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45" r:id="rId2"/>
    <p:sldId id="437" r:id="rId3"/>
    <p:sldId id="424" r:id="rId4"/>
    <p:sldId id="288" r:id="rId5"/>
    <p:sldId id="436" r:id="rId6"/>
    <p:sldId id="469" r:id="rId7"/>
    <p:sldId id="440" r:id="rId8"/>
    <p:sldId id="452" r:id="rId9"/>
    <p:sldId id="453" r:id="rId10"/>
    <p:sldId id="442" r:id="rId11"/>
    <p:sldId id="448" r:id="rId12"/>
    <p:sldId id="459" r:id="rId13"/>
    <p:sldId id="438" r:id="rId14"/>
    <p:sldId id="456" r:id="rId15"/>
    <p:sldId id="457" r:id="rId16"/>
    <p:sldId id="444" r:id="rId17"/>
    <p:sldId id="458" r:id="rId18"/>
    <p:sldId id="460" r:id="rId19"/>
    <p:sldId id="439" r:id="rId20"/>
    <p:sldId id="445" r:id="rId21"/>
    <p:sldId id="455" r:id="rId22"/>
    <p:sldId id="446" r:id="rId23"/>
    <p:sldId id="449" r:id="rId24"/>
    <p:sldId id="450" r:id="rId25"/>
    <p:sldId id="451" r:id="rId26"/>
    <p:sldId id="461" r:id="rId27"/>
    <p:sldId id="463" r:id="rId28"/>
    <p:sldId id="464" r:id="rId29"/>
    <p:sldId id="465" r:id="rId30"/>
    <p:sldId id="467" r:id="rId31"/>
    <p:sldId id="466" r:id="rId32"/>
    <p:sldId id="468" r:id="rId33"/>
    <p:sldId id="470" r:id="rId34"/>
    <p:sldId id="390" r:id="rId35"/>
    <p:sldId id="370" r:id="rId36"/>
    <p:sldId id="34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65" autoAdjust="0"/>
    <p:restoredTop sz="94660"/>
  </p:normalViewPr>
  <p:slideViewPr>
    <p:cSldViewPr snapToGrid="0">
      <p:cViewPr varScale="1">
        <p:scale>
          <a:sx n="83" d="100"/>
          <a:sy n="83" d="100"/>
        </p:scale>
        <p:origin x="59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7T12:47:47.498"/>
    </inkml:context>
    <inkml:brush xml:id="br0">
      <inkml:brushProperty name="width" value="0.05" units="cm"/>
      <inkml:brushProperty name="height" value="0.05" units="cm"/>
      <inkml:brushProperty name="color" value="#004F8B"/>
    </inkml:brush>
  </inkml:definitions>
  <inkml:trace contextRef="#ctx0" brushRef="#br0">0 147 24575,'9'-6'0,"-1"0"0,1 1 0,0 0 0,1 1 0,-1 0 0,1 0 0,0 1 0,0 0 0,0 1 0,0 0 0,0 0 0,12 1 0,3-3 0,91-11 0,132 1 0,124 16 0,-132 2 0,1268-4 0,-1254-18 0,4-1 0,-194 19 0,57 1 0,206-23 0,-241 10-1365,-51 9-5461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7T12:35:35.925"/>
    </inkml:context>
    <inkml:brush xml:id="br0">
      <inkml:brushProperty name="width" value="0.05" units="cm"/>
      <inkml:brushProperty name="height" value="0.05" units="cm"/>
      <inkml:brushProperty name="color" value="#F6630D"/>
    </inkml:brush>
  </inkml:definitions>
  <inkml:trace contextRef="#ctx0" brushRef="#br0">0 2797 24575,'615'0'0,"-582"-1"0,1-1 0,0-1 0,51-13 0,-66 11 0,0-1 0,0 0 0,-1-1 0,0-1 0,-1-1 0,0-1 0,25-17 0,15-12 0,-39 27 0,0 0 0,19-17 0,-4 1 0,69-44 0,-71 53 0,-1-2 0,0-1 0,36-36 0,35-32 0,-73 69 0,-2-2 0,-1 0 0,34-41 0,-39 40 0,2 1 0,43-36 0,19-21 0,58-60 0,-95 97 0,-2-2 0,-2-2 0,66-93 0,107-262 0,-190 338 0,-3 0 0,19-81 0,-16 49 0,-13 39 0,-3 0 0,-2 0 0,-3-1 0,-4-116 0,-1 150 0,1 3 0,1-1 0,1 0 0,9-33 0,-6 29 0,6-49 0,-11 53 0,1 3 0,-1-1 0,-1 0 0,-3-30 0,3 50 0,0-1 0,0 1 0,0-1 0,0 1 0,0-1 0,0 1 0,0-1 0,-1 1 0,1-1 0,0 1 0,0-1 0,0 1 0,-1-1 0,1 1 0,0 0 0,-1-1 0,1 1 0,0-1 0,-1 1 0,1 0 0,0-1 0,-1 1 0,1 0 0,-1 0 0,1-1 0,-1 1 0,1 0 0,-1 0 0,1 0 0,-1-1 0,1 1 0,0 0 0,-1 0 0,1 0 0,-1 0 0,0 0 0,-20 11 0,-21 30 0,39-37 0,-25 27 0,-1-1 0,-1-2 0,-1-1 0,-2-1 0,-50 30 0,69-47 0,0 0 0,0 0 0,1 1 0,0 1 0,1 0 0,0 1 0,1 1 0,1-1 0,-11 18 0,20-30 0,1 0 0,0 0 0,0-1 0,0 1 0,0 0 0,0 0 0,0 0 0,0 0 0,0 0 0,0 0 0,0 0 0,0 0 0,0 0 0,0 0 0,0 0 0,7-13 0,16-21 0,-1 15 0,2 1 0,0 1 0,1 1 0,0 1 0,47-19 0,-62 29 0,0 0 0,-1-1 0,0 1 0,0-2 0,-1 0 0,1 0 0,-2 0 0,1-1 0,11-16 0,1 2 0,-7 8 0,0 0 0,2 1 0,-1 0 0,28-17 0,-41 29 0,1 1 0,-1-1 0,1 0 0,0 1 0,-1 0 0,1-1 0,0 1 0,-1 0 0,1-1 0,0 1 0,-1 0 0,1 1 0,0-1 0,-1 0 0,1 0 0,0 1 0,-1-1 0,1 0 0,-1 1 0,1 0 0,-1-1 0,1 1 0,-1 0 0,1 0 0,-1 0 0,0 0 0,1 0 0,-1 0 0,0 0 0,0 1 0,0-1 0,0 0 0,2 3 0,4 6 0,0 0 0,-1 1 0,8 19 0,-1-5 0,8 6 0,2-2 0,1 0 0,1-1 0,33 28 0,-20-20 0,38 47 0,-66-69 39,0 1 0,11 24-1,-14-24-531,1 0-1,19 25 0,-11-22-6332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7T12:35:35.926"/>
    </inkml:context>
    <inkml:brush xml:id="br0">
      <inkml:brushProperty name="width" value="0.05" units="cm"/>
      <inkml:brushProperty name="height" value="0.05" units="cm"/>
      <inkml:brushProperty name="color" value="#F6630D"/>
    </inkml:brush>
  </inkml:definitions>
  <inkml:trace contextRef="#ctx0" brushRef="#br0">3684 1 24575,'-1336'0'0,"1280"3"0,1 3 0,-1 2 0,-99 29 0,-7 1 0,65-20 0,25-7 0,0 3 0,1 3 0,1 4 0,-87 37 0,-76 66 0,199-102 0,1 1 0,1 2 0,1 1 0,-41 46 0,18-14 0,-31 38 0,-243 291 0,276-338 0,-30 33 0,-6 5 0,71-73 0,1 0 0,0 1 0,2 1 0,-1 0 0,2 1 0,0 0 0,1 1 0,1 1 0,-9 21 0,7-4 0,2 1 0,2 0 0,1 0 0,2 1 0,-1 44 0,8 197 0,2-134 0,-4-19 0,3 116 0,1-216 0,1 0 0,1 0 0,1 0 0,1-1 0,17 38 0,66 121 0,-23-52 0,141 258 0,-185-353 0,2-1 0,1-1 0,2-1 0,2-2 0,35 31 0,-31-29 0,-1 1 0,-2 2 0,37 58 0,-5-8 0,21 15 0,4-3 0,4-4 0,136 107 0,342 207 0,-518-376 0,160 98 0,-170-106 0,1-3 0,1-2 0,0-1 0,2-3 0,71 17 0,-61-22 0,-20-3 0,-1-2 0,61 4 0,-56-8 0,-1 3 0,0 1 0,75 21 0,-51-10 0,-40-11 0,-7-4 0,-1 2 0,0 0 0,0 1 0,0 0 0,0 1 0,-1 1 0,0 0 0,-1 1 0,18 13 0,16 19 0,2-1 0,2-3 0,1-2 0,113 53 0,18-9 0,-150-58 0,-25-15 0,0 1 0,0-2 0,1 1 0,0-1 0,10 4 0,-17-8 0,-1 0 0,1 1 0,0-1 0,-1 0 0,1 0 0,-1 0 0,1 0 0,-1 0 0,1 0 0,0 0 0,-1 0 0,1-1 0,-1 1 0,1-1 0,-1 1 0,1-1 0,-1 1 0,0-1 0,1 0 0,-1 0 0,0 0 0,1 0 0,-1 0 0,0 0 0,0 0 0,0 0 0,0 0 0,0-1 0,0 1 0,0 0 0,-1-1 0,1 1 0,0 0 0,-1-1 0,1 1 0,0-3 0,4-16 0,-1-1 0,-1 0 0,-1 1 0,0-1 0,-2 0 0,0 0 0,-5-24 0,2-16 0,3 11 0,-3-1 0,-1 1 0,-19-77 0,23 127 0,0 0 0,0 0 0,0 0 0,0 0 0,0 0 0,0 0 0,0 0 0,0 0 0,0 0 0,0 0 0,0 0 0,-1 0 0,1 1 0,0-1 0,0 0 0,0 0 0,0 0 0,0 0 0,0 0 0,0 0 0,0 0 0,0 0 0,-1 0 0,1 0 0,0 0 0,0 0 0,0 0 0,0-1 0,0 1 0,0 0 0,0 0 0,0 0 0,0 0 0,-1 0 0,1 0 0,0 0 0,0 0 0,0 0 0,0 0 0,0 0 0,0 0 0,0 0 0,0 0 0,0-1 0,-3 21 0,0 28 0,6 117 0,-5 125 0,1-285 0,0-1 0,1 1 0,-1-1 0,-1 1 0,1-1 0,-1 0 0,0 1 0,0-1 0,0 0 0,0 0 0,-1-1 0,1 1 0,-1 0 0,0-1 0,0 0 0,0 1 0,-1-1 0,1 0 0,-1-1 0,-5 4 0,-7 3 0,-1-1 0,1-1 0,-35 10 0,14-5 0,-36 6 0,59-16 0,0 1 0,1 0 0,-1 1 0,1 1 0,-1 0 0,-18 11 0,18-8 21,-1-1 1,0-1-1,0 0 0,-1-1 0,-30 6 0,29-7-319,0 0-1,1 1 1,-1 1-1,-28 13 1,21-5-6528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7T12:35:35.927"/>
    </inkml:context>
    <inkml:brush xml:id="br0">
      <inkml:brushProperty name="width" value="0.05" units="cm"/>
      <inkml:brushProperty name="height" value="0.05" units="cm"/>
      <inkml:brushProperty name="color" value="#F6630D"/>
    </inkml:brush>
  </inkml:definitions>
  <inkml:trace contextRef="#ctx0" brushRef="#br0">0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7T13:33:07.677"/>
    </inkml:context>
    <inkml:brush xml:id="br0">
      <inkml:brushProperty name="width" value="0.05" units="cm"/>
      <inkml:brushProperty name="height" value="0.05" units="cm"/>
      <inkml:brushProperty name="color" value="#FF0066"/>
    </inkml:brush>
  </inkml:definitions>
  <inkml:trace contextRef="#ctx0" brushRef="#br0">11396 4854 24575,'-3'7'0,"1"0"0,-1-1 0,0 0 0,0 1 0,-1-1 0,0-1 0,0 1 0,0 0 0,-1-1 0,0 0 0,-9 8 0,5-4 0,-10 9 0,-1-1 0,-44 29 0,18-14 0,3-4 0,-1-1 0,-80 35 0,69-41 0,-72 18 0,63-21 0,17-7 0,-1-1 0,-57 3 0,56-8 0,0 2 0,-50 15 0,41-8 0,-1-1 0,0-4 0,-84 4 0,-184-13 0,143-4 0,101 5 0,-173-8 0,216 3 0,2-1 0,-1-3 0,1-1 0,-59-21 0,-4-12 0,-153-52 0,10 29 0,102 30 0,-221-86 0,317 101 0,0-3 0,-82-57 0,104 63 0,1-2 0,0-1 0,2-1 0,0 0 0,1-2 0,-22-32 0,-23-47 0,4-2 0,-81-191 0,-163-354 0,222 511 0,-12-24 0,70 110 0,-26-54 0,-77-119 0,17 31 0,87 144 0,-2 2 0,-3 0 0,-2 2 0,-58-68 0,-54-35 0,123 128 0,1-1 0,2-1 0,-20-32 0,19 26 0,-2 2 0,-28-32 0,-220-185 0,182 169 0,-263-212 0,274 227 0,42 33 0,-6-3 0,2-1 0,1-3 0,-34-39 0,56 55 0,-2 0 0,-28-24 0,37 36 0,0 0 0,-1 1 0,0 1 0,0-1 0,0 1 0,-1 1 0,1-1 0,-1 1 0,-15-3 0,12 3 0,0 0 0,0-2 0,0 1 0,0-1 0,1-1 0,-1 0 0,2-1 0,-1 0 0,-18-17 0,13 12 0,3 3 0,-1 0 0,0 1 0,0 0 0,-1 2 0,0-1 0,0 2 0,-24-6 0,-116-13 0,80 15 0,-233-37 0,151 28 0,35 5 0,44 2 0,-133-39 0,115 20 0,0 4 0,-2 5 0,0 4 0,-1 4 0,-117 0 0,-1641 16 0,1836-2 0,0 1 0,0 0 0,0 2 0,1 0 0,-1 2 0,-20 7 0,-115 58 0,98-42 0,43-23 0,0-1 0,0 0 0,-1-1 0,-26 3 0,31-6 0,1 0 0,0 1 0,0 0 0,0 0 0,0 1 0,0 1 0,0 0 0,1 0 0,-1 1 0,1 0 0,1 0 0,-1 1 0,-10 9 0,2 1 0,9-9 0,0 0 0,1 1 0,0 0 0,0 0 0,1 1 0,-11 17 0,15-13 0,15-22 0,16-23 0,0-7 0,-1-2 0,-3 0 0,-1-2 0,19-49 0,-10 23 0,-18 39 0,19-52 0,-20 29 0,-1-1 0,6-70 0,-17 115 0,0 0 0,0 0 0,0 0 0,1 1 0,0-1 0,1 1 0,0-1 0,0 1 0,1 1 0,0-1 0,0 1 0,8-8 0,-13 14 0,0 1 0,1 0 0,-1-1 0,0 1 0,0 0 0,1 0 0,-1 0 0,0-1 0,1 1 0,-1 0 0,0 0 0,1 0 0,-1-1 0,0 1 0,1 0 0,-1 0 0,0 0 0,1 0 0,-1 0 0,0 0 0,1 0 0,-1 0 0,1 0 0,-1 0 0,0 0 0,1 0 0,-1 0 0,0 0 0,1 0 0,-1 1 0,0-1 0,1 0 0,-1 0 0,0 0 0,1 0 0,-1 1 0,0-1 0,0 0 0,1 1 0,7 18 0,-4 25 0,-4-43 0,1 31 0,2 2 0,-3 1 0,-1 0 0,-6 38 0,6-64 0,-1 0 0,0-1 0,0 1 0,-1-1 0,0 1 0,-1-1 0,0 0 0,0 0 0,-1-1 0,0 1 0,0-1 0,0 0 0,-1 0 0,0-1 0,-1 0 0,0 0 0,-9 6 0,-10 8 0,0 2 0,-38 39 0,46-43 0,8-7 0,0 1 0,1 0 0,0 1 0,1 0 0,0 0 0,1 1 0,1 0 0,0 0 0,1 1 0,0 0 0,1-1 0,1 2 0,0-1 0,1 0 0,1 0 0,1 1 0,2 28 0,-2-40 0,0-1 0,1 1 0,0-1 0,0 1 0,0-1 0,0 1 0,0-1 0,0 0 0,1 0 0,0 1 0,0-1 0,0 0 0,0 0 0,0-1 0,1 1 0,-1 0 0,1-1 0,-1 1 0,1-1 0,0 0 0,0 0 0,0 0 0,0-1 0,1 1 0,-1-1 0,5 2 0,8 1 0,0 0 0,0-2 0,0 0 0,30 0 0,10 2 0,-39-1 0,0 1 0,-1 1 0,0 0 0,0 1 0,0 1 0,-1 0 0,0 1 0,24 18 0,-27-20 11,1 0-1,0-1 1,0 0-1,1-1 1,0 0-1,-1-1 1,1-1-1,0 0 1,0-1-1,0-1 1,16-1-1,-8 1-383,-1 1 1,0 1-1,38 8 0,-34-3-6453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7T15:39:43.469"/>
    </inkml:context>
    <inkml:brush xml:id="br0">
      <inkml:brushProperty name="width" value="0.05" units="cm"/>
      <inkml:brushProperty name="height" value="0.05" units="cm"/>
      <inkml:brushProperty name="color" value="#004F8B"/>
    </inkml:brush>
  </inkml:definitions>
  <inkml:trace contextRef="#ctx0" brushRef="#br0">11983 8521 24575,'-797'0'0,"720"-4"0,0-4 0,-99-22 0,-3-1 0,111 19 0,-81-26 0,95 23 0,13 1 0,-63-29 0,-23-8 0,41 20 0,-87-44 0,85 35 0,43 19 0,0-3 0,1-1 0,-77-61 0,-98-116 0,147 128 0,-488-463 0,502 493 0,-92-54 0,27 21 0,24 4 0,3-3 0,-133-138 0,190 170 0,-41-60 0,26 32 0,11 9 0,3-1 0,2-3 0,4 0 0,-29-82 0,26 68 0,-3 2 0,-89-131 0,108 183 0,-2 1 0,-49-45 0,54 57 0,2-2 0,0 1 0,0-2 0,2 0 0,0-1 0,1 0 0,0-1 0,2 0 0,-11-26 0,-116-328 0,102 286 0,-48-137 0,74 197 0,-3-1 0,0 1 0,-1 1 0,-2 1 0,-36-46 0,28 39 0,0-2 0,-24-47 0,-9-19 0,40 74 0,1-1 0,2-1 0,-15-39 0,-44-192 0,18 52 0,6 53 0,-8 2 0,-108-208 0,-19-60 0,152 340 0,-51-93 0,22 49 0,26 58 0,-3 2 0,-2 2 0,-87-103 0,127 165 0,-64-73 0,-76-66 0,41 43 0,51 50 0,29 30 0,1-1 0,1 0 0,1-2 0,0 0 0,-24-41 0,16 18 0,-2 0 0,-1 2 0,-2 0 0,-35-35 0,-148-129 0,155 150 0,30 27 0,-1 2 0,-43-30 0,34 31 0,-1 2 0,-1 2 0,0 1 0,-84-26 0,7 2 0,90 31 0,0 1 0,-1 2 0,0 1 0,-1 1 0,1 1 0,-33-3 0,-419-27 0,312 20 0,-87-3 0,109 19 0,52 2 0,-158-18 0,66-2 0,-326 11 0,282 9 0,-765-2 0,980 1 0,-1 0 0,1 1 0,0 0 0,0 1 0,0 1 0,0 0 0,-24 12 0,-2 4 0,-44 31 0,-6 3 0,85-51 0,-1-1 0,0 1 0,0-1 0,0 0 0,-1 0 0,1-1 0,0 0 0,-1 0 0,-12 0 0,18-1 0,0 0 0,-1 0 0,1 0 0,0-1 0,0 1 0,-1 0 0,1-1 0,0 1 0,0-1 0,0 1 0,0-1 0,-1 0 0,1 1 0,0-1 0,0 0 0,0 0 0,0 0 0,1 0 0,-1 0 0,0 0 0,-1-1 0,2 0 0,-1 0 0,1 0 0,-1-1 0,1 1 0,0 0 0,-1 0 0,1 0 0,0-1 0,1 1 0,-1 0 0,0 0 0,1 0 0,-1 0 0,1-1 0,-1 1 0,3-4 0,14-38 0,3 0 0,1 1 0,31-47 0,-27 44 0,-22 38 0,0 0 0,0 1 0,1 0 0,0 0 0,0 0 0,1 0 0,0 1 0,0-1 0,1 1 0,0 1 0,0-1 0,7-4 0,-13 10 0,1 0 0,-1 0 0,0 0 0,1 1 0,-1-1 0,1 0 0,-1 0 0,0 0 0,1 1 0,-1-1 0,0 0 0,1 1 0,-1-1 0,0 0 0,0 1 0,1-1 0,-1 0 0,0 1 0,0-1 0,0 0 0,1 1 0,-1-1 0,0 1 0,0-1 0,0 0 0,0 1 0,0-1 0,0 1 0,0-1 0,0 1 0,0-1 0,0 0 0,0 1 0,0-1 0,0 1 0,0-1 0,0 1 0,0-1 0,0 0 0,-1 1 0,1-1 0,0 1 0,-4 30 0,3-25 0,-2 11 0,0-1 0,-1 0 0,-1 0 0,0-1 0,-1 1 0,-14 23 0,-58 79 0,20-34 0,43-58 0,1 0 0,-20 50 0,33-74 0,1-1 0,-1 1 0,1-1 0,-1 0 0,1 1 0,0-1 0,0 1 0,-1 0 0,1-1 0,0 1 0,0-1 0,1 1 0,-1-1 0,0 1 0,0-1 0,1 1 0,-1-1 0,1 0 0,-1 1 0,1-1 0,0 1 0,-1-1 0,3 3 0,-1-2 0,0-1 0,1 1 0,-1 0 0,0-1 0,1 1 0,0-1 0,-1 0 0,1 0 0,-1 0 0,1 0 0,0 0 0,3 0 0,12 1 0,0-1 0,0 0 0,26-3 0,-27 1 0,329-4-1365,-307 5-5461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7T15:40:29.226"/>
    </inkml:context>
    <inkml:brush xml:id="br0">
      <inkml:brushProperty name="width" value="0.05" units="cm"/>
      <inkml:brushProperty name="height" value="0.05" units="cm"/>
      <inkml:brushProperty name="color" value="#FFC114"/>
    </inkml:brush>
  </inkml:definitions>
  <inkml:trace contextRef="#ctx0" brushRef="#br0">12998 1211 24575,'-13'0'0,"1"2"0,-1 0 0,1 0 0,-1 1 0,1 0 0,-16 8 0,-70 35 0,83-38 0,-31 17 0,1 3 0,-65 52 0,-76 82 0,41-34 0,-64 56 0,-34 28 0,176-159 0,-130 77 0,30-47 0,105-56 0,-104 66 0,139-75 0,-336 220 0,-17-26 0,-175 85 0,435-231 0,31-20 0,-1-4 0,-121 38 0,-197 38 0,303-90 0,-154 50 0,127-35 0,-2-6 0,-169 24 0,-268-19 0,553-41 0,-430 60 0,245-27 0,80-22 0,-243-7 0,199-8 0,-1119 3 0,1225-4 0,-106-18 0,107 13 0,20 0 0,0-2 0,1-1 0,-60-28 0,50 19 0,-73-21 0,74 30 0,0-3 0,1-2 0,-59-30 0,-95-50 0,-114-62 0,212 105 0,59 32 0,2-1 0,0-2 0,-45-37 0,-86-84 0,159 137 0,-1 0 0,0 1 0,0 1 0,-1 0 0,0 1 0,0 1 0,-33-7 0,24 7 0,1-2 0,-39-16 0,-85-36 0,-26-12 0,151 59 0,0-1 0,1 0 0,0-2 0,1-1 0,-22-20 0,-111-101 0,-13-12 0,101 91 0,46 42 0,1 0 0,1-2 0,-31-35 0,28 27 0,-1 2 0,-1 0 0,-33-26 0,29 28 0,2-1 0,-39-47 0,37 39 0,-60-55 0,-12-14 0,71 70 0,-48-42 0,44 45 0,-39-46 0,47 45 0,0 0 0,-38-30 0,54 50 0,0 1 0,1-1 0,-1 0 0,2-1 0,-1 0 0,1 0 0,1 0 0,-7-14 0,-2-10 0,-11-42 0,17 47 0,-2 1 0,-21-45 0,6 29 0,3-1 0,2-1 0,-26-82 0,44 122 0,-6-26 0,-20-48 0,24 71 0,0-1 0,0 1 0,-1 0 0,0 1 0,0-1 0,-1 1 0,0 0 0,0 1 0,-1-1 0,-11-8 0,3 4 0,1-1 0,0 0 0,0-1 0,2-1 0,-1 0 0,2-1 0,0 0 0,1 0 0,0-1 0,2-1 0,-1 1 0,2-2 0,1 1 0,-6-19 0,-77-205 0,84 228 0,1-1 0,0 0 0,1 0 0,1 0 0,0 0 0,1-29 0,0 26 0,0 0 0,0 0 0,-8-28 0,9 44 0,0 0 0,0 0 0,0 0 0,0 0 0,0 0 0,0 0 0,-1 0 0,1 0 0,0 0 0,-1 1 0,1-1 0,0 0 0,-1 0 0,1 0 0,-1 0 0,0 1 0,1-1 0,-1 0 0,0 1 0,1-1 0,-1 0 0,0 1 0,0-1 0,1 1 0,-1-1 0,0 1 0,0-1 0,0 1 0,0 0 0,0 0 0,1-1 0,-1 1 0,0 0 0,0 0 0,0 0 0,0 0 0,0 0 0,0 0 0,0 0 0,0 0 0,0 0 0,0 0 0,0 1 0,0-1 0,1 0 0,-1 1 0,0-1 0,0 0 0,0 1 0,0-1 0,1 1 0,-1 0 0,0-1 0,0 1 0,1 0 0,-1-1 0,1 1 0,-1 0 0,0 0 0,1-1 0,-1 2 0,-5 5 0,0 0 0,1 0 0,0 1 0,1-1 0,-6 11 0,3 4 0,1-1 0,0 1 0,2 1 0,1-1 0,-2 42 0,-6 43 0,7-80 0,4-21 0,0 1 0,-1 0 0,0-1 0,0 1 0,0-1 0,-1 0 0,0 1 0,-1-1 0,1 0 0,-1 0 0,0 0 0,-8 10 0,11-16 0,-1 0 0,1 1 0,-1-1 0,1 0 0,-1 0 0,1 0 0,-1 0 0,1 0 0,-1 0 0,1 0 0,-1 0 0,1 0 0,-1 0 0,1-1 0,-1 1 0,1 0 0,-1 0 0,1 0 0,0 0 0,-1-1 0,1 1 0,-1 0 0,1-1 0,-1 1 0,1 0 0,0-1 0,-1 1 0,1 0 0,0-1 0,-1 1 0,1-1 0,0 1 0,0 0 0,0-1 0,-1 1 0,1-1 0,0 1 0,0-1 0,0 1 0,0-1 0,0 1 0,0-1 0,0 1 0,0-1 0,0 1 0,0-2 0,-6-25 0,6 27 0,-4-64 0,4-91 0,2 70 0,-2 69 0,2-1 0,0 1 0,1 0 0,0 0 0,1 0 0,12-28 0,-13 38 0,0 0 0,0 1 0,0-1 0,1 1 0,-1 0 0,1 0 0,1 0 0,-1 1 0,7-6 0,-9 8 0,1 0 0,0 1 0,0-1 0,0 0 0,0 1 0,0 0 0,1 0 0,-1 0 0,0 0 0,1 0 0,-1 1 0,0-1 0,1 1 0,-1 0 0,1 0 0,-1 1 0,0-1 0,5 1 0,1 3 0,0-1 0,-1 2 0,1-1 0,-1 1 0,0 0 0,0 1 0,0 0 0,-1 0 0,0 1 0,8 8 0,33 27 0,-36-33 0,0 0 0,1-1 0,0-1 0,1 0 0,-1-1 0,1 0 0,1-1 0,-1-1 0,30 5 0,-39-9-59,1 0 0,-1 1-1,1-1 1,-1 1-1,1 1 1,-1-1 0,1 1-1,-1 0 1,0 0 0,0 0-1,0 1 1,0 0 0,-1 0-1,1 0 1,-1 0-1,1 1 1,-1 0 0,0 0-1,0 0 1,-1 0 0,1 0-1,4 10 1,5 5-6767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7T15:41:30.549"/>
    </inkml:context>
    <inkml:brush xml:id="br0">
      <inkml:brushProperty name="width" value="0.05" units="cm"/>
      <inkml:brushProperty name="height" value="0.05" units="cm"/>
      <inkml:brushProperty name="color" value="#66CC00"/>
    </inkml:brush>
  </inkml:definitions>
  <inkml:trace contextRef="#ctx0" brushRef="#br0">18405 2286 24575,'-24'1'0,"-1"-2"0,1-1 0,0-1 0,-46-11 0,58 10 0,0-1 0,1 0 0,0 0 0,0-1 0,0-1 0,1 0 0,0 0 0,0-1 0,0 0 0,1-1 0,-12-14 0,-220-237 0,-119-101 0,348 351 0,0 1 0,-1 0 0,0 1 0,0 0 0,-1 1 0,1 1 0,-20-7 0,-5-2 0,15 3 0,1 0 0,-33-25 0,32 21 0,-43-23 0,-542-246 0,288 137 0,-132-91 0,130 73 0,206 110 0,67 35 0,0 2 0,-67-16 0,31 10 0,52 17 0,-61-8 0,61 12 0,1-2 0,-43-13 0,30 7 0,0 2 0,-50-6 0,59 12 0,0-2 0,1-1 0,-1-2 0,-56-22 0,58 14 0,-2 1 0,1 2 0,-2 2 0,0 1 0,0 2 0,-1 1 0,-42-2 0,-172-26 0,177 21 0,-140-7 0,52 22 0,49 1 0,-132-15 0,-11-7 0,-323 16 0,298 8 0,-2813-3 0,3046 3 0,-81 13 0,-35 4 0,12-3 0,7 0 0,-109-16 0,135-3 0,-182 19 0,182-3 0,37-5 0,-151 36 0,192-33 0,-6 3 0,0-2 0,-86 10 0,48-13 0,2 3 0,0 4 0,-94 32 0,146-38 0,-43 24 0,-22 8 0,22-12 0,-104 59 0,88-43 0,-57 34 0,-100 46 0,50-38 0,-202 83 0,361-158 0,2 3 0,0 0 0,1 3 0,0 1 0,2 2 0,-48 40 0,-146 153 0,-33 30 0,223-216 0,-2-2 0,-1-1 0,-51 24 0,-140 55 0,106-52 0,-98 42 0,-69 31 0,224-92 0,1 2 0,-71 53 0,-424 255 0,340-219 0,101-62 0,87-48 0,1 1 0,0 1 0,2 2 0,0 1 0,-56 51 0,84-68 0,-2 0 0,1 0 0,0 0 0,-1 0 0,1-1 0,-1 0 0,0 0 0,0-1 0,-1 0 0,-5 2 0,-72 11 0,41-8 0,-14 1 0,0-3 0,-73-3 0,-38 3 0,161-4 0,0 0 0,0 0 0,0 1 0,0 0 0,0 1 0,0 0 0,0 0 0,1 0 0,-1 1 0,1 0 0,0 0 0,-10 9 0,-2 5 0,1 0 0,-22 31 0,27-33 0,0-1 0,-1 0 0,-1-1 0,-22 19 0,13-14 0,-33 32 0,37-31 0,-1-2 0,-23 17 0,35-30 0,0 0 0,0 0 0,-1-1 0,1 0 0,-1 0 0,0-1 0,0 0 0,0-1 0,-18 2 0,-42 8 0,51-8 0,1-1 0,-1 0 0,1-2 0,-1 0 0,-20-1 0,37 0 0,1-1 0,-1 1 0,0 0 0,1 0 0,-1 0 0,1-1 0,-1 1 0,0 0 0,1-1 0,-1 1 0,1 0 0,-1-1 0,1 1 0,-1-1 0,1 1 0,-1-1 0,1 1 0,0-1 0,-1 1 0,1-1 0,0 1 0,-1-1 0,1 0 0,0 1 0,0-1 0,-1 0 0,1 1 0,0-1 0,0 1 0,0-1 0,0 0 0,0 1 0,0-1 0,0 0 0,0 1 0,0-1 0,0 0 0,0 1 0,1-1 0,-1 0 0,0 1 0,0-1 0,1 1 0,-1-1 0,0 0 0,1 0 0,16-30 0,-16 30 0,150-239 0,-80 137 0,-48 60 0,53-115 0,-69 135 0,-15 36 0,-15 35 0,-1 26 0,17-47 0,-18 41 0,11-38 0,-1 0 0,-2-1 0,-1-1 0,-1-1 0,-1 0 0,-1-2 0,-1 0 0,-2-2 0,0 0 0,-33 23 0,49-40 0,1 0 0,0 1 0,0 0 0,0 0 0,1 1 0,1 0 0,-1 0 0,1 0 0,0 1 0,1-1 0,0 1 0,1 0 0,-4 11 0,6-16 0,0 0 0,0-1 0,1 1 0,-1 0 0,1 0 0,-1-1 0,1 1 0,0 0 0,1 0 0,-1-1 0,1 1 0,0 0 0,-1 0 0,2-1 0,-1 1 0,0-1 0,1 1 0,-1-1 0,1 0 0,0 1 0,0-1 0,1 0 0,-1 0 0,1-1 0,-1 1 0,1 0 0,0-1 0,0 1 0,0-1 0,0 0 0,0 0 0,1 0 0,-1-1 0,0 1 0,6 1 0,26 7 0,45 8 0,2 0 0,-69-12-2,-1 0 0,0 0-1,0 1 1,0 1 0,-1 0-1,0 1 1,0 0 0,-1 0-1,14 18 1,18 15-1340,-21-23-5484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7T11:00:41.218"/>
    </inkml:context>
    <inkml:brush xml:id="br0">
      <inkml:brushProperty name="width" value="0.05" units="cm"/>
      <inkml:brushProperty name="height" value="0.05" units="cm"/>
      <inkml:brushProperty name="color" value="#004F8B"/>
    </inkml:brush>
  </inkml:definitions>
  <inkml:trace contextRef="#ctx0" brushRef="#br0">1557 3795 24575,'15'-3'0,"-1"2"0,0 0 0,1 1 0,25 2 0,5 1 0,132-1 0,200-5 0,-212-15 0,36-2 0,603 19 0,-387 3 0,872-2 0,-1244-3 0,1-2 0,-1-2 0,62-17 0,-90 18 0,1 0 0,0-1 0,-1 0 0,-1-2 0,1 0 0,-1-1 0,21-17 0,97-96 0,-84 74 0,-21 21 0,-1-1 0,-1-1 0,-2-1 0,-1-1 0,36-64 0,39-72 0,2-2 0,-75 121 0,-8 16 0,0 0 0,-3-1 0,-1 0 0,-1-1 0,12-56 0,22-104 0,-30 136 0,-3-1 0,-2 0 0,4-63 0,-13-279 0,-5 216 0,2 160 0,-2 0 0,0 0 0,-9-39 0,8 53 0,-1 0 0,0 0 0,-1 0 0,0 1 0,0-1 0,-1 2 0,-1-1 0,0 0 0,-11-12 0,-7-2 0,-2 1 0,-53-37 0,50 41 0,2-2 0,-44-43 0,-3-13 0,-53-61 0,-116-125 0,223 243 0,-5-2 0,-53-37 0,20 17 0,29 23 0,0 1 0,-2 1 0,0 2 0,-2 1 0,-37-11 0,35 12 0,-6 0 0,-57-10 0,64 16 0,-128-19 0,3 1 0,8-18 0,108 28 0,-1 3 0,0 2 0,-81-10 0,-57 3 0,-71-3 0,-1081 20 0,630 3 0,432-2 0,262 1 0,0 0 0,0 0 0,0 1 0,0 1 0,0 0 0,1 0 0,-18 9 0,-71 43 0,25-13 0,-50 21 0,-136 62 0,235-112 0,1 1 0,0 1 0,0 1 0,2 1 0,0 1 0,1 1 0,-26 30 0,-55 47 0,85-82 0,2-2 0,0 0 0,-1 0 0,0-2 0,0 0 0,-27 12 0,23-13 0,1 0 0,0 2 0,-20 15 0,18-13 0,-41 22 0,46-28 0,9-4 0,0 0 0,0 0 0,0 0 0,1 1 0,-1 0 0,-5 5 0,12-8 0,0-1 0,0 0 0,-1 1 0,1-1 0,0 0 0,0 1 0,0-1 0,0 0 0,0 1 0,0-1 0,0 0 0,0 1 0,0-1 0,0 0 0,0 0 0,0 1 0,1-1 0,-1 0 0,0 1 0,0-1 0,0 0 0,0 1 0,0-1 0,1 0 0,-1 0 0,0 1 0,0-1 0,0 0 0,1 0 0,-1 1 0,0-1 0,0 0 0,1 0 0,-1 0 0,0 1 0,1-1 0,-1 0 0,0 0 0,1 0 0,-1 0 0,0 0 0,1 0 0,-1 0 0,0 0 0,1 0 0,-1 0 0,0 0 0,1 0 0,-1 0 0,0 0 0,1 0 0,-1 0 0,0 0 0,1 0 0,-1 0 0,24 2 0,431-1 0,-213-4 0,-939 3 0,693 1 0,0-1 0,0 0 0,0 0 0,-1 0 0,1 0 0,0-1 0,0 0 0,0 1 0,0-2 0,0 1 0,0 0 0,0-1 0,0 0 0,0 0 0,1 0 0,-1 0 0,1 0 0,0-1 0,-1 1 0,1-1 0,0 0 0,0 0 0,1-1 0,-1 1 0,1 0 0,-1-1 0,1 1 0,0-1 0,1 0 0,-1 0 0,1 0 0,-1 0 0,1 0 0,0 0 0,1 0 0,-1 0 0,0-8 0,-2-9 0,1 0 0,1 0 0,1 0 0,0-1 0,5-24 0,-3 35 0,0 1 0,1-1 0,0 1 0,1 0 0,0 0 0,0 1 0,1-1 0,0 1 0,1 0 0,0 0 0,1 1 0,9-11 0,-10 12 14,-1 0-1,0 0 0,0-1 1,0 0-1,-1 0 0,0 0 1,-1-1-1,0 1 0,4-18 1,-4 16-264,0-1 0,1 1 0,0-1 1,0 1-1,12-17 0,-2 9-6576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7T11:00:03.118"/>
    </inkml:context>
    <inkml:brush xml:id="br0">
      <inkml:brushProperty name="width" value="0.05" units="cm"/>
      <inkml:brushProperty name="height" value="0.05" units="cm"/>
      <inkml:brushProperty name="color" value="#004F8B"/>
    </inkml:brush>
  </inkml:definitions>
  <inkml:trace contextRef="#ctx0" brushRef="#br0">5947 4466 24575,'2'-45'0,"1"-1"0,3 1 0,2 0 0,1 0 0,3 1 0,22-56 0,128-245 0,-95 215 0,5-14 0,155-327 0,-172 342 0,64-231 0,-111 322 0,4-43 0,-10 58 0,1-1 0,1 1 0,1 1 0,1-1 0,1 1 0,12-27 0,4 3 0,88-187 0,-92 186 0,-1-1 0,-3-1 0,9-51 0,-16 32 0,-3 0 0,-3-1 0,-7-73 0,1-9 0,5 88 0,0 26 0,-1 0 0,-9-66 0,8 92 0,-2 1 0,1-1 0,-2 0 0,1 1 0,-2 0 0,1 0 0,-1 0 0,-1 1 0,1 0 0,-2 0 0,1 0 0,-1 0 0,-1 1 0,-7-7 0,-67-58 0,35 29 0,-83-59 0,6 22 0,-271-198 0,382 269 0,0 0 0,-1 1 0,0 1 0,-1 0 0,1 1 0,-29-9 0,-1 4 0,-49-7 0,-34-9 0,38 4 0,-2 4 0,-139-12 0,-188 17 0,231 14 0,-152 4 0,293 1 0,1 3 0,0 1 0,0 3 0,0 1 0,2 3 0,0 1 0,0 2 0,-67 41 0,-54 27 0,88-48 0,-101 67 0,145-82 0,-1-2 0,0-2 0,-2 0 0,0-3 0,-1-1 0,-1-1 0,-53 11 0,64-17 0,-1 0 0,2 2 0,-1 1 0,-44 26 0,36-18 0,-57 22 0,28-18 0,-109 42 0,145-52 0,1 1 0,0 0 0,1 2 0,-28 23 0,-60 59 0,-61 50 0,140-123 0,-1-1 0,0-2 0,-57 25 0,14-8 0,-117 79 0,120-70 0,42-25 0,1 2 0,2 0 0,-51 56 0,48-48 0,-136 116 0,88-81 0,66-57 0,-1-1 0,0 0 0,-1-1 0,0-1 0,0 0 0,-1-1 0,0-1 0,0-1 0,-30 5 0,15-3 0,-55 20 0,40-5 0,32-15 0,0 1 0,0-2 0,0 0 0,-1-1 0,0-1 0,-33 4 0,0-6 0,26-2 0,1 2 0,0 0 0,-28 7 0,34-5 0,-1 0 0,-1 1 0,-34 15 0,46-16 0,0 0 0,0 0 0,0 1 0,0 0 0,1 1 0,0 0 0,0 0 0,0 0 0,-7 11 0,-13 18 0,-31 49 0,52-76 0,0-1 0,0 1 0,0-1 0,-1-1 0,0 1 0,0-1 0,-1 0 0,0 0 0,-13 8 0,0-3 0,0-1 0,-31 10 0,3-1 0,48-19 0,0 0 0,0 0 0,1 1 0,-1-1 0,0 0 0,0 0 0,0 0 0,0 0 0,0 0 0,0 0 0,0 0 0,1 1 0,-1-1 0,0 0 0,0 0 0,0 0 0,0 0 0,0 0 0,0 0 0,0 1 0,0-1 0,0 0 0,0 0 0,0 0 0,0 0 0,0 1 0,0-1 0,0 0 0,0 0 0,0 0 0,0 0 0,0 0 0,0 1 0,0-1 0,0 0 0,0 0 0,0 0 0,0 0 0,0 0 0,-1 0 0,1 1 0,0-1 0,0 0 0,0 0 0,0 0 0,0 0 0,0 0 0,0 0 0,-1 0 0,1 0 0,0 0 0,0 1 0,0-1 0,0 0 0,0 0 0,-1 0 0,1 0 0,0 0 0,0 0 0,0 0 0,0 0 0,-1 0 0,23 4 0,29-2 0,450-4 0,-995 2 0,488 0 0,1 1 0,0-2 0,-1 1 0,1 0 0,0-1 0,-1 0 0,1-1 0,0 1 0,0-1 0,0 0 0,0 0 0,0 0 0,0-1 0,1 1 0,-5-5 0,6 4 0,-1-1 0,1 0 0,1-1 0,-1 1 0,0 0 0,1-1 0,0 0 0,0 1 0,0-1 0,1 0 0,0 0 0,0 0 0,0 0 0,0 0 0,1 0 0,0-6 0,2-242 0,3 83 0,-5 96-1365,0 41-5461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13:06:55.182"/>
    </inkml:context>
    <inkml:brush xml:id="br0">
      <inkml:brushProperty name="width" value="0.05" units="cm"/>
      <inkml:brushProperty name="height" value="0.05" units="cm"/>
      <inkml:brushProperty name="color" value="#66CC00"/>
    </inkml:brush>
  </inkml:definitions>
  <inkml:trace contextRef="#ctx0" brushRef="#br0">5088 701 24575,'-8'-1'0,"0"0"0,0-1 0,0 0 0,0 0 0,0 0 0,-13-8 0,-5 0 0,-724-292 0,341 149 0,187 77 0,204 69 0,-175-59 0,157 56 0,-1 2 0,0 2 0,-56-4 0,-186-4 0,-86-3 0,-319 15 0,352 3 0,255 4 0,1 3 0,-121 28 0,107-17 0,68-16 0,0 1 0,1 2 0,-1 0 0,1 1 0,1 1 0,-1 1 0,2 0 0,-1 2 0,1 0 0,-21 18 0,30-21 0,-1 0 0,0-1 0,0 0 0,-1 0 0,1-2 0,-1 1 0,-20 5 0,-5-1 0,-47 6 0,66-13 0,9-1 0,0 0 0,0 0 0,1 1 0,-1 0 0,0 1 0,1 0 0,0 0 0,0 1 0,0 0 0,1 1 0,0-1 0,0 1 0,-8 9 0,-3 6 0,1 1 0,1 1 0,-13 25 0,19-30 0,0 0 0,-2 0 0,0-2 0,0 1 0,-2-2 0,-29 27 0,34-35 0,3-3 0,-1 0 0,1 0 0,0 1 0,0 0 0,0 0 0,1 0 0,0 1 0,0 0 0,0 0 0,0 0 0,1 1 0,0-1 0,1 1 0,0 0 0,0 0 0,0 0 0,-2 9 0,-9 65 0,6-28 0,-3-1 0,-1 0 0,-3 0 0,-28 63 0,24-70 0,1 1 0,-14 60 0,24-63 0,2 0 0,3 1 0,1 0 0,6 68 0,-1-7 0,-4-53 0,0-21 0,6 55 0,-4-75 0,1 0 0,1-1 0,0 0 0,0 1 0,1-1 0,0 0 0,1-1 0,0 1 0,6 8 0,62 83 0,71 108 0,-107-144 0,-5-8 0,54 71 0,-72-110 0,1-1 0,1-1 0,0 0 0,1-1 0,1 0 0,0-2 0,35 20 0,146 74 0,362 185 0,-535-281 0,-1-1 0,2-1 0,-1-1 0,1-2 0,0 0 0,48 2 0,171-9 0,-116-3 0,324 6 0,288-6 0,-696 1 0,1-2 0,-1-2 0,53-16 0,131-51 0,5-1 0,-190 63 0,1 3 0,0 1 0,62-1 0,-37 8 0,-22 1 0,82-10 0,-22-4 0,-51 7 0,0-2 0,78-23 0,-97 17 0,0-3 0,54-32 0,-34 17 0,-30 15 0,-1-1 0,-1-2 0,0 0 0,-2-2 0,0 0 0,-2-2 0,-1-1 0,0 0 0,-3-2 0,0 0 0,17-36 0,17-43 0,69-202 0,-121 305 0,16-48 0,-2-1 0,-3-1 0,-2 0 0,2-55 0,-8-222 0,-3 270 0,1 43 0,-2 0 0,0-1 0,-1 1 0,-1 0 0,-7-32 0,6 45 0,0-1 0,0 1 0,0 0 0,-1 0 0,0 0 0,0 0 0,0 1 0,0-1 0,-1 1 0,-8-6 0,7 5 0,-1-1 0,1 1 0,0-2 0,-10-11 0,-43-63 0,39 55 0,1 0 0,-27-49 0,40 65 34,0 1-1,0-1 1,-14-14-1,-11-17-1532,19 20-5327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7T12:48:01.948"/>
    </inkml:context>
    <inkml:brush xml:id="br0">
      <inkml:brushProperty name="width" value="0.05" units="cm"/>
      <inkml:brushProperty name="height" value="0.05" units="cm"/>
      <inkml:brushProperty name="color" value="#004F8B"/>
    </inkml:brush>
  </inkml:definitions>
  <inkml:trace contextRef="#ctx0" brushRef="#br0">0 1 24575,'2505'0'-1365,"-2474"0"-5461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13:06:57.684"/>
    </inkml:context>
    <inkml:brush xml:id="br0">
      <inkml:brushProperty name="width" value="0.05" units="cm"/>
      <inkml:brushProperty name="height" value="0.05" units="cm"/>
      <inkml:brushProperty name="color" value="#66CC00"/>
    </inkml:brush>
  </inkml:definitions>
  <inkml:trace contextRef="#ctx0" brushRef="#br0">5530 520 24575,'-42'-4'0,"0"-2"0,1-1 0,-1-2 0,2-2 0,-53-21 0,47 17 0,-207-71 0,-289-92 0,-14 42 0,405 116 0,-2 7 0,-272 11 0,13 44 0,3 34 0,316-58 0,-189 41 0,-504 174 0,745-217 0,2 3 0,0 1 0,2 1 0,0 3 0,1 1 0,1 1 0,2 2 0,1 1 0,1 2 0,1 1 0,-48 70 0,-93 151 0,-14 21 0,137-208 0,9-9 0,-3-3 0,-67 70 0,103-119 0,0 1 0,1 1 0,0-1 0,0 1 0,0 0 0,1 0 0,0 1 0,1-1 0,-1 1 0,2 0 0,-1 0 0,1 0 0,0 0 0,0 0 0,1 0 0,1 0 0,-1 1 0,1-1 0,0 0 0,1 1 0,0-1 0,1 0 0,-1 0 0,4 10 0,2 1 0,0 0 0,1-1 0,1 0 0,1 0 0,1-1 0,0 0 0,1-1 0,0 0 0,16 14 0,39 39 0,1 5 0,4-4 0,3-3 0,97 68 0,-98-89 0,1-4 0,83 32 0,171 55 0,-157-64 0,2 4 0,309 113 0,-272-103 0,23 8 0,-172-71 0,2-3 0,-1-3 0,1-3 0,67-1 0,-14 0 0,388 41 0,-385-39 0,0-5 0,139-14 0,-213 5 0,0-2 0,0-2 0,0-1 0,82-35 0,-65 18 0,0-4 0,96-66 0,-6-18 0,199-195 0,-266 231 0,85-80 0,169-205 0,-279 290 0,-4-3 0,-3-2 0,-4-2 0,-4-2 0,59-147 0,-29-6 0,15-42 0,-60 209-103,26-72 329,-52 128-412,-1 0 0,-1-1 0,0 1 0,-1 0 0,-1-1 0,0 0 0,-2-27 0,-6 10-6640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13:07:09.291"/>
    </inkml:context>
    <inkml:brush xml:id="br0">
      <inkml:brushProperty name="width" value="0.05" units="cm"/>
      <inkml:brushProperty name="height" value="0.05" units="cm"/>
      <inkml:brushProperty name="color" value="#66CC00"/>
    </inkml:brush>
  </inkml:definitions>
  <inkml:trace contextRef="#ctx0" brushRef="#br0">1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13:07:30.402"/>
    </inkml:context>
    <inkml:brush xml:id="br0">
      <inkml:brushProperty name="width" value="0.05" units="cm"/>
      <inkml:brushProperty name="height" value="0.05" units="cm"/>
      <inkml:brushProperty name="color" value="#66CC00"/>
    </inkml:brush>
  </inkml:definitions>
  <inkml:trace contextRef="#ctx0" brushRef="#br0">1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13:07:31.095"/>
    </inkml:context>
    <inkml:brush xml:id="br0">
      <inkml:brushProperty name="width" value="0.05" units="cm"/>
      <inkml:brushProperty name="height" value="0.05" units="cm"/>
      <inkml:brushProperty name="color" value="#66CC00"/>
    </inkml:brush>
  </inkml:definitions>
  <inkml:trace contextRef="#ctx0" brushRef="#br0">1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13:47:22.962"/>
    </inkml:context>
    <inkml:brush xml:id="br0">
      <inkml:brushProperty name="width" value="0.05" units="cm"/>
      <inkml:brushProperty name="height" value="0.05" units="cm"/>
      <inkml:brushProperty name="color" value="#66CC00"/>
    </inkml:brush>
  </inkml:definitions>
  <inkml:trace contextRef="#ctx0" brushRef="#br0">926 1 24575,'-14'1'0,"-1"0"0,0 2 0,0 0 0,1 0 0,-1 2 0,1 0 0,0 0 0,1 1 0,-1 1 0,1 0 0,1 1 0,-1 0 0,1 1 0,1 1 0,-14 13 0,0 2 0,1 2 0,1 1 0,1 0 0,1 2 0,-19 37 0,-119 258 0,58-113 0,78-172 0,-1-2 0,-40 51 0,3-6 0,51-65 0,1 0 0,1 1 0,1 0 0,0 1 0,2 0 0,-5 31 0,9-45 0,-7 51 0,2 1 0,4-1 0,5 80 0,0-24 0,-3 1553 0,-1-1644 0,-2 0 0,0 0 0,-8 29 0,5-25 0,0-1 0,-1 33 0,4 535 0,5-304 0,-3-225 0,-1-40 0,1-1 0,1 1 0,1 0 0,1-1 0,1 1 0,1-1 0,12 37 0,70 130 0,-78-175 0,1 0 0,0-1 0,14 16 0,-12-16 0,1 2 0,12 23 0,24 77 0,-1 0 0,173 351 0,-204-439 0,1-1 0,2 0 0,34 37 0,67 52 0,-98-90 0,-2-3 0,-1 0 0,-2 0 0,0 2 0,15 30 0,-19-26 0,3 0 0,35 51 0,7 2 0,30 37 0,-73-98 0,0 0 0,-1 0 0,14 31 0,-14-25 0,28 41 0,-16-33 0,51 53 0,-66-77 0,1-1 0,1 1 0,0-2 0,0 0 0,1 0 0,0-2 0,29 13 0,31 8 0,-1 4 0,101 61 0,-150-80 0,1-1 0,29 10 0,-30-13 0,0 1 0,41 24 0,-24-5 0,-2 3 0,-1 1 0,-1 1 0,-3 3 0,0 0 0,-3 2 0,-1 2 0,-2 1 0,-1 1 0,40 91 0,-52-79 0,-12-40 0,0-1 0,1 0 0,1 0 0,0 0 0,8 13 0,-12-24 0,0-1 0,1 0 0,-1 0 0,1 0 0,0 0 0,-1 0 0,1 0 0,0 0 0,0-1 0,0 1 0,0-1 0,1 1 0,-1-1 0,0 0 0,1 0 0,-1 0 0,0 0 0,1 0 0,-1-1 0,1 1 0,0-1 0,-1 1 0,1-1 0,-1 0 0,1 0 0,0 0 0,-1 0 0,1-1 0,-1 1 0,1-1 0,-1 0 0,1 1 0,3-3 0,-3 2 0,0-1 0,0 0 0,0 0 0,0 0 0,0-1 0,0 1 0,-1-1 0,1 1 0,-1-1 0,0 0 0,0 0 0,0 0 0,0 0 0,0 0 0,0 0 0,-1-1 0,0 1 0,0-1 0,0 1 0,0-1 0,0 1 0,0-5 0,1-11 0,0-1 0,-1-35 0,-2 41 0,-4-348 0,5 898 0,0-528 0,0 0 0,0 1 0,-1-1 0,0 0 0,0 0 0,-1 0 0,-4 12 0,4-17 0,1 0 0,-1-1 0,0 1 0,0 0 0,0-1 0,0 1 0,0-1 0,0 0 0,-1 0 0,1 0 0,-1 0 0,0 0 0,1 0 0,-1-1 0,0 1 0,0-1 0,0 0 0,0 0 0,0 0 0,-1 0 0,1 0 0,-4 0 0,-30 2 0,0-1 0,0-1 0,-49-7 0,-13 1 0,-85 4-1365,153 2-5461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13:48:20.817"/>
    </inkml:context>
    <inkml:brush xml:id="br0">
      <inkml:brushProperty name="width" value="0.05" units="cm"/>
      <inkml:brushProperty name="height" value="0.05" units="cm"/>
      <inkml:brushProperty name="color" value="#66CC00"/>
    </inkml:brush>
  </inkml:definitions>
  <inkml:trace contextRef="#ctx0" brushRef="#br0">0 1 24575,'772'0'0,"-734"2"0,0 2 0,51 11 0,-47-7 0,70 5 0,97-15 0,72 4 0,-155 17 0,-85-11 0,69 5 0,605-12 0,-342-3 0,-52 2-1365,-286 0-5461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13:48:24.072"/>
    </inkml:context>
    <inkml:brush xml:id="br0">
      <inkml:brushProperty name="width" value="0.05" units="cm"/>
      <inkml:brushProperty name="height" value="0.05" units="cm"/>
      <inkml:brushProperty name="color" value="#66CC00"/>
    </inkml:brush>
  </inkml:definitions>
  <inkml:trace contextRef="#ctx0" brushRef="#br0">0 1 24575,'0'687'-1365,"0"-652"-5461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13:48:27.776"/>
    </inkml:context>
    <inkml:brush xml:id="br0">
      <inkml:brushProperty name="width" value="0.05" units="cm"/>
      <inkml:brushProperty name="height" value="0.05" units="cm"/>
      <inkml:brushProperty name="color" value="#66CC00"/>
    </inkml:brush>
  </inkml:definitions>
  <inkml:trace contextRef="#ctx0" brushRef="#br0">0 0 24575,'2342'0'0,"-2328"0"-227,1 1-1,-1 1 1,0 0-1,0 1 1,18 5-1,-6 1-6598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13:48:32.567"/>
    </inkml:context>
    <inkml:brush xml:id="br0">
      <inkml:brushProperty name="width" value="0.05" units="cm"/>
      <inkml:brushProperty name="height" value="0.05" units="cm"/>
      <inkml:brushProperty name="color" value="#66CC00"/>
    </inkml:brush>
  </inkml:definitions>
  <inkml:trace contextRef="#ctx0" brushRef="#br0">0 0 24575,'652'0'0,"-642"0"0,1 1 0,0-1 0,-1 2 0,1 0 0,0 0 0,-1 1 0,0 0 0,0 0 0,16 9 0,-20-9 0,-1 1 0,0-1 0,0 1 0,0 0 0,-1 0 0,0 0 0,1 1 0,-1 0 0,-1-1 0,1 1 0,-1 1 0,0-1 0,0 0 0,0 1 0,-1 0 0,0-1 0,0 1 0,1 8 0,3 29 0,-3 1 0,-1-1 0,-2 1 0,-8 60 0,7-90 0,0 1 0,-1-1 0,-1 0 0,0 0 0,-1 0 0,-1 0 0,0 0 0,0-1 0,-2 0 0,1 0 0,-2-1 0,0 0 0,0 0 0,-1-1 0,0 0 0,-1 0 0,0-1 0,-1 0 0,0-1 0,-22 13 0,20-13 0,-31 21 0,0-3 0,-2-1 0,-92 36 0,133-60 0,0 0 0,-1 0 0,1-1 0,0 0 0,-1 0 0,1-1 0,-1 0 0,1 0 0,-1 0 0,1 0 0,-1-1 0,-9-2 0,12 2 0,0-1 0,0 1 0,1-1 0,-1 0 0,1 0 0,-1 0 0,1 0 0,-1 0 0,1-1 0,0 1 0,0-1 0,0 1 0,1-1 0,-1 0 0,1 1 0,-1-1 0,1 0 0,0 0 0,0 0 0,0 0 0,0 0 0,1-1 0,-1-4 0,-2-6 0,1 0 0,1 0 0,1 0 0,0-1 0,0 1 0,6-28 0,-5 38 0,0 0 0,0-1 0,1 1 0,-1 0 0,1 0 0,0 0 0,0 0 0,1 0 0,-1 0 0,1 1 0,0-1 0,0 1 0,0 0 0,0 0 0,1 0 0,-1 0 0,1 0 0,0 1 0,0-1 0,0 1 0,0 0 0,0 1 0,0-1 0,0 1 0,8-2 0,36-8 0,-21 4 0,1 2 0,46-4 0,-65 9 0,-1 0 0,1 0 0,0 1 0,-1 0 0,1 1 0,-1 0 0,1 0 0,-1 1 0,0 0 0,0 0 0,0 1 0,14 9 0,-14-8 0,0 1 0,0-1 0,-1 1 0,0 1 0,0-1 0,0 1 0,-1 0 0,0 1 0,0 0 0,-1 0 0,0 0 0,0 0 0,-1 1 0,0 0 0,-1 0 0,0 0 0,0 0 0,-1 0 0,2 11 0,-2-2 0,1-1 0,0 0 0,2 0 0,0 0 0,1 0 0,8 16 0,-12-28 0,1 0 0,0 0 0,0-1 0,1 1 0,-1-1 0,1 0 0,0 0 0,0 0 0,1 0 0,5 3 0,-7-5 0,0-1 0,0 1 0,0-1 0,1 0 0,-1 0 0,0 0 0,1 0 0,-1-1 0,1 1 0,-1-1 0,1 0 0,-1 0 0,1 0 0,-1 0 0,0-1 0,1 0 0,6-1 0,-7 0-62,0 0 0,0 0 0,0 0 0,0 0 0,0 0 0,0-1 0,0 1 0,-1-1 0,0 1 0,1-1 0,-1 0 0,0 0 0,0 0-1,0-1 1,-1 1 0,1 0 0,-1-1 0,0 1 0,0-1 0,0 1 0,1-8 0,3-20-6764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7T12:48:11.598"/>
    </inkml:context>
    <inkml:brush xml:id="br0">
      <inkml:brushProperty name="width" value="0.05" units="cm"/>
      <inkml:brushProperty name="height" value="0.05" units="cm"/>
      <inkml:brushProperty name="color" value="#FF0066"/>
    </inkml:brush>
  </inkml:definitions>
  <inkml:trace contextRef="#ctx0" brushRef="#br0">3789 0 24575,'-1906'0'0,"1864"3"0,0 1 0,0 3 0,-59 16 0,51-11 0,-87 11 0,-366-18 0,266-8 0,-460 3-1365,666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7T12:48:14.951"/>
    </inkml:context>
    <inkml:brush xml:id="br0">
      <inkml:brushProperty name="width" value="0.05" units="cm"/>
      <inkml:brushProperty name="height" value="0.05" units="cm"/>
      <inkml:brushProperty name="color" value="#FF0066"/>
    </inkml:brush>
  </inkml:definitions>
  <inkml:trace contextRef="#ctx0" brushRef="#br0">2808 60 24575,'-467'-22'0,"-248"4"0,463 21 0,-1003-3 0,1241-1-273,0 1 0,0-2 0,1 0 0,-27-8 0,16 3-6553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7T15:33:22.210"/>
    </inkml:context>
    <inkml:brush xml:id="br0">
      <inkml:brushProperty name="width" value="0.05" units="cm"/>
      <inkml:brushProperty name="height" value="0.05" units="cm"/>
      <inkml:brushProperty name="color" value="#66CC00"/>
    </inkml:brush>
  </inkml:definitions>
  <inkml:trace contextRef="#ctx0" brushRef="#br0">9808 3734 24575,'-1'3'0,"0"1"0,-1-1 0,0 0 0,0 0 0,0 0 0,0-1 0,0 1 0,0 0 0,-1-1 0,1 1 0,-1-1 0,0 0 0,0 0 0,-6 3 0,-22 13 0,-2-2 0,0-1 0,-1-2 0,-47 13 0,-3 1 0,15-2 0,29-8 0,0-3 0,-1-1 0,0-2 0,-1-2 0,-50 4 0,-79 7 0,58-5 0,-116 17 0,120-14 0,-180 6 0,186-22 0,-113 17 0,108-7 0,59-9 0,-1 3 0,-70 18 0,57-9 0,-1-3 0,-112 6 0,153-16 0,-92 13 0,-22 2 0,-165-17 0,-33 2 0,164 15 0,-41 2 0,-723-17 0,448-5 0,379 2 0,1-5 0,-192-36 0,-250-36 0,388 60 0,124 12 0,-1-2 0,1-1 0,-59-24 0,-106-56 0,166 72 0,-104-51 0,-171-74 0,251 118 0,2-3 0,1-3 0,2-2 0,0-2 0,3-3 0,-77-68 0,43 25 0,26 22 0,-3 3 0,-108-73 0,28 48 0,83 50 0,-94-67 0,90 45 0,2-4 0,-77-90 0,115 119 0,5 3 0,1 0 0,1-1 0,1-1 0,-14-32 0,12 21 0,-40-56 0,39 63 0,1 0 0,2-2 0,1 1 0,-15-45 0,22 53 0,-18-35 0,16 39 0,2 0 0,-11-33 0,6 3 0,3-1 0,1 0 0,-2-62 0,6 43 0,-4 0 0,-31-120 0,37 174 0,-6-31 0,3 0 0,-1-49 0,-3-24 0,-7-94 0,12-282 0,7 260 0,-1 201 0,0 20 0,-1 0 0,0-1 0,-1 1 0,0 0 0,-6-20 0,7 34 0,0-1 0,0 0 0,0 1 0,0-1 0,0 0 0,-1 1 0,1-1 0,0 1 0,-1-1 0,1 0 0,0 1 0,-1-1 0,1 1 0,-1-1 0,1 1 0,-1-1 0,1 1 0,-1 0 0,1-1 0,-1 1 0,1 0 0,-1-1 0,1 1 0,-1 0 0,0-1 0,1 1 0,-1 0 0,-1 0 0,-17 10 0,-19 37 0,27-33 0,-57 73 0,-25 28 0,-1 1 0,38-44 0,34-53 0,37-28 0,6-3 0,1 0 0,-1-1 0,-1-1 0,-1 0 0,33-32 0,-15 11 0,-30 29 0,1 0 0,-1 0 0,-1-1 0,1 0 0,-1-1 0,0 0 0,8-15 0,19-40 0,-11 21 0,18-49 0,-38 86 0,0-2 0,1 1 0,-1 0 0,1-1 0,0 1 0,8-10 0,-10 15 0,0 0 0,0 0 0,0 0 0,0 0 0,0 0 0,0 0 0,0 0 0,1 0 0,-1 1 0,0-1 0,1 1 0,-1-1 0,0 1 0,1-1 0,-1 1 0,1-1 0,-1 1 0,1 0 0,-1 0 0,0 0 0,1 0 0,-1 0 0,1 0 0,-1 1 0,1-1 0,-1 0 0,1 1 0,-1-1 0,0 1 0,1-1 0,-1 1 0,0 0 0,0-1 0,2 2 0,5 4 0,1 0 0,-1 1 0,0 0 0,-1 1 0,0-1 0,0 1 0,-1 1 0,8 11 0,29 35 0,-24-34 0,-1 1 0,27 44 0,15 18 0,-39-64-1365,3-5-5461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7T15:34:55"/>
    </inkml:context>
    <inkml:brush xml:id="br0">
      <inkml:brushProperty name="width" value="0.05" units="cm"/>
      <inkml:brushProperty name="height" value="0.05" units="cm"/>
      <inkml:brushProperty name="color" value="#FFC114"/>
    </inkml:brush>
  </inkml:definitions>
  <inkml:trace contextRef="#ctx0" brushRef="#br0">7979 7396 24575,'-1'-34'0,"-3"0"0,0-1 0,-15-50 0,-3-21 0,-43-469 0,38 292 0,14 199 0,-4 2 0,-50-145 0,-5-17 0,56 187 0,-3 1 0,-2 2 0,-28-55 0,-149-313 0,184 395 0,-2-1 0,0 2 0,-2 0 0,-33-37 0,1 1 0,-23-67 0,25 69 0,32 42 0,1-1 0,1-1 0,-21-36 0,14 11 0,5 9 0,-2 1 0,-1 1 0,-1 1 0,-33-41 0,24 38 0,2-2 0,2-1 0,1-2 0,-32-72 0,55 110 0,-19-42 0,-1 1 0,-3 1 0,-1 1 0,-47-59 0,17 35 0,-29-34 0,25 38 0,35 35 0,-1 1 0,-1 1 0,-1 1 0,-34-23 0,37 31 0,2-2 0,0 0 0,1-1 0,1-1 0,1-1 0,1-1 0,-16-25 0,19 30 0,0 0 0,-1 1 0,-24-19 0,23 21 0,2 0 0,-1 0 0,2-2 0,-16-21 0,-162-223 0,126 171 0,40 56 0,-41-67 0,49 70 0,-1 2 0,-1 1 0,-1 0 0,-43-41 0,44 49 0,-2 1 0,0 1 0,0 1 0,-2 1 0,0 1 0,0 1 0,-1 1 0,-37-12 0,49 19 0,1-1 0,0 0 0,0-1 0,1 0 0,0-1 0,1 0 0,-1-1 0,-14-16 0,9 10 0,0 1 0,-23-16 0,14 16 0,-1 1 0,-1 1 0,0 1 0,-31-7 0,33 11 0,0-1 0,1-1 0,0-2 0,1 0 0,-39-25 0,47 25 0,-1 0 0,1 2 0,-2 0 0,1 0 0,-1 2 0,-1 0 0,1 1 0,-1 0 0,-34-5 0,-14-2 0,37 6 0,-1 2 0,-32-2 0,54 7 0,0 0 0,0-1 0,1 0 0,-1 0 0,0-1 0,1 0 0,-1 0 0,1-1 0,0 1 0,0-2 0,0 1 0,0-1 0,0 0 0,1 0 0,0-1 0,0 0 0,0 0 0,-6-7 0,-14-13 0,-1 2 0,-1 0 0,-57-34 0,72 50 0,-1 1 0,1 1 0,-1 0 0,-16-4 0,21 7 0,0 0 0,0-1 0,0 0 0,1 0 0,-1-1 0,1 0 0,0-1 0,0 0 0,0 0 0,0 0 0,1-1 0,-9-10 0,7 6 0,0-1 0,-1 1 0,0 1 0,0 0 0,-1 0 0,0 1 0,0 0 0,-1 1 0,0 1 0,-1 0 0,1 0 0,-1 1 0,0 1 0,0 0 0,-16-2 0,-21-4 0,-52-18 0,67 17 0,-1 2 0,1 1 0,-72-6 0,89 12 0,-1-1 0,1 0 0,-1-2 0,1 0 0,-29-12 0,26 9 0,0 0 0,-1 2 0,-30-6 0,24 8 0,0-2 0,0-1 0,1-1 0,0-1 0,0-2 0,-35-19 0,-1-7 0,-72-56 0,125 86 0,0 1 0,0 0 0,0 0 0,-1 1 0,0 1 0,0-1 0,-18-3 0,2 3 0,-52-2 0,50 5 0,-123-26 0,95 19 0,0-2 0,-99-35 0,47 12 0,82 28 0,0 2 0,0 0 0,-44 1 0,39 2 0,-64-10 0,46 3 0,-54-3 0,37 6 0,-19-11 0,61 10 0,-49-5 0,37 7 0,-46-11 0,49 8 0,1 2 0,-36-2 0,-374 8 0,437-1 0,0-1 0,1 1 0,-1 1 0,0-1 0,0 1 0,1 0 0,-1 1 0,1-1 0,-1 1 0,1 0 0,0 0 0,-1 1 0,1 0 0,0 0 0,1 0 0,-1 0 0,1 1 0,-1-1 0,-4 7 0,1-2 0,0 0 0,-1 0 0,0-1 0,-15 9 0,23-15 0,0 0 0,0 0 0,0 0 0,0-1 0,0 1 0,0 0 0,0-1 0,-1 1 0,1-1 0,0 1 0,0-1 0,-1 0 0,1 0 0,0 1 0,-1-1 0,1 0 0,0 0 0,-1 0 0,1-1 0,0 1 0,0 0 0,-1 0 0,1-1 0,0 1 0,-1-1 0,1 1 0,0-1 0,0 1 0,0-1 0,0 0 0,0 1 0,0-1 0,0 0 0,0 0 0,0 0 0,0 0 0,0 0 0,0 0 0,0 0 0,1 0 0,-1 0 0,0-1 0,1 1 0,-1 0 0,1 0 0,0 0 0,-1-1 0,1 1 0,0 0 0,-1-3 0,-3-26 0,1 0 0,2 0 0,0-1 0,5-37 0,0-13 0,-3-267 0,-3 450 0,5 124 0,-1-212 0,1 0 0,1-1 0,0 1 0,0-1 0,1 0 0,1 0 0,0-1 0,1 0 0,1 0 0,9 13 0,10 16 0,-26-39 0,0-1 0,0 1 0,-1 0 0,1-1 0,0 1 0,-1 0 0,1 0 0,-1 0 0,0 0 0,1-1 0,-1 1 0,0 0 0,0 0 0,0 0 0,-1 0 0,1 0 0,0 0 0,-1-1 0,1 1 0,-1 0 0,1 0 0,-1 0 0,0-1 0,0 1 0,0 0 0,0-1 0,0 1 0,0-1 0,-2 3 0,-5 4 0,-1-1 0,1 1 0,-1-1 0,-12 6 0,-17 15 0,36-26 0,0 0 0,1 0 0,-1-1 0,0 1 0,0 0 0,1 1 0,-1-1 0,1 0 0,0 0 0,0 1 0,0-1 0,0 1 0,0-1 0,0 1 0,1-1 0,-1 1 0,1-1 0,0 1 0,-1 0 0,1-1 0,0 1 0,1-1 0,-1 1 0,0 0 0,1-1 0,0 1 0,0 3 0,1-3 0,0 0 0,1 0 0,-1 0 0,1 0 0,-1 0 0,1 0 0,0-1 0,0 1 0,0-1 0,0 0 0,0 0 0,0 0 0,1 0 0,-1-1 0,1 1 0,-1-1 0,1 0 0,5 1 0,19 3 0,0-2 0,0 0 0,0-2 0,34-3 0,-34 0 0,0 1 0,0 2 0,0 1 0,42 9 0,-29-2-82,-27-7-78,0 1-1,-1 0 1,0 1-1,0 0 1,0 1 0,0 1-1,17 10 1,-11-1-6666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7T15:35:50.860"/>
    </inkml:context>
    <inkml:brush xml:id="br0">
      <inkml:brushProperty name="width" value="0.05" units="cm"/>
      <inkml:brushProperty name="height" value="0.05" units="cm"/>
      <inkml:brushProperty name="color" value="#F6630D"/>
    </inkml:brush>
  </inkml:definitions>
  <inkml:trace contextRef="#ctx0" brushRef="#br0">17141 6447 24575,'0'-7'0,"-1"0"0,0 0 0,-1 0 0,1 1 0,-1-1 0,-4-8 0,-3-10 0,-104-395 0,82 301 0,-126-347 0,52 174 0,58 158 0,-90-179 0,104 243 0,12 25 0,-1 2 0,-56-81 0,3 37 0,-4 3 0,-125-102 0,104 99 0,-80-66 0,-47-42 0,-684-622 0,3 168 0,834 600 0,-516-326-4,364 234-207,-849-462-949,780 466 1135,-555-177 0,756 287 233,0 3 0,-2 5 1,-1 4-1,-118-4 0,175 15-151,1-1 0,0-2 0,0-2 0,0-2 0,2-1 0,-50-24 0,33 14-64,-105-27-1,107 38 8,-277-72 0,281 70 0,0 3 0,-1 1 0,-68-2 0,-5-1 0,26 3 0,-121 5 0,127 6 0,-156-19 0,86 0 0,-2 7 0,-164 11 0,111 2 0,-2497-3 0,2630 4 0,-1 4 0,1 4 0,1 2 0,-152 50 0,-58 22 0,12-26 0,234-54 0,19-3 0,0 1 0,0 1 0,-49 17 0,-16 12 0,-148 36 0,-99-2 0,132-15 0,56-13 0,-60 29 0,151-55 0,-14 5 0,-1-3 0,-1-3 0,-125 5 0,43-21 0,-163 5 0,205 16 0,77-11 0,-67 5 0,-277-11 0,176-2 0,199 1 0,0 0 0,0-1 0,0 1 0,0-1 0,1 0 0,-1-1 0,0 0 0,-9-4 0,14 5 0,1 0 0,-1 0 0,0 0 0,1 0 0,-1-1 0,1 1 0,0 0 0,-1-1 0,1 1 0,0-1 0,0 0 0,0 1 0,0-1 0,0 0 0,0 0 0,1 0 0,-1 0 0,0 1 0,1-1 0,0 0 0,-1 0 0,1 0 0,0 0 0,0 0 0,0 0 0,0 0 0,0 0 0,1 0 0,-1 0 0,1 0 0,-1 0 0,1 0 0,1-3 0,2-5 0,1 1 0,-1 0 0,2 0 0,-1 0 0,1 0 0,1 1 0,-1 0 0,1 0 0,1 1 0,-1 0 0,1 0 0,1 1 0,-1 0 0,1 0 0,0 1 0,0 0 0,1 1 0,0 0 0,-1 0 0,16-3 0,-13 3 0,-1 0 0,0-1 0,0-1 0,-1 0 0,1 0 0,-1-1 0,-1 0 0,1-1 0,-1 0 0,0 0 0,-1-1 0,11-14 0,-13 15 0,10-6 0,0-1 0,0 2 0,1 0 0,1 1 0,0 1 0,24-11 0,-168 83 0,-37 22 0,155-78 0,0 1 0,0 0 0,1 0 0,-1 0 0,1 1 0,1 0 0,-1 0 0,1 1 0,1-1 0,0 2 0,0-1 0,0 0 0,1 1 0,0 0 0,0 0 0,1 0 0,-3 15 0,-7 26 0,5-23 0,1 0 0,2 1 0,-4 39 0,9-57 0,0 0 0,1 0 0,0 1 0,1-1 0,0 0 0,0 0 0,1 0 0,0-1 0,1 1 0,0-1 0,1 1 0,0-1 0,6 9 0,-8-14 0,0-1 0,0 1 0,0-1 0,1 1 0,-1-1 0,1 0 0,0-1 0,0 1 0,0-1 0,0 1 0,0-1 0,8 3 0,58 9 0,-59-13 0,0 1 0,0 0 0,0 0 0,0 1 0,-1 1 0,17 7 0,-4 3 0,0 1 0,-1 1 0,-1 2 0,0 0 0,-1 1 0,-1 1 0,26 35 0,-40-48-5,1-1 0,0 0 0,1 0 0,10 8 0,0-1-1335,0 2-5486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7T12:32:49.322"/>
    </inkml:context>
    <inkml:brush xml:id="br0">
      <inkml:brushProperty name="width" value="0.05" units="cm"/>
      <inkml:brushProperty name="height" value="0.05" units="cm"/>
      <inkml:brushProperty name="color" value="#F6630D"/>
    </inkml:brush>
  </inkml:definitions>
  <inkml:trace contextRef="#ctx0" brushRef="#br0">0 2797 24575,'615'0'0,"-582"-1"0,1-1 0,0-1 0,51-13 0,-66 11 0,0-1 0,0 0 0,-1-1 0,0-1 0,-1-1 0,0-1 0,25-17 0,15-12 0,-39 27 0,0 0 0,19-17 0,-4 1 0,69-44 0,-71 53 0,-1-2 0,0-1 0,36-36 0,35-32 0,-73 69 0,-2-2 0,-1 0 0,34-41 0,-39 40 0,2 1 0,43-36 0,19-21 0,58-60 0,-95 97 0,-2-2 0,-2-2 0,66-93 0,107-262 0,-190 338 0,-3 0 0,19-81 0,-16 49 0,-13 39 0,-3 0 0,-2 0 0,-3-1 0,-4-116 0,-1 150 0,1 3 0,1-1 0,1 0 0,9-33 0,-6 29 0,6-49 0,-11 53 0,1 3 0,-1-1 0,-1 0 0,-3-30 0,3 50 0,0-1 0,0 1 0,0-1 0,0 1 0,0-1 0,0 1 0,0-1 0,-1 1 0,1-1 0,0 1 0,0-1 0,0 1 0,-1-1 0,1 1 0,0 0 0,-1-1 0,1 1 0,0-1 0,-1 1 0,1 0 0,0-1 0,-1 1 0,1 0 0,-1 0 0,1-1 0,-1 1 0,1 0 0,-1 0 0,1 0 0,-1-1 0,1 1 0,0 0 0,-1 0 0,1 0 0,-1 0 0,0 0 0,-20 11 0,-21 30 0,39-37 0,-25 27 0,-1-1 0,-1-2 0,-1-1 0,-2-1 0,-50 30 0,69-47 0,0 0 0,0 0 0,1 1 0,0 1 0,1 0 0,0 1 0,1 1 0,1-1 0,-11 18 0,20-30 0,1 0 0,0 0 0,0-1 0,0 1 0,0 0 0,0 0 0,0 0 0,0 0 0,0 0 0,0 0 0,0 0 0,0 0 0,0 0 0,0 0 0,0 0 0,7-13 0,16-21 0,-1 15 0,2 1 0,0 1 0,1 1 0,0 1 0,47-19 0,-62 29 0,0 0 0,-1-1 0,0 1 0,0-2 0,-1 0 0,1 0 0,-2 0 0,1-1 0,11-16 0,1 2 0,-7 8 0,0 0 0,2 1 0,-1 0 0,28-17 0,-41 29 0,1 1 0,-1-1 0,1 0 0,0 1 0,-1 0 0,1-1 0,0 1 0,-1 0 0,1-1 0,0 1 0,-1 0 0,1 1 0,0-1 0,-1 0 0,1 0 0,0 1 0,-1-1 0,1 0 0,-1 1 0,1 0 0,-1-1 0,1 1 0,-1 0 0,1 0 0,-1 0 0,0 0 0,1 0 0,-1 0 0,0 0 0,0 1 0,0-1 0,0 0 0,2 3 0,4 6 0,0 0 0,-1 1 0,8 19 0,-1-5 0,8 6 0,2-2 0,1 0 0,1-1 0,33 28 0,-20-20 0,38 47 0,-66-69 39,0 1 0,11 24-1,-14-24-531,1 0-1,19 25 0,-11-22-6332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7T14:42:10.691"/>
    </inkml:context>
    <inkml:brush xml:id="br0">
      <inkml:brushProperty name="width" value="0.05" units="cm"/>
      <inkml:brushProperty name="height" value="0.05" units="cm"/>
      <inkml:brushProperty name="color" value="#F6630D"/>
    </inkml:brush>
  </inkml:definitions>
  <inkml:trace contextRef="#ctx0" brushRef="#br0">0 1 24575,'877'0'0,"-824"3"0,0 3 0,0 2 0,-1 3 0,54 18 0,99 18 0,-178-42 0,1 1 0,-1 1 0,0 1 0,0 2 0,-1 0 0,0 2 0,-1 1 0,44 30 0,-43-28 0,1 0 0,54 20 0,-59-27 0,0 1 0,0 1 0,-1 0 0,-1 2 0,0 1 0,20 16 0,7 8 0,2-1 0,1-2 0,62 30 0,-105-60 0,70 43 0,29 17 0,-83-53 0,211 110 0,-218-110 0,0 0 0,22 22 0,-24-21 0,0 0 0,1 0 0,16 8 0,-20-13 0,0-2 0,0 1 0,-1 0 0,0 1 0,0 1 0,0-1 0,-1 1 0,8 10 0,35 32 0,-41-41 0,0 1 0,-1 0 0,17 21 0,-26-30 0,0 1 0,0 0 0,0-1 0,0 1 0,0-1 0,0 1 0,0-1 0,1 1 0,-1-1 0,1 0 0,-1 0 0,1 0 0,-1 1 0,1-2 0,0 1 0,-1 0 0,1 0 0,0 0 0,3 0 0,-4-2 0,-1 1 0,1 0 0,0-1 0,0 1 0,0-1 0,0 0 0,0 1 0,0-1 0,-1 0 0,1 1 0,0-1 0,-1 0 0,1 0 0,0 0 0,-1 0 0,1 0 0,-1 0 0,1 0 0,-1 0 0,0 0 0,1 0 0,-1 0 0,0 0 0,0-1 0,3-14 0,-1 0 0,0 0 0,-2-20 0,0 34 0,-3-289 0,5 389 0,-5 124 0,3-219 0,0 1 0,-1 0 0,0-1 0,0 1 0,0-1 0,-1 1 0,1-1 0,-1 1 0,1-1 0,-1 0 0,0 0 0,-1 0 0,1 0 0,0 0 0,-1 0 0,0-1 0,1 1 0,-1-1 0,0 1 0,0-1 0,0 0 0,-1-1 0,1 1 0,-1 0 0,1-1 0,-1 0 0,1 0 0,-1 0 0,1 0 0,-7 0 0,-11 2 0,-1-2 0,0 0 0,0-1 0,-26-4 0,7 1 0,-256-1-1365,265 4-5461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802782-16BC-4B54-AE24-2B4C0915E6C3}" type="datetimeFigureOut">
              <a:rPr lang="en-US" smtClean="0"/>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E952F-D516-4870-8EC6-B62B933DE5AE}" type="slidenum">
              <a:rPr lang="en-US" smtClean="0"/>
              <a:t>‹#›</a:t>
            </a:fld>
            <a:endParaRPr lang="en-US"/>
          </a:p>
        </p:txBody>
      </p:sp>
    </p:spTree>
    <p:extLst>
      <p:ext uri="{BB962C8B-B14F-4D97-AF65-F5344CB8AC3E}">
        <p14:creationId xmlns:p14="http://schemas.microsoft.com/office/powerpoint/2010/main" val="3029735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802782-16BC-4B54-AE24-2B4C0915E6C3}" type="datetimeFigureOut">
              <a:rPr lang="en-US" smtClean="0"/>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E952F-D516-4870-8EC6-B62B933DE5AE}" type="slidenum">
              <a:rPr lang="en-US" smtClean="0"/>
              <a:t>‹#›</a:t>
            </a:fld>
            <a:endParaRPr lang="en-US"/>
          </a:p>
        </p:txBody>
      </p:sp>
    </p:spTree>
    <p:extLst>
      <p:ext uri="{BB962C8B-B14F-4D97-AF65-F5344CB8AC3E}">
        <p14:creationId xmlns:p14="http://schemas.microsoft.com/office/powerpoint/2010/main" val="3909160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802782-16BC-4B54-AE24-2B4C0915E6C3}" type="datetimeFigureOut">
              <a:rPr lang="en-US" smtClean="0"/>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E952F-D516-4870-8EC6-B62B933DE5AE}" type="slidenum">
              <a:rPr lang="en-US" smtClean="0"/>
              <a:t>‹#›</a:t>
            </a:fld>
            <a:endParaRPr lang="en-US"/>
          </a:p>
        </p:txBody>
      </p:sp>
    </p:spTree>
    <p:extLst>
      <p:ext uri="{BB962C8B-B14F-4D97-AF65-F5344CB8AC3E}">
        <p14:creationId xmlns:p14="http://schemas.microsoft.com/office/powerpoint/2010/main" val="1391341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802782-16BC-4B54-AE24-2B4C0915E6C3}" type="datetimeFigureOut">
              <a:rPr lang="en-US" smtClean="0"/>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E952F-D516-4870-8EC6-B62B933DE5AE}" type="slidenum">
              <a:rPr lang="en-US" smtClean="0"/>
              <a:t>‹#›</a:t>
            </a:fld>
            <a:endParaRPr lang="en-US"/>
          </a:p>
        </p:txBody>
      </p:sp>
    </p:spTree>
    <p:extLst>
      <p:ext uri="{BB962C8B-B14F-4D97-AF65-F5344CB8AC3E}">
        <p14:creationId xmlns:p14="http://schemas.microsoft.com/office/powerpoint/2010/main" val="41288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802782-16BC-4B54-AE24-2B4C0915E6C3}" type="datetimeFigureOut">
              <a:rPr lang="en-US" smtClean="0"/>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E952F-D516-4870-8EC6-B62B933DE5AE}" type="slidenum">
              <a:rPr lang="en-US" smtClean="0"/>
              <a:t>‹#›</a:t>
            </a:fld>
            <a:endParaRPr lang="en-US"/>
          </a:p>
        </p:txBody>
      </p:sp>
    </p:spTree>
    <p:extLst>
      <p:ext uri="{BB962C8B-B14F-4D97-AF65-F5344CB8AC3E}">
        <p14:creationId xmlns:p14="http://schemas.microsoft.com/office/powerpoint/2010/main" val="763490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802782-16BC-4B54-AE24-2B4C0915E6C3}" type="datetimeFigureOut">
              <a:rPr lang="en-US" smtClean="0"/>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DE952F-D516-4870-8EC6-B62B933DE5AE}" type="slidenum">
              <a:rPr lang="en-US" smtClean="0"/>
              <a:t>‹#›</a:t>
            </a:fld>
            <a:endParaRPr lang="en-US"/>
          </a:p>
        </p:txBody>
      </p:sp>
    </p:spTree>
    <p:extLst>
      <p:ext uri="{BB962C8B-B14F-4D97-AF65-F5344CB8AC3E}">
        <p14:creationId xmlns:p14="http://schemas.microsoft.com/office/powerpoint/2010/main" val="3436381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802782-16BC-4B54-AE24-2B4C0915E6C3}" type="datetimeFigureOut">
              <a:rPr lang="en-US" smtClean="0"/>
              <a:t>6/30/2024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DE952F-D516-4870-8EC6-B62B933DE5AE}" type="slidenum">
              <a:rPr lang="en-US" smtClean="0"/>
              <a:t>‹#›</a:t>
            </a:fld>
            <a:endParaRPr lang="en-US"/>
          </a:p>
        </p:txBody>
      </p:sp>
    </p:spTree>
    <p:extLst>
      <p:ext uri="{BB962C8B-B14F-4D97-AF65-F5344CB8AC3E}">
        <p14:creationId xmlns:p14="http://schemas.microsoft.com/office/powerpoint/2010/main" val="4117285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802782-16BC-4B54-AE24-2B4C0915E6C3}" type="datetimeFigureOut">
              <a:rPr lang="en-US" smtClean="0"/>
              <a:t>6/30/2024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DE952F-D516-4870-8EC6-B62B933DE5AE}" type="slidenum">
              <a:rPr lang="en-US" smtClean="0"/>
              <a:t>‹#›</a:t>
            </a:fld>
            <a:endParaRPr lang="en-US"/>
          </a:p>
        </p:txBody>
      </p:sp>
    </p:spTree>
    <p:extLst>
      <p:ext uri="{BB962C8B-B14F-4D97-AF65-F5344CB8AC3E}">
        <p14:creationId xmlns:p14="http://schemas.microsoft.com/office/powerpoint/2010/main" val="2187397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802782-16BC-4B54-AE24-2B4C0915E6C3}" type="datetimeFigureOut">
              <a:rPr lang="en-US" smtClean="0"/>
              <a:t>6/30/2024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DE952F-D516-4870-8EC6-B62B933DE5AE}" type="slidenum">
              <a:rPr lang="en-US" smtClean="0"/>
              <a:t>‹#›</a:t>
            </a:fld>
            <a:endParaRPr lang="en-US"/>
          </a:p>
        </p:txBody>
      </p:sp>
    </p:spTree>
    <p:extLst>
      <p:ext uri="{BB962C8B-B14F-4D97-AF65-F5344CB8AC3E}">
        <p14:creationId xmlns:p14="http://schemas.microsoft.com/office/powerpoint/2010/main" val="1301774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802782-16BC-4B54-AE24-2B4C0915E6C3}" type="datetimeFigureOut">
              <a:rPr lang="en-US" smtClean="0"/>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DE952F-D516-4870-8EC6-B62B933DE5AE}" type="slidenum">
              <a:rPr lang="en-US" smtClean="0"/>
              <a:t>‹#›</a:t>
            </a:fld>
            <a:endParaRPr lang="en-US"/>
          </a:p>
        </p:txBody>
      </p:sp>
    </p:spTree>
    <p:extLst>
      <p:ext uri="{BB962C8B-B14F-4D97-AF65-F5344CB8AC3E}">
        <p14:creationId xmlns:p14="http://schemas.microsoft.com/office/powerpoint/2010/main" val="3300307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802782-16BC-4B54-AE24-2B4C0915E6C3}" type="datetimeFigureOut">
              <a:rPr lang="en-US" smtClean="0"/>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DE952F-D516-4870-8EC6-B62B933DE5AE}" type="slidenum">
              <a:rPr lang="en-US" smtClean="0"/>
              <a:t>‹#›</a:t>
            </a:fld>
            <a:endParaRPr lang="en-US"/>
          </a:p>
        </p:txBody>
      </p:sp>
    </p:spTree>
    <p:extLst>
      <p:ext uri="{BB962C8B-B14F-4D97-AF65-F5344CB8AC3E}">
        <p14:creationId xmlns:p14="http://schemas.microsoft.com/office/powerpoint/2010/main" val="2469948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802782-16BC-4B54-AE24-2B4C0915E6C3}" type="datetimeFigureOut">
              <a:rPr lang="en-US" smtClean="0"/>
              <a:t>6/30/2024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DE952F-D516-4870-8EC6-B62B933DE5AE}" type="slidenum">
              <a:rPr lang="en-US" smtClean="0"/>
              <a:t>‹#›</a:t>
            </a:fld>
            <a:endParaRPr lang="en-US"/>
          </a:p>
        </p:txBody>
      </p:sp>
    </p:spTree>
    <p:extLst>
      <p:ext uri="{BB962C8B-B14F-4D97-AF65-F5344CB8AC3E}">
        <p14:creationId xmlns:p14="http://schemas.microsoft.com/office/powerpoint/2010/main" val="59617781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customXml" Target="../ink/ink7.xml"/><Relationship Id="rId3" Type="http://schemas.openxmlformats.org/officeDocument/2006/relationships/image" Target="../media/image59.png"/><Relationship Id="rId21" Type="http://schemas.openxmlformats.org/officeDocument/2006/relationships/image" Target="../media/image77.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5" Type="http://schemas.openxmlformats.org/officeDocument/2006/relationships/image" Target="../media/image79.png"/><Relationship Id="rId2" Type="http://schemas.openxmlformats.org/officeDocument/2006/relationships/image" Target="../media/image58.png"/><Relationship Id="rId16" Type="http://schemas.openxmlformats.org/officeDocument/2006/relationships/image" Target="../media/image72.png"/><Relationship Id="rId20"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62.png"/><Relationship Id="rId11" Type="http://schemas.openxmlformats.org/officeDocument/2006/relationships/image" Target="../media/image67.png"/><Relationship Id="rId24" Type="http://schemas.openxmlformats.org/officeDocument/2006/relationships/customXml" Target="../ink/ink6.xml"/><Relationship Id="rId5" Type="http://schemas.openxmlformats.org/officeDocument/2006/relationships/image" Target="../media/image61.png"/><Relationship Id="rId15" Type="http://schemas.openxmlformats.org/officeDocument/2006/relationships/image" Target="../media/image71.png"/><Relationship Id="rId23" Type="http://schemas.openxmlformats.org/officeDocument/2006/relationships/image" Target="../media/image78.png"/><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customXml" Target="../ink/ink5.xml"/><Relationship Id="rId27" Type="http://schemas.openxmlformats.org/officeDocument/2006/relationships/image" Target="../media/image8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1.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customXml" Target="../ink/ink8.xml"/><Relationship Id="rId2"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2.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customXml" Target="../ink/ink9.xml"/></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customXml" Target="../ink/ink10.xml"/><Relationship Id="rId18" Type="http://schemas.openxmlformats.org/officeDocument/2006/relationships/image" Target="../media/image980.png"/><Relationship Id="rId3" Type="http://schemas.openxmlformats.org/officeDocument/2006/relationships/image" Target="../media/image94.png"/><Relationship Id="rId7" Type="http://schemas.openxmlformats.org/officeDocument/2006/relationships/image" Target="../media/image85.png"/><Relationship Id="rId12" Type="http://schemas.openxmlformats.org/officeDocument/2006/relationships/image" Target="../media/image960.png"/><Relationship Id="rId17" Type="http://schemas.openxmlformats.org/officeDocument/2006/relationships/customXml" Target="../ink/ink12.xml"/><Relationship Id="rId2" Type="http://schemas.openxmlformats.org/officeDocument/2006/relationships/image" Target="../media/image93.png"/><Relationship Id="rId16" Type="http://schemas.openxmlformats.org/officeDocument/2006/relationships/image" Target="../media/image970.png"/><Relationship Id="rId1" Type="http://schemas.openxmlformats.org/officeDocument/2006/relationships/slideLayout" Target="../slideLayouts/slideLayout6.xml"/><Relationship Id="rId6" Type="http://schemas.openxmlformats.org/officeDocument/2006/relationships/image" Target="../media/image96.png"/><Relationship Id="rId11" Type="http://schemas.openxmlformats.org/officeDocument/2006/relationships/image" Target="../media/image99.png"/><Relationship Id="rId5" Type="http://schemas.openxmlformats.org/officeDocument/2006/relationships/image" Target="../media/image95.png"/><Relationship Id="rId15" Type="http://schemas.openxmlformats.org/officeDocument/2006/relationships/customXml" Target="../ink/ink11.xml"/><Relationship Id="rId10" Type="http://schemas.openxmlformats.org/officeDocument/2006/relationships/image" Target="../media/image98.png"/><Relationship Id="rId4" Type="http://schemas.openxmlformats.org/officeDocument/2006/relationships/image" Target="../media/image82.png"/><Relationship Id="rId9" Type="http://schemas.openxmlformats.org/officeDocument/2006/relationships/image" Target="../media/image950.png"/><Relationship Id="rId14" Type="http://schemas.openxmlformats.org/officeDocument/2006/relationships/image" Target="../media/image91.png"/></Relationships>
</file>

<file path=ppt/slides/_rels/slide16.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410.png"/><Relationship Id="rId3" Type="http://schemas.openxmlformats.org/officeDocument/2006/relationships/image" Target="../media/image310.png"/><Relationship Id="rId7" Type="http://schemas.openxmlformats.org/officeDocument/2006/relationships/image" Target="../media/image350.png"/><Relationship Id="rId12" Type="http://schemas.openxmlformats.org/officeDocument/2006/relationships/image" Target="../media/image400.png"/><Relationship Id="rId2" Type="http://schemas.openxmlformats.org/officeDocument/2006/relationships/image" Target="../media/image300.png"/><Relationship Id="rId1" Type="http://schemas.openxmlformats.org/officeDocument/2006/relationships/slideLayout" Target="../slideLayouts/slideLayout6.xml"/><Relationship Id="rId6" Type="http://schemas.openxmlformats.org/officeDocument/2006/relationships/image" Target="../media/image340.png"/><Relationship Id="rId11" Type="http://schemas.openxmlformats.org/officeDocument/2006/relationships/image" Target="../media/image102.png"/><Relationship Id="rId5" Type="http://schemas.openxmlformats.org/officeDocument/2006/relationships/image" Target="../media/image330.png"/><Relationship Id="rId15" Type="http://schemas.openxmlformats.org/officeDocument/2006/relationships/image" Target="../media/image430.png"/><Relationship Id="rId10" Type="http://schemas.openxmlformats.org/officeDocument/2006/relationships/image" Target="../media/image101.png"/><Relationship Id="rId9" Type="http://schemas.openxmlformats.org/officeDocument/2006/relationships/image" Target="../media/image370.png"/><Relationship Id="rId14" Type="http://schemas.openxmlformats.org/officeDocument/2006/relationships/image" Target="../media/image420.png"/></Relationships>
</file>

<file path=ppt/slides/_rels/slide17.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7.png"/><Relationship Id="rId2" Type="http://schemas.openxmlformats.org/officeDocument/2006/relationships/image" Target="../media/image103.png"/><Relationship Id="rId16" Type="http://schemas.openxmlformats.org/officeDocument/2006/relationships/customXml" Target="../ink/ink13.xml"/><Relationship Id="rId1" Type="http://schemas.openxmlformats.org/officeDocument/2006/relationships/slideLayout" Target="../slideLayouts/slideLayout6.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5" Type="http://schemas.openxmlformats.org/officeDocument/2006/relationships/image" Target="../media/image11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s>
</file>

<file path=ppt/slides/_rels/slide18.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18" Type="http://schemas.openxmlformats.org/officeDocument/2006/relationships/image" Target="../media/image134.png"/><Relationship Id="rId26" Type="http://schemas.openxmlformats.org/officeDocument/2006/relationships/image" Target="../media/image140.png"/><Relationship Id="rId3" Type="http://schemas.openxmlformats.org/officeDocument/2006/relationships/image" Target="../media/image119.png"/><Relationship Id="rId21" Type="http://schemas.openxmlformats.org/officeDocument/2006/relationships/image" Target="../media/image137.png"/><Relationship Id="rId7" Type="http://schemas.openxmlformats.org/officeDocument/2006/relationships/image" Target="../media/image123.png"/><Relationship Id="rId12" Type="http://schemas.openxmlformats.org/officeDocument/2006/relationships/image" Target="../media/image128.png"/><Relationship Id="rId17" Type="http://schemas.openxmlformats.org/officeDocument/2006/relationships/image" Target="../media/image133.png"/><Relationship Id="rId25" Type="http://schemas.openxmlformats.org/officeDocument/2006/relationships/customXml" Target="../ink/ink15.xml"/><Relationship Id="rId2" Type="http://schemas.openxmlformats.org/officeDocument/2006/relationships/image" Target="../media/image118.png"/><Relationship Id="rId16" Type="http://schemas.openxmlformats.org/officeDocument/2006/relationships/image" Target="../media/image132.png"/><Relationship Id="rId20" Type="http://schemas.openxmlformats.org/officeDocument/2006/relationships/image" Target="../media/image136.png"/><Relationship Id="rId1" Type="http://schemas.openxmlformats.org/officeDocument/2006/relationships/slideLayout" Target="../slideLayouts/slideLayout6.xml"/><Relationship Id="rId6" Type="http://schemas.openxmlformats.org/officeDocument/2006/relationships/image" Target="../media/image122.png"/><Relationship Id="rId11" Type="http://schemas.openxmlformats.org/officeDocument/2006/relationships/image" Target="../media/image127.png"/><Relationship Id="rId24" Type="http://schemas.openxmlformats.org/officeDocument/2006/relationships/image" Target="../media/image139.png"/><Relationship Id="rId5" Type="http://schemas.openxmlformats.org/officeDocument/2006/relationships/image" Target="../media/image121.png"/><Relationship Id="rId15" Type="http://schemas.openxmlformats.org/officeDocument/2006/relationships/image" Target="../media/image131.png"/><Relationship Id="rId23" Type="http://schemas.openxmlformats.org/officeDocument/2006/relationships/customXml" Target="../ink/ink14.xml"/><Relationship Id="rId28" Type="http://schemas.openxmlformats.org/officeDocument/2006/relationships/image" Target="../media/image141.png"/><Relationship Id="rId10" Type="http://schemas.openxmlformats.org/officeDocument/2006/relationships/image" Target="../media/image126.png"/><Relationship Id="rId19" Type="http://schemas.openxmlformats.org/officeDocument/2006/relationships/image" Target="../media/image135.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 Id="rId22" Type="http://schemas.openxmlformats.org/officeDocument/2006/relationships/image" Target="../media/image138.png"/><Relationship Id="rId27" Type="http://schemas.openxmlformats.org/officeDocument/2006/relationships/customXml" Target="../ink/ink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6.xml"/><Relationship Id="rId6" Type="http://schemas.openxmlformats.org/officeDocument/2006/relationships/image" Target="../media/image146.png"/><Relationship Id="rId11" Type="http://schemas.openxmlformats.org/officeDocument/2006/relationships/image" Target="../media/image150.png"/><Relationship Id="rId5" Type="http://schemas.openxmlformats.org/officeDocument/2006/relationships/image" Target="../media/image145.png"/><Relationship Id="rId10" Type="http://schemas.openxmlformats.org/officeDocument/2006/relationships/customXml" Target="../ink/ink17.xml"/><Relationship Id="rId4" Type="http://schemas.openxmlformats.org/officeDocument/2006/relationships/image" Target="../media/image144.png"/><Relationship Id="rId9" Type="http://schemas.openxmlformats.org/officeDocument/2006/relationships/image" Target="../media/image149.png"/></Relationships>
</file>

<file path=ppt/slides/_rels/slide21.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12" Type="http://schemas.openxmlformats.org/officeDocument/2006/relationships/image" Target="../media/image159.png"/><Relationship Id="rId2" Type="http://schemas.openxmlformats.org/officeDocument/2006/relationships/image" Target="../media/image142.png"/><Relationship Id="rId1" Type="http://schemas.openxmlformats.org/officeDocument/2006/relationships/slideLayout" Target="../slideLayouts/slideLayout6.xml"/><Relationship Id="rId6" Type="http://schemas.openxmlformats.org/officeDocument/2006/relationships/image" Target="../media/image154.png"/><Relationship Id="rId11" Type="http://schemas.openxmlformats.org/officeDocument/2006/relationships/customXml" Target="../ink/ink18.xml"/><Relationship Id="rId5" Type="http://schemas.openxmlformats.org/officeDocument/2006/relationships/image" Target="../media/image153.png"/><Relationship Id="rId10" Type="http://schemas.openxmlformats.org/officeDocument/2006/relationships/image" Target="../media/image158.png"/><Relationship Id="rId4" Type="http://schemas.openxmlformats.org/officeDocument/2006/relationships/image" Target="../media/image152.png"/><Relationship Id="rId9" Type="http://schemas.openxmlformats.org/officeDocument/2006/relationships/image" Target="../media/image157.png"/></Relationships>
</file>

<file path=ppt/slides/_rels/slide22.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450.png"/><Relationship Id="rId7" Type="http://schemas.openxmlformats.org/officeDocument/2006/relationships/image" Target="../media/image480.png"/><Relationship Id="rId2" Type="http://schemas.openxmlformats.org/officeDocument/2006/relationships/image" Target="../media/image440.png"/><Relationship Id="rId1" Type="http://schemas.openxmlformats.org/officeDocument/2006/relationships/slideLayout" Target="../slideLayouts/slideLayout6.xml"/><Relationship Id="rId6" Type="http://schemas.openxmlformats.org/officeDocument/2006/relationships/image" Target="../media/image470.png"/><Relationship Id="rId5" Type="http://schemas.openxmlformats.org/officeDocument/2006/relationships/image" Target="../media/image160.png"/><Relationship Id="rId10" Type="http://schemas.openxmlformats.org/officeDocument/2006/relationships/image" Target="../media/image161.png"/><Relationship Id="rId4" Type="http://schemas.openxmlformats.org/officeDocument/2006/relationships/image" Target="../media/image460.png"/><Relationship Id="rId9" Type="http://schemas.openxmlformats.org/officeDocument/2006/relationships/image" Target="../media/image500.png"/></Relationships>
</file>

<file path=ppt/slides/_rels/slide2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6.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24.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6.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 Id="rId9" Type="http://schemas.openxmlformats.org/officeDocument/2006/relationships/image" Target="../media/image17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image" Target="../media/image175.png"/><Relationship Id="rId1" Type="http://schemas.openxmlformats.org/officeDocument/2006/relationships/slideLayout" Target="../slideLayouts/slideLayout6.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27.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92.png"/><Relationship Id="rId18" Type="http://schemas.openxmlformats.org/officeDocument/2006/relationships/customXml" Target="../ink/ink19.xml"/><Relationship Id="rId26" Type="http://schemas.openxmlformats.org/officeDocument/2006/relationships/image" Target="../media/image200.png"/><Relationship Id="rId3" Type="http://schemas.openxmlformats.org/officeDocument/2006/relationships/image" Target="../media/image176.png"/><Relationship Id="rId21" Type="http://schemas.openxmlformats.org/officeDocument/2006/relationships/image" Target="../media/image198.png"/><Relationship Id="rId7" Type="http://schemas.openxmlformats.org/officeDocument/2006/relationships/image" Target="../media/image187.png"/><Relationship Id="rId12" Type="http://schemas.openxmlformats.org/officeDocument/2006/relationships/image" Target="../media/image191.png"/><Relationship Id="rId17" Type="http://schemas.openxmlformats.org/officeDocument/2006/relationships/image" Target="../media/image196.png"/><Relationship Id="rId25" Type="http://schemas.openxmlformats.org/officeDocument/2006/relationships/customXml" Target="../ink/ink23.xml"/><Relationship Id="rId2" Type="http://schemas.openxmlformats.org/officeDocument/2006/relationships/image" Target="../media/image183.png"/><Relationship Id="rId16" Type="http://schemas.openxmlformats.org/officeDocument/2006/relationships/image" Target="../media/image195.png"/><Relationship Id="rId20" Type="http://schemas.openxmlformats.org/officeDocument/2006/relationships/customXml" Target="../ink/ink20.xml"/><Relationship Id="rId1" Type="http://schemas.openxmlformats.org/officeDocument/2006/relationships/slideLayout" Target="../slideLayouts/slideLayout6.xml"/><Relationship Id="rId6" Type="http://schemas.openxmlformats.org/officeDocument/2006/relationships/image" Target="../media/image185.png"/><Relationship Id="rId11" Type="http://schemas.openxmlformats.org/officeDocument/2006/relationships/image" Target="../media/image190.png"/><Relationship Id="rId24" Type="http://schemas.openxmlformats.org/officeDocument/2006/relationships/customXml" Target="../ink/ink22.xml"/><Relationship Id="rId5" Type="http://schemas.openxmlformats.org/officeDocument/2006/relationships/image" Target="../media/image182.png"/><Relationship Id="rId15" Type="http://schemas.openxmlformats.org/officeDocument/2006/relationships/image" Target="../media/image194.png"/><Relationship Id="rId23" Type="http://schemas.openxmlformats.org/officeDocument/2006/relationships/image" Target="../media/image199.png"/><Relationship Id="rId10" Type="http://schemas.openxmlformats.org/officeDocument/2006/relationships/image" Target="../media/image189.png"/><Relationship Id="rId19" Type="http://schemas.openxmlformats.org/officeDocument/2006/relationships/image" Target="../media/image197.png"/><Relationship Id="rId4" Type="http://schemas.openxmlformats.org/officeDocument/2006/relationships/image" Target="../media/image184.png"/><Relationship Id="rId9" Type="http://schemas.openxmlformats.org/officeDocument/2006/relationships/image" Target="../media/image188.png"/><Relationship Id="rId14" Type="http://schemas.openxmlformats.org/officeDocument/2006/relationships/image" Target="../media/image193.png"/><Relationship Id="rId22" Type="http://schemas.openxmlformats.org/officeDocument/2006/relationships/customXml" Target="../ink/ink21.xml"/></Relationships>
</file>

<file path=ppt/slides/_rels/slide28.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1.png"/><Relationship Id="rId18" Type="http://schemas.openxmlformats.org/officeDocument/2006/relationships/image" Target="../media/image216.png"/><Relationship Id="rId3" Type="http://schemas.openxmlformats.org/officeDocument/2006/relationships/image" Target="../media/image201.png"/><Relationship Id="rId7" Type="http://schemas.openxmlformats.org/officeDocument/2006/relationships/image" Target="../media/image205.png"/><Relationship Id="rId12" Type="http://schemas.openxmlformats.org/officeDocument/2006/relationships/image" Target="../media/image210.png"/><Relationship Id="rId17" Type="http://schemas.openxmlformats.org/officeDocument/2006/relationships/image" Target="../media/image215.png"/><Relationship Id="rId2" Type="http://schemas.openxmlformats.org/officeDocument/2006/relationships/image" Target="../media/image1890.png"/><Relationship Id="rId16" Type="http://schemas.openxmlformats.org/officeDocument/2006/relationships/image" Target="../media/image214.png"/><Relationship Id="rId1" Type="http://schemas.openxmlformats.org/officeDocument/2006/relationships/slideLayout" Target="../slideLayouts/slideLayout6.xml"/><Relationship Id="rId6" Type="http://schemas.openxmlformats.org/officeDocument/2006/relationships/image" Target="../media/image204.png"/><Relationship Id="rId11" Type="http://schemas.openxmlformats.org/officeDocument/2006/relationships/image" Target="../media/image209.png"/><Relationship Id="rId5" Type="http://schemas.openxmlformats.org/officeDocument/2006/relationships/image" Target="../media/image203.png"/><Relationship Id="rId15" Type="http://schemas.openxmlformats.org/officeDocument/2006/relationships/image" Target="../media/image213.png"/><Relationship Id="rId10" Type="http://schemas.openxmlformats.org/officeDocument/2006/relationships/image" Target="../media/image208.png"/><Relationship Id="rId4" Type="http://schemas.openxmlformats.org/officeDocument/2006/relationships/image" Target="../media/image202.png"/><Relationship Id="rId9" Type="http://schemas.openxmlformats.org/officeDocument/2006/relationships/image" Target="../media/image207.png"/><Relationship Id="rId14" Type="http://schemas.openxmlformats.org/officeDocument/2006/relationships/image" Target="../media/image212.png"/></Relationships>
</file>

<file path=ppt/slides/_rels/slide29.xml.rels><?xml version="1.0" encoding="UTF-8" standalone="yes"?>
<Relationships xmlns="http://schemas.openxmlformats.org/package/2006/relationships"><Relationship Id="rId13" Type="http://schemas.openxmlformats.org/officeDocument/2006/relationships/image" Target="../media/image227.png"/><Relationship Id="rId18" Type="http://schemas.openxmlformats.org/officeDocument/2006/relationships/image" Target="../media/image232.png"/><Relationship Id="rId26" Type="http://schemas.openxmlformats.org/officeDocument/2006/relationships/image" Target="../media/image237.png"/><Relationship Id="rId3" Type="http://schemas.openxmlformats.org/officeDocument/2006/relationships/image" Target="../media/image217.png"/><Relationship Id="rId21" Type="http://schemas.openxmlformats.org/officeDocument/2006/relationships/customXml" Target="../ink/ink24.xml"/><Relationship Id="rId7" Type="http://schemas.openxmlformats.org/officeDocument/2006/relationships/image" Target="../media/image221.png"/><Relationship Id="rId12" Type="http://schemas.openxmlformats.org/officeDocument/2006/relationships/image" Target="../media/image226.png"/><Relationship Id="rId17" Type="http://schemas.openxmlformats.org/officeDocument/2006/relationships/image" Target="../media/image231.png"/><Relationship Id="rId25" Type="http://schemas.openxmlformats.org/officeDocument/2006/relationships/customXml" Target="../ink/ink26.xml"/><Relationship Id="rId33" Type="http://schemas.openxmlformats.org/officeDocument/2006/relationships/image" Target="../media/image242.png"/><Relationship Id="rId2" Type="http://schemas.openxmlformats.org/officeDocument/2006/relationships/image" Target="../media/image1950.png"/><Relationship Id="rId16" Type="http://schemas.openxmlformats.org/officeDocument/2006/relationships/image" Target="../media/image230.png"/><Relationship Id="rId20" Type="http://schemas.openxmlformats.org/officeDocument/2006/relationships/image" Target="../media/image234.png"/><Relationship Id="rId29" Type="http://schemas.openxmlformats.org/officeDocument/2006/relationships/customXml" Target="../ink/ink28.xml"/><Relationship Id="rId1" Type="http://schemas.openxmlformats.org/officeDocument/2006/relationships/slideLayout" Target="../slideLayouts/slideLayout6.xml"/><Relationship Id="rId6" Type="http://schemas.openxmlformats.org/officeDocument/2006/relationships/image" Target="../media/image220.png"/><Relationship Id="rId11" Type="http://schemas.openxmlformats.org/officeDocument/2006/relationships/image" Target="../media/image225.png"/><Relationship Id="rId24" Type="http://schemas.openxmlformats.org/officeDocument/2006/relationships/image" Target="../media/image236.png"/><Relationship Id="rId32" Type="http://schemas.openxmlformats.org/officeDocument/2006/relationships/image" Target="../media/image241.png"/><Relationship Id="rId5" Type="http://schemas.openxmlformats.org/officeDocument/2006/relationships/image" Target="../media/image219.png"/><Relationship Id="rId15" Type="http://schemas.openxmlformats.org/officeDocument/2006/relationships/image" Target="../media/image229.png"/><Relationship Id="rId23" Type="http://schemas.openxmlformats.org/officeDocument/2006/relationships/customXml" Target="../ink/ink25.xml"/><Relationship Id="rId28" Type="http://schemas.openxmlformats.org/officeDocument/2006/relationships/image" Target="../media/image238.png"/><Relationship Id="rId10" Type="http://schemas.openxmlformats.org/officeDocument/2006/relationships/image" Target="../media/image224.png"/><Relationship Id="rId19" Type="http://schemas.openxmlformats.org/officeDocument/2006/relationships/image" Target="../media/image233.png"/><Relationship Id="rId31" Type="http://schemas.openxmlformats.org/officeDocument/2006/relationships/image" Target="../media/image240.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 Id="rId22" Type="http://schemas.openxmlformats.org/officeDocument/2006/relationships/image" Target="../media/image235.png"/><Relationship Id="rId27" Type="http://schemas.openxmlformats.org/officeDocument/2006/relationships/customXml" Target="../ink/ink27.xml"/><Relationship Id="rId30" Type="http://schemas.openxmlformats.org/officeDocument/2006/relationships/image" Target="../media/image239.png"/><Relationship Id="rId8" Type="http://schemas.openxmlformats.org/officeDocument/2006/relationships/image" Target="../media/image22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4.png"/><Relationship Id="rId7" Type="http://schemas.openxmlformats.org/officeDocument/2006/relationships/image" Target="../media/image248.png"/><Relationship Id="rId2" Type="http://schemas.openxmlformats.org/officeDocument/2006/relationships/image" Target="../media/image243.png"/><Relationship Id="rId1" Type="http://schemas.openxmlformats.org/officeDocument/2006/relationships/slideLayout" Target="../slideLayouts/slideLayout6.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3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6.xml"/><Relationship Id="rId5" Type="http://schemas.openxmlformats.org/officeDocument/2006/relationships/image" Target="../media/image252.png"/><Relationship Id="rId4" Type="http://schemas.openxmlformats.org/officeDocument/2006/relationships/image" Target="../media/image251.png"/></Relationships>
</file>

<file path=ppt/slides/_rels/slide32.xml.rels><?xml version="1.0" encoding="UTF-8" standalone="yes"?>
<Relationships xmlns="http://schemas.openxmlformats.org/package/2006/relationships"><Relationship Id="rId3" Type="http://schemas.openxmlformats.org/officeDocument/2006/relationships/image" Target="../media/image254.png"/><Relationship Id="rId7" Type="http://schemas.openxmlformats.org/officeDocument/2006/relationships/image" Target="../media/image258.png"/><Relationship Id="rId2" Type="http://schemas.openxmlformats.org/officeDocument/2006/relationships/image" Target="../media/image253.png"/><Relationship Id="rId1" Type="http://schemas.openxmlformats.org/officeDocument/2006/relationships/slideLayout" Target="../slideLayouts/slideLayout6.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33.xml.rels><?xml version="1.0" encoding="UTF-8" standalone="yes"?>
<Relationships xmlns="http://schemas.openxmlformats.org/package/2006/relationships"><Relationship Id="rId8" Type="http://schemas.openxmlformats.org/officeDocument/2006/relationships/image" Target="../media/image265.png"/><Relationship Id="rId3" Type="http://schemas.openxmlformats.org/officeDocument/2006/relationships/image" Target="../media/image260.png"/><Relationship Id="rId7" Type="http://schemas.openxmlformats.org/officeDocument/2006/relationships/image" Target="../media/image264.png"/><Relationship Id="rId2" Type="http://schemas.openxmlformats.org/officeDocument/2006/relationships/image" Target="../media/image259.png"/><Relationship Id="rId1" Type="http://schemas.openxmlformats.org/officeDocument/2006/relationships/slideLayout" Target="../slideLayouts/slideLayout6.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3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3.m4a"/><Relationship Id="rId7" Type="http://schemas.openxmlformats.org/officeDocument/2006/relationships/image" Target="../media/image101.sv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100.png"/><Relationship Id="rId5" Type="http://schemas.openxmlformats.org/officeDocument/2006/relationships/hyperlink" Target="mailto:emahlwele05@gmail.com" TargetMode="External"/><Relationship Id="rId4" Type="http://schemas.openxmlformats.org/officeDocument/2006/relationships/slideLayout" Target="../slideLayouts/slideLayout7.xml"/><Relationship Id="rId9" Type="http://schemas.openxmlformats.org/officeDocument/2006/relationships/image" Target="../media/image102.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4.m4a"/><Relationship Id="rId7" Type="http://schemas.openxmlformats.org/officeDocument/2006/relationships/image" Target="../media/image268.sv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customXml" Target="../ink/ink3.xml"/><Relationship Id="rId3" Type="http://schemas.openxmlformats.org/officeDocument/2006/relationships/image" Target="../media/image1610.png"/><Relationship Id="rId7" Type="http://schemas.openxmlformats.org/officeDocument/2006/relationships/image" Target="../media/image20.png"/><Relationship Id="rId12" Type="http://schemas.openxmlformats.org/officeDocument/2006/relationships/image" Target="../media/image23.png"/><Relationship Id="rId2" Type="http://schemas.openxmlformats.org/officeDocument/2006/relationships/image" Target="../media/image1510.png"/><Relationship Id="rId16"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customXml" Target="../ink/ink2.xml"/><Relationship Id="rId5" Type="http://schemas.openxmlformats.org/officeDocument/2006/relationships/image" Target="../media/image18.png"/><Relationship Id="rId15" Type="http://schemas.openxmlformats.org/officeDocument/2006/relationships/customXml" Target="../ink/ink4.xml"/><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customXml" Target="../ink/ink1.xml"/><Relationship Id="rId1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inal intr video">
            <a:hlinkClick r:id="" action="ppaction://media"/>
            <a:extLst>
              <a:ext uri="{FF2B5EF4-FFF2-40B4-BE49-F238E27FC236}">
                <a16:creationId xmlns:a16="http://schemas.microsoft.com/office/drawing/2014/main" id="{6792110E-8F92-263D-8448-E704ACAFE7A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4748"/>
            <a:ext cx="12192000" cy="6858000"/>
          </a:xfrm>
          <a:prstGeom prst="rect">
            <a:avLst/>
          </a:prstGeom>
        </p:spPr>
      </p:pic>
    </p:spTree>
    <p:extLst>
      <p:ext uri="{BB962C8B-B14F-4D97-AF65-F5344CB8AC3E}">
        <p14:creationId xmlns:p14="http://schemas.microsoft.com/office/powerpoint/2010/main" val="310888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730A9A2-10D7-4E29-BAA7-FD0772F5E883}"/>
              </a:ext>
            </a:extLst>
          </p:cNvPr>
          <p:cNvSpPr txBox="1">
            <a:spLocks/>
          </p:cNvSpPr>
          <p:nvPr/>
        </p:nvSpPr>
        <p:spPr>
          <a:xfrm>
            <a:off x="324679" y="192020"/>
            <a:ext cx="1769164" cy="510345"/>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The sine rule</a:t>
            </a:r>
            <a:endParaRPr lang="en-US" sz="2400" b="1" i="1" dirty="0"/>
          </a:p>
        </p:txBody>
      </p:sp>
      <p:sp>
        <p:nvSpPr>
          <p:cNvPr id="6" name="Isosceles Triangle 5">
            <a:extLst>
              <a:ext uri="{FF2B5EF4-FFF2-40B4-BE49-F238E27FC236}">
                <a16:creationId xmlns:a16="http://schemas.microsoft.com/office/drawing/2014/main" id="{276D5CAC-06A1-4331-98C6-DF90CBA54F3D}"/>
              </a:ext>
            </a:extLst>
          </p:cNvPr>
          <p:cNvSpPr/>
          <p:nvPr/>
        </p:nvSpPr>
        <p:spPr>
          <a:xfrm rot="18537386" flipH="1" flipV="1">
            <a:off x="1297491" y="5227577"/>
            <a:ext cx="2401658" cy="1570016"/>
          </a:xfrm>
          <a:prstGeom prst="triangle">
            <a:avLst>
              <a:gd name="adj" fmla="val 3881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D93B41-DCE3-4D69-A074-D8B90761EEB0}"/>
                  </a:ext>
                </a:extLst>
              </p:cNvPr>
              <p:cNvSpPr txBox="1"/>
              <p:nvPr/>
            </p:nvSpPr>
            <p:spPr>
              <a:xfrm rot="18457273">
                <a:off x="1501925" y="5261032"/>
                <a:ext cx="75583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lit/>
                        </m:rPr>
                        <a:rPr lang="af-ZA" sz="2000" b="0" i="1" dirty="0" smtClean="0">
                          <a:latin typeface="Cambria Math" panose="02040503050406030204" pitchFamily="18" charset="0"/>
                          <a:ea typeface="Cambria Math" panose="02040503050406030204" pitchFamily="18" charset="0"/>
                        </a:rPr>
                        <m:t>|</m:t>
                      </m:r>
                      <m:r>
                        <a:rPr lang="af-ZA" sz="2000" b="0" i="1" dirty="0" smtClean="0">
                          <a:latin typeface="Cambria Math" panose="02040503050406030204" pitchFamily="18" charset="0"/>
                          <a:ea typeface="Cambria Math" panose="02040503050406030204" pitchFamily="18" charset="0"/>
                        </a:rPr>
                        <m:t>|</m:t>
                      </m:r>
                    </m:oMath>
                  </m:oMathPara>
                </a14:m>
                <a:endParaRPr lang="en-ZA" sz="2000" dirty="0"/>
              </a:p>
            </p:txBody>
          </p:sp>
        </mc:Choice>
        <mc:Fallback xmlns="">
          <p:sp>
            <p:nvSpPr>
              <p:cNvPr id="8" name="TextBox 7">
                <a:extLst>
                  <a:ext uri="{FF2B5EF4-FFF2-40B4-BE49-F238E27FC236}">
                    <a16:creationId xmlns:a16="http://schemas.microsoft.com/office/drawing/2014/main" id="{69D93B41-DCE3-4D69-A074-D8B90761EEB0}"/>
                  </a:ext>
                </a:extLst>
              </p:cNvPr>
              <p:cNvSpPr txBox="1">
                <a:spLocks noRot="1" noChangeAspect="1" noMove="1" noResize="1" noEditPoints="1" noAdjustHandles="1" noChangeArrowheads="1" noChangeShapeType="1" noTextEdit="1"/>
              </p:cNvSpPr>
              <p:nvPr/>
            </p:nvSpPr>
            <p:spPr>
              <a:xfrm rot="18457273">
                <a:off x="1501925" y="5261032"/>
                <a:ext cx="755838" cy="4001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1050FBB-9E16-4A24-83EE-54A6D2FA91EE}"/>
                  </a:ext>
                </a:extLst>
              </p:cNvPr>
              <p:cNvSpPr txBox="1"/>
              <p:nvPr/>
            </p:nvSpPr>
            <p:spPr>
              <a:xfrm>
                <a:off x="1909761" y="6115797"/>
                <a:ext cx="75583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lit/>
                        </m:rPr>
                        <a:rPr lang="af-ZA" sz="2000" b="0" i="1" dirty="0" smtClean="0">
                          <a:latin typeface="Cambria Math" panose="02040503050406030204" pitchFamily="18" charset="0"/>
                          <a:ea typeface="Cambria Math" panose="02040503050406030204" pitchFamily="18" charset="0"/>
                        </a:rPr>
                        <m:t>|</m:t>
                      </m:r>
                    </m:oMath>
                  </m:oMathPara>
                </a14:m>
                <a:endParaRPr lang="en-ZA" sz="2000" dirty="0"/>
              </a:p>
            </p:txBody>
          </p:sp>
        </mc:Choice>
        <mc:Fallback xmlns="">
          <p:sp>
            <p:nvSpPr>
              <p:cNvPr id="9" name="TextBox 8">
                <a:extLst>
                  <a:ext uri="{FF2B5EF4-FFF2-40B4-BE49-F238E27FC236}">
                    <a16:creationId xmlns:a16="http://schemas.microsoft.com/office/drawing/2014/main" id="{41050FBB-9E16-4A24-83EE-54A6D2FA91EE}"/>
                  </a:ext>
                </a:extLst>
              </p:cNvPr>
              <p:cNvSpPr txBox="1">
                <a:spLocks noRot="1" noChangeAspect="1" noMove="1" noResize="1" noEditPoints="1" noAdjustHandles="1" noChangeArrowheads="1" noChangeShapeType="1" noTextEdit="1"/>
              </p:cNvSpPr>
              <p:nvPr/>
            </p:nvSpPr>
            <p:spPr>
              <a:xfrm>
                <a:off x="1909761" y="6115797"/>
                <a:ext cx="755838" cy="400110"/>
              </a:xfrm>
              <a:prstGeom prst="rect">
                <a:avLst/>
              </a:prstGeom>
              <a:blipFill>
                <a:blip r:embed="rId3"/>
                <a:stretch>
                  <a:fillRect b="-13636"/>
                </a:stretch>
              </a:blipFill>
            </p:spPr>
            <p:txBody>
              <a:bodyPr/>
              <a:lstStyle/>
              <a:p>
                <a:r>
                  <a:rPr lang="en-US">
                    <a:noFill/>
                  </a:rPr>
                  <a:t> </a:t>
                </a:r>
              </a:p>
            </p:txBody>
          </p:sp>
        </mc:Fallback>
      </mc:AlternateContent>
      <p:sp>
        <p:nvSpPr>
          <p:cNvPr id="11" name="Isosceles Triangle 10">
            <a:extLst>
              <a:ext uri="{FF2B5EF4-FFF2-40B4-BE49-F238E27FC236}">
                <a16:creationId xmlns:a16="http://schemas.microsoft.com/office/drawing/2014/main" id="{8B569689-C0DF-4DFD-854E-4E2B6EE3BB7F}"/>
              </a:ext>
            </a:extLst>
          </p:cNvPr>
          <p:cNvSpPr/>
          <p:nvPr/>
        </p:nvSpPr>
        <p:spPr>
          <a:xfrm rot="18537386" flipH="1" flipV="1">
            <a:off x="6000333" y="5276678"/>
            <a:ext cx="2401658" cy="1570016"/>
          </a:xfrm>
          <a:prstGeom prst="triangle">
            <a:avLst>
              <a:gd name="adj" fmla="val 3881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C52160-27CB-4D09-BB69-6B6D734BB3FC}"/>
                  </a:ext>
                </a:extLst>
              </p:cNvPr>
              <p:cNvSpPr txBox="1"/>
              <p:nvPr/>
            </p:nvSpPr>
            <p:spPr>
              <a:xfrm>
                <a:off x="6783718" y="6141200"/>
                <a:ext cx="3776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lit/>
                        </m:rPr>
                        <a:rPr lang="af-ZA" sz="2000" b="0" i="1" dirty="0" smtClean="0">
                          <a:latin typeface="Cambria Math" panose="02040503050406030204" pitchFamily="18" charset="0"/>
                          <a:ea typeface="Cambria Math" panose="02040503050406030204" pitchFamily="18" charset="0"/>
                        </a:rPr>
                        <m:t>|</m:t>
                      </m:r>
                    </m:oMath>
                  </m:oMathPara>
                </a14:m>
                <a:endParaRPr lang="en-ZA" sz="2000" dirty="0"/>
              </a:p>
            </p:txBody>
          </p:sp>
        </mc:Choice>
        <mc:Fallback xmlns="">
          <p:sp>
            <p:nvSpPr>
              <p:cNvPr id="13" name="TextBox 12">
                <a:extLst>
                  <a:ext uri="{FF2B5EF4-FFF2-40B4-BE49-F238E27FC236}">
                    <a16:creationId xmlns:a16="http://schemas.microsoft.com/office/drawing/2014/main" id="{22C52160-27CB-4D09-BB69-6B6D734BB3FC}"/>
                  </a:ext>
                </a:extLst>
              </p:cNvPr>
              <p:cNvSpPr txBox="1">
                <a:spLocks noRot="1" noChangeAspect="1" noMove="1" noResize="1" noEditPoints="1" noAdjustHandles="1" noChangeArrowheads="1" noChangeShapeType="1" noTextEdit="1"/>
              </p:cNvSpPr>
              <p:nvPr/>
            </p:nvSpPr>
            <p:spPr>
              <a:xfrm>
                <a:off x="6783718" y="6141200"/>
                <a:ext cx="377687" cy="400110"/>
              </a:xfrm>
              <a:prstGeom prst="rect">
                <a:avLst/>
              </a:prstGeom>
              <a:blipFill>
                <a:blip r:embed="rId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D23B100-51A2-4203-8671-24FDF01076FF}"/>
                  </a:ext>
                </a:extLst>
              </p:cNvPr>
              <p:cNvSpPr txBox="1"/>
              <p:nvPr/>
            </p:nvSpPr>
            <p:spPr>
              <a:xfrm>
                <a:off x="2847092" y="5854187"/>
                <a:ext cx="39756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lit/>
                        </m:rPr>
                        <a:rPr lang="af-ZA" sz="2400" b="0" i="1" dirty="0" smtClean="0">
                          <a:latin typeface="Cambria Math" panose="02040503050406030204" pitchFamily="18" charset="0"/>
                          <a:ea typeface="Cambria Math" panose="02040503050406030204" pitchFamily="18" charset="0"/>
                        </a:rPr>
                        <m:t>𝜃</m:t>
                      </m:r>
                    </m:oMath>
                  </m:oMathPara>
                </a14:m>
                <a:endParaRPr lang="en-US" sz="2400" dirty="0"/>
              </a:p>
            </p:txBody>
          </p:sp>
        </mc:Choice>
        <mc:Fallback xmlns="">
          <p:sp>
            <p:nvSpPr>
              <p:cNvPr id="18" name="TextBox 17">
                <a:extLst>
                  <a:ext uri="{FF2B5EF4-FFF2-40B4-BE49-F238E27FC236}">
                    <a16:creationId xmlns:a16="http://schemas.microsoft.com/office/drawing/2014/main" id="{5D23B100-51A2-4203-8671-24FDF01076FF}"/>
                  </a:ext>
                </a:extLst>
              </p:cNvPr>
              <p:cNvSpPr txBox="1">
                <a:spLocks noRot="1" noChangeAspect="1" noMove="1" noResize="1" noEditPoints="1" noAdjustHandles="1" noChangeArrowheads="1" noChangeShapeType="1" noTextEdit="1"/>
              </p:cNvSpPr>
              <p:nvPr/>
            </p:nvSpPr>
            <p:spPr>
              <a:xfrm>
                <a:off x="2847092" y="5854187"/>
                <a:ext cx="397565"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5EF16AA-350D-49FA-B97F-A4F336E353C4}"/>
                  </a:ext>
                </a:extLst>
              </p:cNvPr>
              <p:cNvSpPr txBox="1"/>
              <p:nvPr/>
            </p:nvSpPr>
            <p:spPr>
              <a:xfrm>
                <a:off x="6110939" y="5910367"/>
                <a:ext cx="39756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lit/>
                        </m:rPr>
                        <a:rPr lang="af-ZA" sz="2400" b="0" i="1" dirty="0" smtClean="0">
                          <a:latin typeface="Cambria Math" panose="02040503050406030204" pitchFamily="18" charset="0"/>
                          <a:ea typeface="Cambria Math" panose="02040503050406030204" pitchFamily="18" charset="0"/>
                        </a:rPr>
                        <m:t>𝛼</m:t>
                      </m:r>
                    </m:oMath>
                  </m:oMathPara>
                </a14:m>
                <a:endParaRPr lang="en-US" sz="2400" dirty="0"/>
              </a:p>
            </p:txBody>
          </p:sp>
        </mc:Choice>
        <mc:Fallback xmlns="">
          <p:sp>
            <p:nvSpPr>
              <p:cNvPr id="19" name="TextBox 18">
                <a:extLst>
                  <a:ext uri="{FF2B5EF4-FFF2-40B4-BE49-F238E27FC236}">
                    <a16:creationId xmlns:a16="http://schemas.microsoft.com/office/drawing/2014/main" id="{D5EF16AA-350D-49FA-B97F-A4F336E353C4}"/>
                  </a:ext>
                </a:extLst>
              </p:cNvPr>
              <p:cNvSpPr txBox="1">
                <a:spLocks noRot="1" noChangeAspect="1" noMove="1" noResize="1" noEditPoints="1" noAdjustHandles="1" noChangeArrowheads="1" noChangeShapeType="1" noTextEdit="1"/>
              </p:cNvSpPr>
              <p:nvPr/>
            </p:nvSpPr>
            <p:spPr>
              <a:xfrm>
                <a:off x="6110939" y="5910367"/>
                <a:ext cx="397565"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BCEEFBD-F689-4294-828B-8CBC3691B1F3}"/>
                  </a:ext>
                </a:extLst>
              </p:cNvPr>
              <p:cNvSpPr txBox="1"/>
              <p:nvPr/>
            </p:nvSpPr>
            <p:spPr>
              <a:xfrm>
                <a:off x="7068640" y="4767076"/>
                <a:ext cx="39756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lit/>
                        </m:rPr>
                        <a:rPr lang="af-ZA" sz="2400" b="0" i="1" dirty="0" smtClean="0">
                          <a:latin typeface="Cambria Math" panose="02040503050406030204" pitchFamily="18" charset="0"/>
                          <a:ea typeface="Cambria Math" panose="02040503050406030204" pitchFamily="18" charset="0"/>
                        </a:rPr>
                        <m:t>𝛽</m:t>
                      </m:r>
                    </m:oMath>
                  </m:oMathPara>
                </a14:m>
                <a:endParaRPr lang="en-US" sz="2400" dirty="0"/>
              </a:p>
            </p:txBody>
          </p:sp>
        </mc:Choice>
        <mc:Fallback xmlns="">
          <p:sp>
            <p:nvSpPr>
              <p:cNvPr id="20" name="TextBox 19">
                <a:extLst>
                  <a:ext uri="{FF2B5EF4-FFF2-40B4-BE49-F238E27FC236}">
                    <a16:creationId xmlns:a16="http://schemas.microsoft.com/office/drawing/2014/main" id="{4BCEEFBD-F689-4294-828B-8CBC3691B1F3}"/>
                  </a:ext>
                </a:extLst>
              </p:cNvPr>
              <p:cNvSpPr txBox="1">
                <a:spLocks noRot="1" noChangeAspect="1" noMove="1" noResize="1" noEditPoints="1" noAdjustHandles="1" noChangeArrowheads="1" noChangeShapeType="1" noTextEdit="1"/>
              </p:cNvSpPr>
              <p:nvPr/>
            </p:nvSpPr>
            <p:spPr>
              <a:xfrm>
                <a:off x="7068640" y="4767076"/>
                <a:ext cx="397565" cy="461665"/>
              </a:xfrm>
              <a:prstGeom prst="rect">
                <a:avLst/>
              </a:prstGeom>
              <a:blipFill>
                <a:blip r:embed="rId7"/>
                <a:stretch>
                  <a:fillRect l="-10769" r="-7692" b="-1710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93D786F-3ACB-485E-9C85-918C75A211CF}"/>
              </a:ext>
            </a:extLst>
          </p:cNvPr>
          <p:cNvSpPr txBox="1"/>
          <p:nvPr/>
        </p:nvSpPr>
        <p:spPr>
          <a:xfrm>
            <a:off x="3428772" y="856612"/>
            <a:ext cx="2137139" cy="400110"/>
          </a:xfrm>
          <a:prstGeom prst="rect">
            <a:avLst/>
          </a:prstGeom>
          <a:noFill/>
        </p:spPr>
        <p:txBody>
          <a:bodyPr wrap="square" rtlCol="0">
            <a:spAutoFit/>
          </a:bodyPr>
          <a:lstStyle/>
          <a:p>
            <a:r>
              <a:rPr lang="af-ZA" sz="2000" dirty="0"/>
              <a:t>The sine formular.</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5EC98B2-88E2-45F7-943A-94ABC2A7CA48}"/>
                  </a:ext>
                </a:extLst>
              </p:cNvPr>
              <p:cNvSpPr txBox="1"/>
              <p:nvPr/>
            </p:nvSpPr>
            <p:spPr>
              <a:xfrm>
                <a:off x="828156" y="1665823"/>
                <a:ext cx="3304359" cy="793615"/>
              </a:xfrm>
              <a:prstGeom prst="rect">
                <a:avLst/>
              </a:prstGeom>
              <a:noFill/>
              <a:ln>
                <a:solidFill>
                  <a:schemeClr val="tx1"/>
                </a:solidFill>
              </a:ln>
            </p:spPr>
            <p:txBody>
              <a:bodyPr wrap="square">
                <a:spAutoFit/>
              </a:bodyPr>
              <a:lstStyle/>
              <a:p>
                <a:pPr/>
                <a14:m>
                  <m:oMathPara xmlns:m="http://schemas.openxmlformats.org/officeDocument/2006/math">
                    <m:oMathParaPr>
                      <m:jc m:val="center"/>
                    </m:oMathParaPr>
                    <m:oMath xmlns:m="http://schemas.openxmlformats.org/officeDocument/2006/math">
                      <m:f>
                        <m:fPr>
                          <m:ctrlPr>
                            <a:rPr lang="af-ZA" sz="2400" b="0" i="1" smtClean="0">
                              <a:latin typeface="Cambria Math" panose="02040503050406030204" pitchFamily="18" charset="0"/>
                              <a:ea typeface="Cambria Math" panose="02040503050406030204" pitchFamily="18" charset="0"/>
                            </a:rPr>
                          </m:ctrlPr>
                        </m:fPr>
                        <m:num>
                          <m:r>
                            <a:rPr lang="af-ZA" sz="2400" b="0" i="1" smtClean="0">
                              <a:latin typeface="Cambria Math" panose="02040503050406030204" pitchFamily="18" charset="0"/>
                              <a:ea typeface="Cambria Math" panose="02040503050406030204" pitchFamily="18" charset="0"/>
                            </a:rPr>
                            <m:t>𝑎</m:t>
                          </m:r>
                        </m:num>
                        <m:den>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𝐴</m:t>
                              </m:r>
                            </m:e>
                          </m:func>
                        </m:den>
                      </m:f>
                      <m:r>
                        <a:rPr lang="af-ZA" sz="2400" b="0" i="1" smtClean="0">
                          <a:latin typeface="Cambria Math" panose="02040503050406030204" pitchFamily="18" charset="0"/>
                          <a:ea typeface="Cambria Math" panose="02040503050406030204" pitchFamily="18" charset="0"/>
                        </a:rPr>
                        <m:t>=</m:t>
                      </m:r>
                      <m:f>
                        <m:fPr>
                          <m:ctrlPr>
                            <a:rPr lang="af-ZA" sz="2400" i="1">
                              <a:latin typeface="Cambria Math" panose="02040503050406030204" pitchFamily="18" charset="0"/>
                              <a:ea typeface="Cambria Math" panose="02040503050406030204" pitchFamily="18" charset="0"/>
                            </a:rPr>
                          </m:ctrlPr>
                        </m:fPr>
                        <m:num>
                          <m:r>
                            <a:rPr lang="af-ZA" sz="2400" i="1" smtClean="0">
                              <a:latin typeface="Cambria Math" panose="02040503050406030204" pitchFamily="18" charset="0"/>
                              <a:ea typeface="Cambria Math" panose="02040503050406030204" pitchFamily="18" charset="0"/>
                            </a:rPr>
                            <m:t>𝑏</m:t>
                          </m:r>
                        </m:num>
                        <m:den>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i="0" smtClean="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𝐵</m:t>
                              </m:r>
                            </m:e>
                          </m:func>
                        </m:den>
                      </m:f>
                      <m:r>
                        <a:rPr lang="af-ZA" sz="2400" b="0" i="1" smtClean="0">
                          <a:latin typeface="Cambria Math" panose="02040503050406030204" pitchFamily="18" charset="0"/>
                          <a:ea typeface="Cambria Math" panose="02040503050406030204" pitchFamily="18" charset="0"/>
                        </a:rPr>
                        <m:t>=</m:t>
                      </m:r>
                      <m:f>
                        <m:fPr>
                          <m:ctrlPr>
                            <a:rPr lang="af-ZA" sz="2400" b="0" i="1" smtClean="0">
                              <a:latin typeface="Cambria Math" panose="02040503050406030204" pitchFamily="18" charset="0"/>
                              <a:ea typeface="Cambria Math" panose="02040503050406030204" pitchFamily="18" charset="0"/>
                            </a:rPr>
                          </m:ctrlPr>
                        </m:fPr>
                        <m:num>
                          <m:r>
                            <a:rPr lang="af-ZA" sz="2400" b="0" i="1" smtClean="0">
                              <a:latin typeface="Cambria Math" panose="02040503050406030204" pitchFamily="18" charset="0"/>
                              <a:ea typeface="Cambria Math" panose="02040503050406030204" pitchFamily="18" charset="0"/>
                            </a:rPr>
                            <m:t>𝑐</m:t>
                          </m:r>
                        </m:num>
                        <m:den>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𝐶</m:t>
                              </m:r>
                            </m:e>
                          </m:func>
                        </m:den>
                      </m:f>
                    </m:oMath>
                  </m:oMathPara>
                </a14:m>
                <a:endParaRPr lang="en-US" sz="2400" dirty="0"/>
              </a:p>
            </p:txBody>
          </p:sp>
        </mc:Choice>
        <mc:Fallback xmlns="">
          <p:sp>
            <p:nvSpPr>
              <p:cNvPr id="23" name="TextBox 22">
                <a:extLst>
                  <a:ext uri="{FF2B5EF4-FFF2-40B4-BE49-F238E27FC236}">
                    <a16:creationId xmlns:a16="http://schemas.microsoft.com/office/drawing/2014/main" id="{55EC98B2-88E2-45F7-943A-94ABC2A7CA48}"/>
                  </a:ext>
                </a:extLst>
              </p:cNvPr>
              <p:cNvSpPr txBox="1">
                <a:spLocks noRot="1" noChangeAspect="1" noMove="1" noResize="1" noEditPoints="1" noAdjustHandles="1" noChangeArrowheads="1" noChangeShapeType="1" noTextEdit="1"/>
              </p:cNvSpPr>
              <p:nvPr/>
            </p:nvSpPr>
            <p:spPr>
              <a:xfrm>
                <a:off x="828156" y="1665823"/>
                <a:ext cx="3304359" cy="793615"/>
              </a:xfrm>
              <a:prstGeom prst="rect">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34A80A1-D891-4C04-ADEB-BB94D338C572}"/>
                  </a:ext>
                </a:extLst>
              </p:cNvPr>
              <p:cNvSpPr txBox="1"/>
              <p:nvPr/>
            </p:nvSpPr>
            <p:spPr>
              <a:xfrm>
                <a:off x="4697290" y="1665823"/>
                <a:ext cx="3105715" cy="786369"/>
              </a:xfrm>
              <a:prstGeom prst="rect">
                <a:avLst/>
              </a:prstGeom>
              <a:noFill/>
              <a:ln>
                <a:solidFill>
                  <a:schemeClr val="tx1"/>
                </a:solidFill>
              </a:ln>
            </p:spPr>
            <p:txBody>
              <a:bodyPr wrap="square">
                <a:spAutoFit/>
              </a:bodyPr>
              <a:lstStyle/>
              <a:p>
                <a:pPr/>
                <a14:m>
                  <m:oMathPara xmlns:m="http://schemas.openxmlformats.org/officeDocument/2006/math">
                    <m:oMathParaPr>
                      <m:jc m:val="center"/>
                    </m:oMathParaPr>
                    <m:oMath xmlns:m="http://schemas.openxmlformats.org/officeDocument/2006/math">
                      <m:f>
                        <m:fPr>
                          <m:ctrlPr>
                            <a:rPr lang="af-ZA" sz="2400" b="0" i="1" smtClean="0">
                              <a:latin typeface="Cambria Math" panose="02040503050406030204" pitchFamily="18" charset="0"/>
                              <a:ea typeface="Cambria Math" panose="02040503050406030204" pitchFamily="18" charset="0"/>
                            </a:rPr>
                          </m:ctrlPr>
                        </m:fPr>
                        <m:num>
                          <m:func>
                            <m:funcPr>
                              <m:ctrlPr>
                                <a:rPr lang="af-ZA" sz="2400" i="1">
                                  <a:latin typeface="Cambria Math" panose="02040503050406030204" pitchFamily="18" charset="0"/>
                                  <a:ea typeface="Cambria Math" panose="02040503050406030204" pitchFamily="18" charset="0"/>
                                </a:rPr>
                              </m:ctrlPr>
                            </m:funcPr>
                            <m:fName>
                              <m:r>
                                <m:rPr>
                                  <m:sty m:val="p"/>
                                </m:rPr>
                                <a:rPr lang="af-ZA" sz="2400">
                                  <a:latin typeface="Cambria Math" panose="02040503050406030204" pitchFamily="18" charset="0"/>
                                  <a:ea typeface="Cambria Math" panose="02040503050406030204" pitchFamily="18" charset="0"/>
                                </a:rPr>
                                <m:t>sin</m:t>
                              </m:r>
                            </m:fName>
                            <m:e>
                              <m:r>
                                <a:rPr lang="af-ZA" sz="2400" i="1">
                                  <a:latin typeface="Cambria Math" panose="02040503050406030204" pitchFamily="18" charset="0"/>
                                  <a:ea typeface="Cambria Math" panose="02040503050406030204" pitchFamily="18" charset="0"/>
                                </a:rPr>
                                <m:t>𝐴</m:t>
                              </m:r>
                            </m:e>
                          </m:func>
                        </m:num>
                        <m:den>
                          <m:r>
                            <a:rPr lang="af-ZA" sz="2400" b="0" i="1" smtClean="0">
                              <a:latin typeface="Cambria Math" panose="02040503050406030204" pitchFamily="18" charset="0"/>
                              <a:ea typeface="Cambria Math" panose="02040503050406030204" pitchFamily="18" charset="0"/>
                            </a:rPr>
                            <m:t>𝑎</m:t>
                          </m:r>
                        </m:den>
                      </m:f>
                      <m:r>
                        <a:rPr lang="af-ZA" sz="2400" b="0" i="1" smtClean="0">
                          <a:latin typeface="Cambria Math" panose="02040503050406030204" pitchFamily="18" charset="0"/>
                          <a:ea typeface="Cambria Math" panose="02040503050406030204" pitchFamily="18" charset="0"/>
                        </a:rPr>
                        <m:t>=</m:t>
                      </m:r>
                      <m:f>
                        <m:fPr>
                          <m:ctrlPr>
                            <a:rPr lang="af-ZA" sz="2400" i="1">
                              <a:latin typeface="Cambria Math" panose="02040503050406030204" pitchFamily="18" charset="0"/>
                              <a:ea typeface="Cambria Math" panose="02040503050406030204" pitchFamily="18" charset="0"/>
                            </a:rPr>
                          </m:ctrlPr>
                        </m:fPr>
                        <m:num>
                          <m:func>
                            <m:funcPr>
                              <m:ctrlPr>
                                <a:rPr lang="af-ZA" sz="2400" i="1">
                                  <a:latin typeface="Cambria Math" panose="02040503050406030204" pitchFamily="18" charset="0"/>
                                  <a:ea typeface="Cambria Math" panose="02040503050406030204" pitchFamily="18" charset="0"/>
                                </a:rPr>
                              </m:ctrlPr>
                            </m:funcPr>
                            <m:fName>
                              <m:r>
                                <m:rPr>
                                  <m:sty m:val="p"/>
                                </m:rPr>
                                <a:rPr lang="af-ZA" sz="240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𝐵</m:t>
                              </m:r>
                            </m:e>
                          </m:func>
                        </m:num>
                        <m:den>
                          <m:r>
                            <a:rPr lang="af-ZA" sz="2400" b="0" i="1" smtClean="0">
                              <a:latin typeface="Cambria Math" panose="02040503050406030204" pitchFamily="18" charset="0"/>
                              <a:ea typeface="Cambria Math" panose="02040503050406030204" pitchFamily="18" charset="0"/>
                            </a:rPr>
                            <m:t>𝑏</m:t>
                          </m:r>
                        </m:den>
                      </m:f>
                      <m:r>
                        <a:rPr lang="af-ZA" sz="2400" b="0" i="1" smtClean="0">
                          <a:latin typeface="Cambria Math" panose="02040503050406030204" pitchFamily="18" charset="0"/>
                          <a:ea typeface="Cambria Math" panose="02040503050406030204" pitchFamily="18" charset="0"/>
                        </a:rPr>
                        <m:t>=</m:t>
                      </m:r>
                      <m:f>
                        <m:fPr>
                          <m:ctrlPr>
                            <a:rPr lang="af-ZA" sz="2400" b="0" i="1" smtClean="0">
                              <a:latin typeface="Cambria Math" panose="02040503050406030204" pitchFamily="18" charset="0"/>
                              <a:ea typeface="Cambria Math" panose="02040503050406030204" pitchFamily="18" charset="0"/>
                            </a:rPr>
                          </m:ctrlPr>
                        </m:fPr>
                        <m:num>
                          <m:func>
                            <m:funcPr>
                              <m:ctrlPr>
                                <a:rPr lang="af-ZA" sz="2400" i="1">
                                  <a:latin typeface="Cambria Math" panose="02040503050406030204" pitchFamily="18" charset="0"/>
                                  <a:ea typeface="Cambria Math" panose="02040503050406030204" pitchFamily="18" charset="0"/>
                                </a:rPr>
                              </m:ctrlPr>
                            </m:funcPr>
                            <m:fName>
                              <m:r>
                                <m:rPr>
                                  <m:sty m:val="p"/>
                                </m:rPr>
                                <a:rPr lang="af-ZA" sz="240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𝐶</m:t>
                              </m:r>
                            </m:e>
                          </m:func>
                        </m:num>
                        <m:den>
                          <m:r>
                            <a:rPr lang="af-ZA" sz="2400" b="0" i="1" smtClean="0">
                              <a:latin typeface="Cambria Math" panose="02040503050406030204" pitchFamily="18" charset="0"/>
                              <a:ea typeface="Cambria Math" panose="02040503050406030204" pitchFamily="18" charset="0"/>
                            </a:rPr>
                            <m:t>𝑐</m:t>
                          </m:r>
                        </m:den>
                      </m:f>
                    </m:oMath>
                  </m:oMathPara>
                </a14:m>
                <a:endParaRPr lang="en-US" sz="2400" dirty="0"/>
              </a:p>
            </p:txBody>
          </p:sp>
        </mc:Choice>
        <mc:Fallback xmlns="">
          <p:sp>
            <p:nvSpPr>
              <p:cNvPr id="24" name="TextBox 23">
                <a:extLst>
                  <a:ext uri="{FF2B5EF4-FFF2-40B4-BE49-F238E27FC236}">
                    <a16:creationId xmlns:a16="http://schemas.microsoft.com/office/drawing/2014/main" id="{334A80A1-D891-4C04-ADEB-BB94D338C572}"/>
                  </a:ext>
                </a:extLst>
              </p:cNvPr>
              <p:cNvSpPr txBox="1">
                <a:spLocks noRot="1" noChangeAspect="1" noMove="1" noResize="1" noEditPoints="1" noAdjustHandles="1" noChangeArrowheads="1" noChangeShapeType="1" noTextEdit="1"/>
              </p:cNvSpPr>
              <p:nvPr/>
            </p:nvSpPr>
            <p:spPr>
              <a:xfrm>
                <a:off x="4697290" y="1665823"/>
                <a:ext cx="3105715" cy="786369"/>
              </a:xfrm>
              <a:prstGeom prst="rect">
                <a:avLst/>
              </a:prstGeom>
              <a:blipFill>
                <a:blip r:embed="rId9"/>
                <a:stretch>
                  <a:fillRect/>
                </a:stretch>
              </a:blipFill>
              <a:ln>
                <a:solidFill>
                  <a:schemeClr val="tx1"/>
                </a:solidFill>
              </a:ln>
            </p:spPr>
            <p:txBody>
              <a:bodyPr/>
              <a:lstStyle/>
              <a:p>
                <a:r>
                  <a:rPr lang="en-US">
                    <a:noFill/>
                  </a:rPr>
                  <a:t> </a:t>
                </a:r>
              </a:p>
            </p:txBody>
          </p:sp>
        </mc:Fallback>
      </mc:AlternateContent>
      <p:sp>
        <p:nvSpPr>
          <p:cNvPr id="25" name="TextBox 24">
            <a:extLst>
              <a:ext uri="{FF2B5EF4-FFF2-40B4-BE49-F238E27FC236}">
                <a16:creationId xmlns:a16="http://schemas.microsoft.com/office/drawing/2014/main" id="{1661467B-F26E-4F83-89E4-58F5D3F809BA}"/>
              </a:ext>
            </a:extLst>
          </p:cNvPr>
          <p:cNvSpPr txBox="1"/>
          <p:nvPr/>
        </p:nvSpPr>
        <p:spPr>
          <a:xfrm>
            <a:off x="5822472" y="3717835"/>
            <a:ext cx="3105715" cy="707886"/>
          </a:xfrm>
          <a:prstGeom prst="rect">
            <a:avLst/>
          </a:prstGeom>
          <a:noFill/>
        </p:spPr>
        <p:txBody>
          <a:bodyPr wrap="square" rtlCol="0">
            <a:spAutoFit/>
          </a:bodyPr>
          <a:lstStyle/>
          <a:p>
            <a:r>
              <a:rPr lang="af-ZA" sz="2000" dirty="0"/>
              <a:t>Or Use it when two angles and a side are given</a:t>
            </a:r>
          </a:p>
        </p:txBody>
      </p:sp>
      <p:sp>
        <p:nvSpPr>
          <p:cNvPr id="26" name="TextBox 25">
            <a:extLst>
              <a:ext uri="{FF2B5EF4-FFF2-40B4-BE49-F238E27FC236}">
                <a16:creationId xmlns:a16="http://schemas.microsoft.com/office/drawing/2014/main" id="{DE58C35D-7D17-47D1-A7D7-E6049F516F08}"/>
              </a:ext>
            </a:extLst>
          </p:cNvPr>
          <p:cNvSpPr txBox="1"/>
          <p:nvPr/>
        </p:nvSpPr>
        <p:spPr>
          <a:xfrm>
            <a:off x="1044099" y="3664579"/>
            <a:ext cx="4003550" cy="707886"/>
          </a:xfrm>
          <a:prstGeom prst="rect">
            <a:avLst/>
          </a:prstGeom>
          <a:noFill/>
        </p:spPr>
        <p:txBody>
          <a:bodyPr wrap="square" rtlCol="0">
            <a:spAutoFit/>
          </a:bodyPr>
          <a:lstStyle/>
          <a:p>
            <a:r>
              <a:rPr lang="af-ZA" sz="2000" dirty="0"/>
              <a:t>Use it when two sides and an </a:t>
            </a:r>
            <a:r>
              <a:rPr lang="af-ZA" sz="2000" b="1" dirty="0"/>
              <a:t>angle opposite</a:t>
            </a:r>
            <a:r>
              <a:rPr lang="af-ZA" sz="2000" dirty="0"/>
              <a:t> one of these two sides</a:t>
            </a:r>
          </a:p>
        </p:txBody>
      </p:sp>
      <p:sp>
        <p:nvSpPr>
          <p:cNvPr id="27" name="Isosceles Triangle 26">
            <a:extLst>
              <a:ext uri="{FF2B5EF4-FFF2-40B4-BE49-F238E27FC236}">
                <a16:creationId xmlns:a16="http://schemas.microsoft.com/office/drawing/2014/main" id="{50669AD5-ED39-4CDB-B330-C4D6AA9EEFB8}"/>
              </a:ext>
            </a:extLst>
          </p:cNvPr>
          <p:cNvSpPr/>
          <p:nvPr/>
        </p:nvSpPr>
        <p:spPr>
          <a:xfrm rot="18537386" flipH="1" flipV="1">
            <a:off x="9301054" y="1498956"/>
            <a:ext cx="2401658" cy="1570016"/>
          </a:xfrm>
          <a:prstGeom prst="triangle">
            <a:avLst>
              <a:gd name="adj" fmla="val 3881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31D9ADE-C2B8-4312-87C1-7C9B764EEC22}"/>
                  </a:ext>
                </a:extLst>
              </p:cNvPr>
              <p:cNvSpPr txBox="1"/>
              <p:nvPr/>
            </p:nvSpPr>
            <p:spPr>
              <a:xfrm>
                <a:off x="8720045" y="2650302"/>
                <a:ext cx="53068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400" b="1" i="1" dirty="0">
                          <a:latin typeface="Cambria Math" panose="02040503050406030204" pitchFamily="18" charset="0"/>
                          <a:ea typeface="Cambria Math" panose="02040503050406030204" pitchFamily="18" charset="0"/>
                        </a:rPr>
                        <m:t>𝐁</m:t>
                      </m:r>
                    </m:oMath>
                  </m:oMathPara>
                </a14:m>
                <a:endParaRPr lang="en-ZA" sz="2400" b="1" dirty="0"/>
              </a:p>
            </p:txBody>
          </p:sp>
        </mc:Choice>
        <mc:Fallback xmlns="">
          <p:sp>
            <p:nvSpPr>
              <p:cNvPr id="28" name="TextBox 27">
                <a:extLst>
                  <a:ext uri="{FF2B5EF4-FFF2-40B4-BE49-F238E27FC236}">
                    <a16:creationId xmlns:a16="http://schemas.microsoft.com/office/drawing/2014/main" id="{431D9ADE-C2B8-4312-87C1-7C9B764EEC22}"/>
                  </a:ext>
                </a:extLst>
              </p:cNvPr>
              <p:cNvSpPr txBox="1">
                <a:spLocks noRot="1" noChangeAspect="1" noMove="1" noResize="1" noEditPoints="1" noAdjustHandles="1" noChangeArrowheads="1" noChangeShapeType="1" noTextEdit="1"/>
              </p:cNvSpPr>
              <p:nvPr/>
            </p:nvSpPr>
            <p:spPr>
              <a:xfrm>
                <a:off x="8720045" y="2650302"/>
                <a:ext cx="530681"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5C17CE7-5144-4199-B8C5-392E6233D81B}"/>
                  </a:ext>
                </a:extLst>
              </p:cNvPr>
              <p:cNvSpPr txBox="1"/>
              <p:nvPr/>
            </p:nvSpPr>
            <p:spPr>
              <a:xfrm>
                <a:off x="11168897" y="2452919"/>
                <a:ext cx="53068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400" b="1" i="0" dirty="0" smtClean="0">
                          <a:latin typeface="Cambria Math" panose="02040503050406030204" pitchFamily="18" charset="0"/>
                          <a:ea typeface="Cambria Math" panose="02040503050406030204" pitchFamily="18" charset="0"/>
                        </a:rPr>
                        <m:t>𝐂</m:t>
                      </m:r>
                    </m:oMath>
                  </m:oMathPara>
                </a14:m>
                <a:endParaRPr lang="en-ZA" sz="2400" b="1" dirty="0"/>
              </a:p>
            </p:txBody>
          </p:sp>
        </mc:Choice>
        <mc:Fallback xmlns="">
          <p:sp>
            <p:nvSpPr>
              <p:cNvPr id="29" name="TextBox 28">
                <a:extLst>
                  <a:ext uri="{FF2B5EF4-FFF2-40B4-BE49-F238E27FC236}">
                    <a16:creationId xmlns:a16="http://schemas.microsoft.com/office/drawing/2014/main" id="{A5C17CE7-5144-4199-B8C5-392E6233D81B}"/>
                  </a:ext>
                </a:extLst>
              </p:cNvPr>
              <p:cNvSpPr txBox="1">
                <a:spLocks noRot="1" noChangeAspect="1" noMove="1" noResize="1" noEditPoints="1" noAdjustHandles="1" noChangeArrowheads="1" noChangeShapeType="1" noTextEdit="1"/>
              </p:cNvSpPr>
              <p:nvPr/>
            </p:nvSpPr>
            <p:spPr>
              <a:xfrm>
                <a:off x="11168897" y="2452919"/>
                <a:ext cx="530681"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0AC16C-4CE6-4DD4-9AEF-B13C16C297ED}"/>
                  </a:ext>
                </a:extLst>
              </p:cNvPr>
              <p:cNvSpPr txBox="1"/>
              <p:nvPr/>
            </p:nvSpPr>
            <p:spPr>
              <a:xfrm>
                <a:off x="10359593" y="405162"/>
                <a:ext cx="53068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400" b="1" i="0" dirty="0" smtClean="0">
                          <a:latin typeface="Cambria Math" panose="02040503050406030204" pitchFamily="18" charset="0"/>
                          <a:ea typeface="Cambria Math" panose="02040503050406030204" pitchFamily="18" charset="0"/>
                        </a:rPr>
                        <m:t>𝐀</m:t>
                      </m:r>
                    </m:oMath>
                  </m:oMathPara>
                </a14:m>
                <a:endParaRPr lang="en-ZA" sz="2400" b="1" dirty="0"/>
              </a:p>
            </p:txBody>
          </p:sp>
        </mc:Choice>
        <mc:Fallback xmlns="">
          <p:sp>
            <p:nvSpPr>
              <p:cNvPr id="30" name="TextBox 29">
                <a:extLst>
                  <a:ext uri="{FF2B5EF4-FFF2-40B4-BE49-F238E27FC236}">
                    <a16:creationId xmlns:a16="http://schemas.microsoft.com/office/drawing/2014/main" id="{010AC16C-4CE6-4DD4-9AEF-B13C16C297ED}"/>
                  </a:ext>
                </a:extLst>
              </p:cNvPr>
              <p:cNvSpPr txBox="1">
                <a:spLocks noRot="1" noChangeAspect="1" noMove="1" noResize="1" noEditPoints="1" noAdjustHandles="1" noChangeArrowheads="1" noChangeShapeType="1" noTextEdit="1"/>
              </p:cNvSpPr>
              <p:nvPr/>
            </p:nvSpPr>
            <p:spPr>
              <a:xfrm>
                <a:off x="10359593" y="405162"/>
                <a:ext cx="530681"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9C3723D-E163-4DFF-85A0-6E3DABF6D5CA}"/>
                  </a:ext>
                </a:extLst>
              </p:cNvPr>
              <p:cNvSpPr txBox="1"/>
              <p:nvPr/>
            </p:nvSpPr>
            <p:spPr>
              <a:xfrm>
                <a:off x="10002072" y="2624045"/>
                <a:ext cx="51683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400" b="0" i="1" smtClean="0">
                          <a:latin typeface="Cambria Math" panose="02040503050406030204" pitchFamily="18" charset="0"/>
                          <a:ea typeface="Cambria Math" panose="02040503050406030204" pitchFamily="18" charset="0"/>
                        </a:rPr>
                        <m:t>𝑎</m:t>
                      </m:r>
                    </m:oMath>
                  </m:oMathPara>
                </a14:m>
                <a:endParaRPr lang="en-US" sz="2400" dirty="0"/>
              </a:p>
            </p:txBody>
          </p:sp>
        </mc:Choice>
        <mc:Fallback xmlns="">
          <p:sp>
            <p:nvSpPr>
              <p:cNvPr id="32" name="TextBox 31">
                <a:extLst>
                  <a:ext uri="{FF2B5EF4-FFF2-40B4-BE49-F238E27FC236}">
                    <a16:creationId xmlns:a16="http://schemas.microsoft.com/office/drawing/2014/main" id="{59C3723D-E163-4DFF-85A0-6E3DABF6D5CA}"/>
                  </a:ext>
                </a:extLst>
              </p:cNvPr>
              <p:cNvSpPr txBox="1">
                <a:spLocks noRot="1" noChangeAspect="1" noMove="1" noResize="1" noEditPoints="1" noAdjustHandles="1" noChangeArrowheads="1" noChangeShapeType="1" noTextEdit="1"/>
              </p:cNvSpPr>
              <p:nvPr/>
            </p:nvSpPr>
            <p:spPr>
              <a:xfrm>
                <a:off x="10002072" y="2624045"/>
                <a:ext cx="516835"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18C0795-B95F-426B-A2C4-49951281C6F4}"/>
                  </a:ext>
                </a:extLst>
              </p:cNvPr>
              <p:cNvSpPr txBox="1"/>
              <p:nvPr/>
            </p:nvSpPr>
            <p:spPr>
              <a:xfrm>
                <a:off x="9409239" y="1489013"/>
                <a:ext cx="51683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400" b="0" i="1" smtClean="0">
                          <a:latin typeface="Cambria Math" panose="02040503050406030204" pitchFamily="18" charset="0"/>
                          <a:ea typeface="Cambria Math" panose="02040503050406030204" pitchFamily="18" charset="0"/>
                        </a:rPr>
                        <m:t>𝑐</m:t>
                      </m:r>
                    </m:oMath>
                  </m:oMathPara>
                </a14:m>
                <a:endParaRPr lang="en-US" sz="2400" dirty="0"/>
              </a:p>
            </p:txBody>
          </p:sp>
        </mc:Choice>
        <mc:Fallback xmlns="">
          <p:sp>
            <p:nvSpPr>
              <p:cNvPr id="33" name="TextBox 32">
                <a:extLst>
                  <a:ext uri="{FF2B5EF4-FFF2-40B4-BE49-F238E27FC236}">
                    <a16:creationId xmlns:a16="http://schemas.microsoft.com/office/drawing/2014/main" id="{818C0795-B95F-426B-A2C4-49951281C6F4}"/>
                  </a:ext>
                </a:extLst>
              </p:cNvPr>
              <p:cNvSpPr txBox="1">
                <a:spLocks noRot="1" noChangeAspect="1" noMove="1" noResize="1" noEditPoints="1" noAdjustHandles="1" noChangeArrowheads="1" noChangeShapeType="1" noTextEdit="1"/>
              </p:cNvSpPr>
              <p:nvPr/>
            </p:nvSpPr>
            <p:spPr>
              <a:xfrm>
                <a:off x="9409239" y="1489013"/>
                <a:ext cx="516835"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F9F2E64-0A89-4A73-8513-6A1B7C7FBB54}"/>
                  </a:ext>
                </a:extLst>
              </p:cNvPr>
              <p:cNvSpPr txBox="1"/>
              <p:nvPr/>
            </p:nvSpPr>
            <p:spPr>
              <a:xfrm>
                <a:off x="10870036" y="1389823"/>
                <a:ext cx="51683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400" b="0" i="1" smtClean="0">
                          <a:latin typeface="Cambria Math" panose="02040503050406030204" pitchFamily="18" charset="0"/>
                          <a:ea typeface="Cambria Math" panose="02040503050406030204" pitchFamily="18" charset="0"/>
                        </a:rPr>
                        <m:t>𝑏</m:t>
                      </m:r>
                    </m:oMath>
                  </m:oMathPara>
                </a14:m>
                <a:endParaRPr lang="en-US" sz="2400" dirty="0"/>
              </a:p>
            </p:txBody>
          </p:sp>
        </mc:Choice>
        <mc:Fallback xmlns="">
          <p:sp>
            <p:nvSpPr>
              <p:cNvPr id="34" name="TextBox 33">
                <a:extLst>
                  <a:ext uri="{FF2B5EF4-FFF2-40B4-BE49-F238E27FC236}">
                    <a16:creationId xmlns:a16="http://schemas.microsoft.com/office/drawing/2014/main" id="{5F9F2E64-0A89-4A73-8513-6A1B7C7FBB54}"/>
                  </a:ext>
                </a:extLst>
              </p:cNvPr>
              <p:cNvSpPr txBox="1">
                <a:spLocks noRot="1" noChangeAspect="1" noMove="1" noResize="1" noEditPoints="1" noAdjustHandles="1" noChangeArrowheads="1" noChangeShapeType="1" noTextEdit="1"/>
              </p:cNvSpPr>
              <p:nvPr/>
            </p:nvSpPr>
            <p:spPr>
              <a:xfrm>
                <a:off x="10870036" y="1389823"/>
                <a:ext cx="516835" cy="461665"/>
              </a:xfrm>
              <a:prstGeom prst="rect">
                <a:avLst/>
              </a:prstGeom>
              <a:blipFill>
                <a:blip r:embed="rId15"/>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9BD291D-006F-4144-B053-C77FCDAF5B39}"/>
              </a:ext>
            </a:extLst>
          </p:cNvPr>
          <p:cNvSpPr txBox="1"/>
          <p:nvPr/>
        </p:nvSpPr>
        <p:spPr>
          <a:xfrm>
            <a:off x="4206702" y="1858952"/>
            <a:ext cx="416400" cy="400110"/>
          </a:xfrm>
          <a:prstGeom prst="rect">
            <a:avLst/>
          </a:prstGeom>
          <a:noFill/>
        </p:spPr>
        <p:txBody>
          <a:bodyPr wrap="square" rtlCol="0">
            <a:spAutoFit/>
          </a:bodyPr>
          <a:lstStyle/>
          <a:p>
            <a:r>
              <a:rPr lang="af-ZA" sz="2000" dirty="0"/>
              <a:t>or</a:t>
            </a:r>
          </a:p>
        </p:txBody>
      </p:sp>
    </p:spTree>
    <p:extLst>
      <p:ext uri="{BB962C8B-B14F-4D97-AF65-F5344CB8AC3E}">
        <p14:creationId xmlns:p14="http://schemas.microsoft.com/office/powerpoint/2010/main" val="29391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28" grpId="0"/>
      <p:bldP spid="29"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730A9A2-10D7-4E29-BAA7-FD0772F5E883}"/>
              </a:ext>
            </a:extLst>
          </p:cNvPr>
          <p:cNvSpPr txBox="1">
            <a:spLocks/>
          </p:cNvSpPr>
          <p:nvPr/>
        </p:nvSpPr>
        <p:spPr>
          <a:xfrm>
            <a:off x="324679" y="205272"/>
            <a:ext cx="1769164" cy="510345"/>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The sine rule</a:t>
            </a:r>
            <a:endParaRPr lang="en-US" sz="2400" b="1" i="1" dirty="0"/>
          </a:p>
        </p:txBody>
      </p:sp>
      <p:sp>
        <p:nvSpPr>
          <p:cNvPr id="11" name="Isosceles Triangle 10">
            <a:extLst>
              <a:ext uri="{FF2B5EF4-FFF2-40B4-BE49-F238E27FC236}">
                <a16:creationId xmlns:a16="http://schemas.microsoft.com/office/drawing/2014/main" id="{8B569689-C0DF-4DFD-854E-4E2B6EE3BB7F}"/>
              </a:ext>
            </a:extLst>
          </p:cNvPr>
          <p:cNvSpPr/>
          <p:nvPr/>
        </p:nvSpPr>
        <p:spPr>
          <a:xfrm rot="8085653" flipH="1">
            <a:off x="812544" y="4052452"/>
            <a:ext cx="4722799" cy="1382571"/>
          </a:xfrm>
          <a:prstGeom prst="triangle">
            <a:avLst>
              <a:gd name="adj" fmla="val 28509"/>
            </a:avLst>
          </a:prstGeom>
          <a:solidFill>
            <a:schemeClr val="bg1"/>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5EF16AA-350D-49FA-B97F-A4F336E353C4}"/>
                  </a:ext>
                </a:extLst>
              </p:cNvPr>
              <p:cNvSpPr txBox="1"/>
              <p:nvPr/>
            </p:nvSpPr>
            <p:spPr>
              <a:xfrm>
                <a:off x="1259629" y="5546101"/>
                <a:ext cx="439973"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b="0" i="1" dirty="0" smtClean="0">
                          <a:latin typeface="Cambria Math" panose="02040503050406030204" pitchFamily="18" charset="0"/>
                          <a:ea typeface="Cambria Math" panose="02040503050406030204" pitchFamily="18" charset="0"/>
                        </a:rPr>
                        <m:t>25°</m:t>
                      </m:r>
                    </m:oMath>
                  </m:oMathPara>
                </a14:m>
                <a:endParaRPr lang="en-US" sz="2000" dirty="0"/>
              </a:p>
            </p:txBody>
          </p:sp>
        </mc:Choice>
        <mc:Fallback xmlns="">
          <p:sp>
            <p:nvSpPr>
              <p:cNvPr id="19" name="TextBox 18">
                <a:extLst>
                  <a:ext uri="{FF2B5EF4-FFF2-40B4-BE49-F238E27FC236}">
                    <a16:creationId xmlns:a16="http://schemas.microsoft.com/office/drawing/2014/main" id="{D5EF16AA-350D-49FA-B97F-A4F336E353C4}"/>
                  </a:ext>
                </a:extLst>
              </p:cNvPr>
              <p:cNvSpPr txBox="1">
                <a:spLocks noRot="1" noChangeAspect="1" noMove="1" noResize="1" noEditPoints="1" noAdjustHandles="1" noChangeArrowheads="1" noChangeShapeType="1" noTextEdit="1"/>
              </p:cNvSpPr>
              <p:nvPr/>
            </p:nvSpPr>
            <p:spPr>
              <a:xfrm>
                <a:off x="1259629" y="5546101"/>
                <a:ext cx="439973" cy="400110"/>
              </a:xfrm>
              <a:prstGeom prst="rect">
                <a:avLst/>
              </a:prstGeom>
              <a:blipFill>
                <a:blip r:embed="rId2"/>
                <a:stretch>
                  <a:fillRect r="-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BCEEFBD-F689-4294-828B-8CBC3691B1F3}"/>
                  </a:ext>
                </a:extLst>
              </p:cNvPr>
              <p:cNvSpPr txBox="1"/>
              <p:nvPr/>
            </p:nvSpPr>
            <p:spPr>
              <a:xfrm>
                <a:off x="1575498" y="5915960"/>
                <a:ext cx="9868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2000" i="1" dirty="0">
                          <a:latin typeface="Cambria Math" panose="02040503050406030204" pitchFamily="18" charset="0"/>
                          <a:ea typeface="Cambria Math" panose="02040503050406030204" pitchFamily="18" charset="0"/>
                        </a:rPr>
                        <m:t>10 </m:t>
                      </m:r>
                      <m:r>
                        <m:rPr>
                          <m:nor/>
                        </m:rPr>
                        <a:rPr lang="en-US" sz="2000" i="1" dirty="0">
                          <a:latin typeface="Cambria Math" panose="02040503050406030204" pitchFamily="18" charset="0"/>
                          <a:ea typeface="Cambria Math" panose="02040503050406030204" pitchFamily="18" charset="0"/>
                        </a:rPr>
                        <m:t>cm</m:t>
                      </m:r>
                    </m:oMath>
                  </m:oMathPara>
                </a14:m>
                <a:endParaRPr lang="en-US" sz="2000" i="1" dirty="0">
                  <a:latin typeface="Cambria Math" panose="02040503050406030204" pitchFamily="18" charset="0"/>
                  <a:ea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4BCEEFBD-F689-4294-828B-8CBC3691B1F3}"/>
                  </a:ext>
                </a:extLst>
              </p:cNvPr>
              <p:cNvSpPr txBox="1">
                <a:spLocks noRot="1" noChangeAspect="1" noMove="1" noResize="1" noEditPoints="1" noAdjustHandles="1" noChangeArrowheads="1" noChangeShapeType="1" noTextEdit="1"/>
              </p:cNvSpPr>
              <p:nvPr/>
            </p:nvSpPr>
            <p:spPr>
              <a:xfrm>
                <a:off x="1575498" y="5915960"/>
                <a:ext cx="986892" cy="400110"/>
              </a:xfrm>
              <a:prstGeom prst="rect">
                <a:avLst/>
              </a:prstGeom>
              <a:blipFill>
                <a:blip r:embed="rId3"/>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93D786F-3ACB-485E-9C85-918C75A211CF}"/>
              </a:ext>
            </a:extLst>
          </p:cNvPr>
          <p:cNvSpPr txBox="1"/>
          <p:nvPr/>
        </p:nvSpPr>
        <p:spPr>
          <a:xfrm>
            <a:off x="476686" y="976709"/>
            <a:ext cx="10919055" cy="707886"/>
          </a:xfrm>
          <a:prstGeom prst="rect">
            <a:avLst/>
          </a:prstGeom>
          <a:noFill/>
        </p:spPr>
        <p:txBody>
          <a:bodyPr wrap="square" rtlCol="0">
            <a:spAutoFit/>
          </a:bodyPr>
          <a:lstStyle/>
          <a:p>
            <a:r>
              <a:rPr lang="en-US" sz="2000" dirty="0"/>
              <a:t>Given two angles and one side of a triangle</a:t>
            </a:r>
            <a:r>
              <a:rPr lang="af-ZA" sz="2000" dirty="0"/>
              <a:t>.</a:t>
            </a:r>
          </a:p>
          <a:p>
            <a:r>
              <a:rPr lang="en-US" sz="2000" dirty="0"/>
              <a:t>Determine the length of AC in ΔABC if BC = 10 cm, B = 130° and C = 25°, correct to two decimal places.</a:t>
            </a:r>
            <a:endParaRPr lang="af-ZA" sz="2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661467B-F26E-4F83-89E4-58F5D3F809BA}"/>
                  </a:ext>
                </a:extLst>
              </p:cNvPr>
              <p:cNvSpPr txBox="1"/>
              <p:nvPr/>
            </p:nvSpPr>
            <p:spPr>
              <a:xfrm>
                <a:off x="5634464" y="2341674"/>
                <a:ext cx="5214714" cy="4741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af-ZA" sz="2400" i="1" dirty="0" smtClean="0">
                              <a:latin typeface="Cambria Math" panose="02040503050406030204" pitchFamily="18" charset="0"/>
                            </a:rPr>
                          </m:ctrlPr>
                        </m:accPr>
                        <m:e>
                          <m:r>
                            <a:rPr lang="af-ZA" sz="2400" b="0" i="1" dirty="0" smtClean="0">
                              <a:latin typeface="Cambria Math" panose="02040503050406030204" pitchFamily="18" charset="0"/>
                            </a:rPr>
                            <m:t>𝐴</m:t>
                          </m:r>
                        </m:e>
                      </m:acc>
                      <m:r>
                        <a:rPr lang="af-ZA" sz="2400" b="0" i="1" dirty="0" smtClean="0">
                          <a:latin typeface="Cambria Math" panose="02040503050406030204" pitchFamily="18" charset="0"/>
                        </a:rPr>
                        <m:t>=180</m:t>
                      </m:r>
                      <m:r>
                        <a:rPr lang="af-ZA" sz="2400" b="0" i="1" dirty="0" smtClean="0">
                          <a:latin typeface="Cambria Math" panose="02040503050406030204" pitchFamily="18" charset="0"/>
                          <a:ea typeface="Cambria Math" panose="02040503050406030204" pitchFamily="18" charset="0"/>
                        </a:rPr>
                        <m:t>° −</m:t>
                      </m:r>
                      <m:d>
                        <m:dPr>
                          <m:ctrlPr>
                            <a:rPr lang="af-ZA" sz="2400" b="0" i="1" dirty="0" smtClean="0">
                              <a:latin typeface="Cambria Math" panose="02040503050406030204" pitchFamily="18" charset="0"/>
                              <a:ea typeface="Cambria Math" panose="02040503050406030204" pitchFamily="18" charset="0"/>
                            </a:rPr>
                          </m:ctrlPr>
                        </m:dPr>
                        <m:e>
                          <m:r>
                            <a:rPr lang="af-ZA" sz="2400" b="0" i="1" dirty="0" smtClean="0">
                              <a:latin typeface="Cambria Math" panose="02040503050406030204" pitchFamily="18" charset="0"/>
                              <a:ea typeface="Cambria Math" panose="02040503050406030204" pitchFamily="18" charset="0"/>
                            </a:rPr>
                            <m:t>130°+25°</m:t>
                          </m:r>
                        </m:e>
                      </m:d>
                      <m:r>
                        <a:rPr lang="af-ZA" sz="2400" b="0" i="1" dirty="0" smtClean="0">
                          <a:latin typeface="Cambria Math" panose="02040503050406030204" pitchFamily="18" charset="0"/>
                          <a:ea typeface="Cambria Math" panose="02040503050406030204" pitchFamily="18" charset="0"/>
                        </a:rPr>
                        <m:t>=25°</m:t>
                      </m:r>
                    </m:oMath>
                  </m:oMathPara>
                </a14:m>
                <a:endParaRPr lang="af-ZA" sz="2400" dirty="0"/>
              </a:p>
            </p:txBody>
          </p:sp>
        </mc:Choice>
        <mc:Fallback xmlns="">
          <p:sp>
            <p:nvSpPr>
              <p:cNvPr id="25" name="TextBox 24">
                <a:extLst>
                  <a:ext uri="{FF2B5EF4-FFF2-40B4-BE49-F238E27FC236}">
                    <a16:creationId xmlns:a16="http://schemas.microsoft.com/office/drawing/2014/main" id="{1661467B-F26E-4F83-89E4-58F5D3F809BA}"/>
                  </a:ext>
                </a:extLst>
              </p:cNvPr>
              <p:cNvSpPr txBox="1">
                <a:spLocks noRot="1" noChangeAspect="1" noMove="1" noResize="1" noEditPoints="1" noAdjustHandles="1" noChangeArrowheads="1" noChangeShapeType="1" noTextEdit="1"/>
              </p:cNvSpPr>
              <p:nvPr/>
            </p:nvSpPr>
            <p:spPr>
              <a:xfrm>
                <a:off x="5634464" y="2341674"/>
                <a:ext cx="5214714" cy="474169"/>
              </a:xfrm>
              <a:prstGeom prst="rect">
                <a:avLst/>
              </a:prstGeom>
              <a:blipFill>
                <a:blip r:embed="rId4"/>
                <a:stretch>
                  <a:fillRect t="-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31D9ADE-C2B8-4312-87C1-7C9B764EEC22}"/>
                  </a:ext>
                </a:extLst>
              </p:cNvPr>
              <p:cNvSpPr txBox="1"/>
              <p:nvPr/>
            </p:nvSpPr>
            <p:spPr>
              <a:xfrm>
                <a:off x="2878259" y="5915961"/>
                <a:ext cx="53068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400" b="0" i="1" dirty="0">
                          <a:latin typeface="Cambria Math" panose="02040503050406030204" pitchFamily="18" charset="0"/>
                          <a:ea typeface="Cambria Math" panose="02040503050406030204" pitchFamily="18" charset="0"/>
                        </a:rPr>
                        <m:t>𝐵</m:t>
                      </m:r>
                    </m:oMath>
                  </m:oMathPara>
                </a14:m>
                <a:endParaRPr lang="en-ZA" sz="2400" dirty="0"/>
              </a:p>
            </p:txBody>
          </p:sp>
        </mc:Choice>
        <mc:Fallback xmlns="">
          <p:sp>
            <p:nvSpPr>
              <p:cNvPr id="28" name="TextBox 27">
                <a:extLst>
                  <a:ext uri="{FF2B5EF4-FFF2-40B4-BE49-F238E27FC236}">
                    <a16:creationId xmlns:a16="http://schemas.microsoft.com/office/drawing/2014/main" id="{431D9ADE-C2B8-4312-87C1-7C9B764EEC22}"/>
                  </a:ext>
                </a:extLst>
              </p:cNvPr>
              <p:cNvSpPr txBox="1">
                <a:spLocks noRot="1" noChangeAspect="1" noMove="1" noResize="1" noEditPoints="1" noAdjustHandles="1" noChangeArrowheads="1" noChangeShapeType="1" noTextEdit="1"/>
              </p:cNvSpPr>
              <p:nvPr/>
            </p:nvSpPr>
            <p:spPr>
              <a:xfrm>
                <a:off x="2878259" y="5915961"/>
                <a:ext cx="530681"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5C17CE7-5144-4199-B8C5-392E6233D81B}"/>
                  </a:ext>
                </a:extLst>
              </p:cNvPr>
              <p:cNvSpPr txBox="1"/>
              <p:nvPr/>
            </p:nvSpPr>
            <p:spPr>
              <a:xfrm>
                <a:off x="754980" y="5915961"/>
                <a:ext cx="53068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400" b="0" i="1" dirty="0" smtClean="0">
                          <a:latin typeface="Cambria Math" panose="02040503050406030204" pitchFamily="18" charset="0"/>
                          <a:ea typeface="Cambria Math" panose="02040503050406030204" pitchFamily="18" charset="0"/>
                        </a:rPr>
                        <m:t>𝐶</m:t>
                      </m:r>
                    </m:oMath>
                  </m:oMathPara>
                </a14:m>
                <a:endParaRPr lang="en-ZA" sz="2400" i="1" dirty="0"/>
              </a:p>
            </p:txBody>
          </p:sp>
        </mc:Choice>
        <mc:Fallback xmlns="">
          <p:sp>
            <p:nvSpPr>
              <p:cNvPr id="29" name="TextBox 28">
                <a:extLst>
                  <a:ext uri="{FF2B5EF4-FFF2-40B4-BE49-F238E27FC236}">
                    <a16:creationId xmlns:a16="http://schemas.microsoft.com/office/drawing/2014/main" id="{A5C17CE7-5144-4199-B8C5-392E6233D81B}"/>
                  </a:ext>
                </a:extLst>
              </p:cNvPr>
              <p:cNvSpPr txBox="1">
                <a:spLocks noRot="1" noChangeAspect="1" noMove="1" noResize="1" noEditPoints="1" noAdjustHandles="1" noChangeArrowheads="1" noChangeShapeType="1" noTextEdit="1"/>
              </p:cNvSpPr>
              <p:nvPr/>
            </p:nvSpPr>
            <p:spPr>
              <a:xfrm>
                <a:off x="754980" y="5915961"/>
                <a:ext cx="530681"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0AC16C-4CE6-4DD4-9AEF-B13C16C297ED}"/>
                  </a:ext>
                </a:extLst>
              </p:cNvPr>
              <p:cNvSpPr txBox="1"/>
              <p:nvPr/>
            </p:nvSpPr>
            <p:spPr>
              <a:xfrm>
                <a:off x="4257957" y="2193994"/>
                <a:ext cx="53068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af-ZA" sz="2400" b="0" i="0" dirty="0" smtClean="0">
                          <a:latin typeface="Cambria Math" panose="02040503050406030204" pitchFamily="18" charset="0"/>
                          <a:ea typeface="Cambria Math" panose="02040503050406030204" pitchFamily="18" charset="0"/>
                        </a:rPr>
                        <m:t>A</m:t>
                      </m:r>
                    </m:oMath>
                  </m:oMathPara>
                </a14:m>
                <a:endParaRPr lang="en-ZA" sz="2400" dirty="0"/>
              </a:p>
            </p:txBody>
          </p:sp>
        </mc:Choice>
        <mc:Fallback xmlns="">
          <p:sp>
            <p:nvSpPr>
              <p:cNvPr id="30" name="TextBox 29">
                <a:extLst>
                  <a:ext uri="{FF2B5EF4-FFF2-40B4-BE49-F238E27FC236}">
                    <a16:creationId xmlns:a16="http://schemas.microsoft.com/office/drawing/2014/main" id="{010AC16C-4CE6-4DD4-9AEF-B13C16C297ED}"/>
                  </a:ext>
                </a:extLst>
              </p:cNvPr>
              <p:cNvSpPr txBox="1">
                <a:spLocks noRot="1" noChangeAspect="1" noMove="1" noResize="1" noEditPoints="1" noAdjustHandles="1" noChangeArrowheads="1" noChangeShapeType="1" noTextEdit="1"/>
              </p:cNvSpPr>
              <p:nvPr/>
            </p:nvSpPr>
            <p:spPr>
              <a:xfrm>
                <a:off x="4257957" y="2193994"/>
                <a:ext cx="530681" cy="461665"/>
              </a:xfrm>
              <a:prstGeom prst="rect">
                <a:avLst/>
              </a:prstGeom>
              <a:blipFill>
                <a:blip r:embed="rId7"/>
                <a:stretch>
                  <a:fillRect/>
                </a:stretch>
              </a:blipFill>
            </p:spPr>
            <p:txBody>
              <a:bodyPr/>
              <a:lstStyle/>
              <a:p>
                <a:r>
                  <a:rPr lang="en-US">
                    <a:noFill/>
                  </a:rPr>
                  <a:t> </a:t>
                </a:r>
              </a:p>
            </p:txBody>
          </p:sp>
        </mc:Fallback>
      </mc:AlternateContent>
      <p:sp>
        <p:nvSpPr>
          <p:cNvPr id="31" name="Title 1">
            <a:extLst>
              <a:ext uri="{FF2B5EF4-FFF2-40B4-BE49-F238E27FC236}">
                <a16:creationId xmlns:a16="http://schemas.microsoft.com/office/drawing/2014/main" id="{A714C059-93C3-4D80-9229-ECF5AAABCA87}"/>
              </a:ext>
            </a:extLst>
          </p:cNvPr>
          <p:cNvSpPr txBox="1">
            <a:spLocks/>
          </p:cNvSpPr>
          <p:nvPr/>
        </p:nvSpPr>
        <p:spPr>
          <a:xfrm>
            <a:off x="2741180" y="195402"/>
            <a:ext cx="1769164" cy="510345"/>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Example 1</a:t>
            </a:r>
            <a:endParaRPr lang="en-US" sz="2400" b="1"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0E3200D-0D46-4DA5-BE06-D0A6C6F3E46E}"/>
                  </a:ext>
                </a:extLst>
              </p:cNvPr>
              <p:cNvSpPr txBox="1"/>
              <p:nvPr/>
            </p:nvSpPr>
            <p:spPr>
              <a:xfrm>
                <a:off x="2348024" y="5546101"/>
                <a:ext cx="39756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b="0" i="1" dirty="0" smtClean="0">
                          <a:latin typeface="Cambria Math" panose="02040503050406030204" pitchFamily="18" charset="0"/>
                          <a:ea typeface="Cambria Math" panose="02040503050406030204" pitchFamily="18" charset="0"/>
                        </a:rPr>
                        <m:t>130°</m:t>
                      </m:r>
                    </m:oMath>
                  </m:oMathPara>
                </a14:m>
                <a:endParaRPr lang="en-US" sz="2000" dirty="0"/>
              </a:p>
            </p:txBody>
          </p:sp>
        </mc:Choice>
        <mc:Fallback xmlns="">
          <p:sp>
            <p:nvSpPr>
              <p:cNvPr id="36" name="TextBox 35">
                <a:extLst>
                  <a:ext uri="{FF2B5EF4-FFF2-40B4-BE49-F238E27FC236}">
                    <a16:creationId xmlns:a16="http://schemas.microsoft.com/office/drawing/2014/main" id="{50E3200D-0D46-4DA5-BE06-D0A6C6F3E46E}"/>
                  </a:ext>
                </a:extLst>
              </p:cNvPr>
              <p:cNvSpPr txBox="1">
                <a:spLocks noRot="1" noChangeAspect="1" noMove="1" noResize="1" noEditPoints="1" noAdjustHandles="1" noChangeArrowheads="1" noChangeShapeType="1" noTextEdit="1"/>
              </p:cNvSpPr>
              <p:nvPr/>
            </p:nvSpPr>
            <p:spPr>
              <a:xfrm>
                <a:off x="2348024" y="5546101"/>
                <a:ext cx="397565" cy="400110"/>
              </a:xfrm>
              <a:prstGeom prst="rect">
                <a:avLst/>
              </a:prstGeom>
              <a:blipFill>
                <a:blip r:embed="rId8"/>
                <a:stretch>
                  <a:fillRect r="-7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3C6DC06-306C-4CD5-8776-B49F41148350}"/>
                  </a:ext>
                </a:extLst>
              </p:cNvPr>
              <p:cNvSpPr txBox="1"/>
              <p:nvPr/>
            </p:nvSpPr>
            <p:spPr>
              <a:xfrm>
                <a:off x="5726480" y="3012071"/>
                <a:ext cx="2484091" cy="7862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f-ZA" sz="2400" b="0" i="1" smtClean="0">
                              <a:latin typeface="Cambria Math" panose="02040503050406030204" pitchFamily="18" charset="0"/>
                              <a:ea typeface="Cambria Math" panose="02040503050406030204" pitchFamily="18" charset="0"/>
                            </a:rPr>
                          </m:ctrlPr>
                        </m:fPr>
                        <m:num>
                          <m:func>
                            <m:funcPr>
                              <m:ctrlPr>
                                <a:rPr lang="af-ZA" sz="2400" i="1">
                                  <a:latin typeface="Cambria Math" panose="02040503050406030204" pitchFamily="18" charset="0"/>
                                  <a:ea typeface="Cambria Math" panose="02040503050406030204" pitchFamily="18" charset="0"/>
                                </a:rPr>
                              </m:ctrlPr>
                            </m:funcPr>
                            <m:fName>
                              <m:r>
                                <m:rPr>
                                  <m:sty m:val="p"/>
                                </m:rPr>
                                <a:rPr lang="af-ZA" sz="240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𝐵</m:t>
                              </m:r>
                            </m:e>
                          </m:func>
                        </m:num>
                        <m:den>
                          <m:r>
                            <a:rPr lang="af-ZA" sz="2400" b="0" i="1" smtClean="0">
                              <a:latin typeface="Cambria Math" panose="02040503050406030204" pitchFamily="18" charset="0"/>
                              <a:ea typeface="Cambria Math" panose="02040503050406030204" pitchFamily="18" charset="0"/>
                            </a:rPr>
                            <m:t>𝑏</m:t>
                          </m:r>
                        </m:den>
                      </m:f>
                      <m:r>
                        <a:rPr lang="af-ZA" sz="2400" b="0" i="1" smtClean="0">
                          <a:latin typeface="Cambria Math" panose="02040503050406030204" pitchFamily="18" charset="0"/>
                          <a:ea typeface="Cambria Math" panose="02040503050406030204" pitchFamily="18" charset="0"/>
                        </a:rPr>
                        <m:t>=</m:t>
                      </m:r>
                      <m:f>
                        <m:fPr>
                          <m:ctrlPr>
                            <a:rPr lang="af-ZA" sz="2400" b="0" i="1" smtClean="0">
                              <a:latin typeface="Cambria Math" panose="02040503050406030204" pitchFamily="18" charset="0"/>
                              <a:ea typeface="Cambria Math" panose="02040503050406030204" pitchFamily="18" charset="0"/>
                            </a:rPr>
                          </m:ctrlPr>
                        </m:fPr>
                        <m:num>
                          <m:func>
                            <m:funcPr>
                              <m:ctrlPr>
                                <a:rPr lang="af-ZA" sz="2400" i="1">
                                  <a:latin typeface="Cambria Math" panose="02040503050406030204" pitchFamily="18" charset="0"/>
                                  <a:ea typeface="Cambria Math" panose="02040503050406030204" pitchFamily="18" charset="0"/>
                                </a:rPr>
                              </m:ctrlPr>
                            </m:funcPr>
                            <m:fName>
                              <m:r>
                                <m:rPr>
                                  <m:sty m:val="p"/>
                                </m:rPr>
                                <a:rPr lang="af-ZA" sz="240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𝐴</m:t>
                              </m:r>
                            </m:e>
                          </m:func>
                        </m:num>
                        <m:den>
                          <m:r>
                            <a:rPr lang="af-ZA" sz="2400" b="0" i="1" smtClean="0">
                              <a:latin typeface="Cambria Math" panose="02040503050406030204" pitchFamily="18" charset="0"/>
                              <a:ea typeface="Cambria Math" panose="02040503050406030204" pitchFamily="18" charset="0"/>
                            </a:rPr>
                            <m:t>𝑎</m:t>
                          </m:r>
                        </m:den>
                      </m:f>
                    </m:oMath>
                  </m:oMathPara>
                </a14:m>
                <a:endParaRPr lang="en-US" sz="2400" dirty="0"/>
              </a:p>
            </p:txBody>
          </p:sp>
        </mc:Choice>
        <mc:Fallback xmlns="">
          <p:sp>
            <p:nvSpPr>
              <p:cNvPr id="37" name="TextBox 36">
                <a:extLst>
                  <a:ext uri="{FF2B5EF4-FFF2-40B4-BE49-F238E27FC236}">
                    <a16:creationId xmlns:a16="http://schemas.microsoft.com/office/drawing/2014/main" id="{C3C6DC06-306C-4CD5-8776-B49F41148350}"/>
                  </a:ext>
                </a:extLst>
              </p:cNvPr>
              <p:cNvSpPr txBox="1">
                <a:spLocks noRot="1" noChangeAspect="1" noMove="1" noResize="1" noEditPoints="1" noAdjustHandles="1" noChangeArrowheads="1" noChangeShapeType="1" noTextEdit="1"/>
              </p:cNvSpPr>
              <p:nvPr/>
            </p:nvSpPr>
            <p:spPr>
              <a:xfrm>
                <a:off x="5726480" y="3012071"/>
                <a:ext cx="2484091" cy="78624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D24D1CE-F6FA-477D-A1F4-CD6C852F72FF}"/>
                  </a:ext>
                </a:extLst>
              </p:cNvPr>
              <p:cNvSpPr txBox="1"/>
              <p:nvPr/>
            </p:nvSpPr>
            <p:spPr>
              <a:xfrm>
                <a:off x="5813311" y="3988078"/>
                <a:ext cx="2968487" cy="7936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f-ZA" sz="2400" b="0" i="1" smtClean="0">
                              <a:latin typeface="Cambria Math" panose="02040503050406030204" pitchFamily="18" charset="0"/>
                              <a:ea typeface="Cambria Math" panose="02040503050406030204" pitchFamily="18" charset="0"/>
                            </a:rPr>
                          </m:ctrlPr>
                        </m:fPr>
                        <m:num>
                          <m:func>
                            <m:funcPr>
                              <m:ctrlPr>
                                <a:rPr lang="af-ZA" sz="2400" i="1" smtClean="0">
                                  <a:latin typeface="Cambria Math" panose="02040503050406030204" pitchFamily="18" charset="0"/>
                                  <a:ea typeface="Cambria Math" panose="02040503050406030204" pitchFamily="18" charset="0"/>
                                </a:rPr>
                              </m:ctrlPr>
                            </m:funcPr>
                            <m:fName>
                              <m:r>
                                <m:rPr>
                                  <m:sty m:val="p"/>
                                </m:rPr>
                                <a:rPr lang="af-ZA" sz="240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130°</m:t>
                              </m:r>
                            </m:e>
                          </m:func>
                        </m:num>
                        <m:den>
                          <m:r>
                            <a:rPr lang="af-ZA" sz="2400" b="0" i="1" smtClean="0">
                              <a:latin typeface="Cambria Math" panose="02040503050406030204" pitchFamily="18" charset="0"/>
                              <a:ea typeface="Cambria Math" panose="02040503050406030204" pitchFamily="18" charset="0"/>
                            </a:rPr>
                            <m:t>𝑏</m:t>
                          </m:r>
                        </m:den>
                      </m:f>
                      <m:r>
                        <a:rPr lang="af-ZA" sz="2400" b="0" i="1" smtClean="0">
                          <a:latin typeface="Cambria Math" panose="02040503050406030204" pitchFamily="18" charset="0"/>
                          <a:ea typeface="Cambria Math" panose="02040503050406030204" pitchFamily="18" charset="0"/>
                        </a:rPr>
                        <m:t>=</m:t>
                      </m:r>
                      <m:f>
                        <m:fPr>
                          <m:ctrlPr>
                            <a:rPr lang="af-ZA" sz="2400" b="0" i="1" smtClean="0">
                              <a:latin typeface="Cambria Math" panose="02040503050406030204" pitchFamily="18" charset="0"/>
                              <a:ea typeface="Cambria Math" panose="02040503050406030204" pitchFamily="18" charset="0"/>
                            </a:rPr>
                          </m:ctrlPr>
                        </m:fPr>
                        <m:num>
                          <m:func>
                            <m:funcPr>
                              <m:ctrlPr>
                                <a:rPr lang="af-ZA" sz="2400" i="1">
                                  <a:latin typeface="Cambria Math" panose="02040503050406030204" pitchFamily="18" charset="0"/>
                                  <a:ea typeface="Cambria Math" panose="02040503050406030204" pitchFamily="18" charset="0"/>
                                </a:rPr>
                              </m:ctrlPr>
                            </m:funcPr>
                            <m:fName>
                              <m:r>
                                <m:rPr>
                                  <m:sty m:val="p"/>
                                </m:rPr>
                                <a:rPr lang="af-ZA" sz="240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25°</m:t>
                              </m:r>
                            </m:e>
                          </m:func>
                        </m:num>
                        <m:den>
                          <m:r>
                            <a:rPr lang="af-ZA" sz="2400" b="0" i="1" smtClean="0">
                              <a:latin typeface="Cambria Math" panose="02040503050406030204" pitchFamily="18" charset="0"/>
                              <a:ea typeface="Cambria Math" panose="02040503050406030204" pitchFamily="18" charset="0"/>
                            </a:rPr>
                            <m:t>10</m:t>
                          </m:r>
                        </m:den>
                      </m:f>
                    </m:oMath>
                  </m:oMathPara>
                </a14:m>
                <a:endParaRPr lang="en-US" sz="2400" dirty="0"/>
              </a:p>
            </p:txBody>
          </p:sp>
        </mc:Choice>
        <mc:Fallback xmlns="">
          <p:sp>
            <p:nvSpPr>
              <p:cNvPr id="38" name="TextBox 37">
                <a:extLst>
                  <a:ext uri="{FF2B5EF4-FFF2-40B4-BE49-F238E27FC236}">
                    <a16:creationId xmlns:a16="http://schemas.microsoft.com/office/drawing/2014/main" id="{DD24D1CE-F6FA-477D-A1F4-CD6C852F72FF}"/>
                  </a:ext>
                </a:extLst>
              </p:cNvPr>
              <p:cNvSpPr txBox="1">
                <a:spLocks noRot="1" noChangeAspect="1" noMove="1" noResize="1" noEditPoints="1" noAdjustHandles="1" noChangeArrowheads="1" noChangeShapeType="1" noTextEdit="1"/>
              </p:cNvSpPr>
              <p:nvPr/>
            </p:nvSpPr>
            <p:spPr>
              <a:xfrm>
                <a:off x="5813311" y="3988078"/>
                <a:ext cx="2968487" cy="79367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E254044-0C44-4CF0-AEE0-83CC2A3A2543}"/>
                  </a:ext>
                </a:extLst>
              </p:cNvPr>
              <p:cNvSpPr txBox="1"/>
              <p:nvPr/>
            </p:nvSpPr>
            <p:spPr>
              <a:xfrm>
                <a:off x="5566884" y="4823312"/>
                <a:ext cx="3894333" cy="7862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400" i="1" dirty="0" smtClean="0">
                          <a:latin typeface="Cambria Math" panose="02040503050406030204" pitchFamily="18" charset="0"/>
                        </a:rPr>
                        <m:t>𝑏</m:t>
                      </m:r>
                      <m:r>
                        <a:rPr lang="af-ZA" sz="2400" b="0" i="1" dirty="0" smtClean="0">
                          <a:latin typeface="Cambria Math" panose="02040503050406030204" pitchFamily="18" charset="0"/>
                        </a:rPr>
                        <m:t>=</m:t>
                      </m:r>
                      <m:r>
                        <a:rPr lang="af-ZA" sz="2400" b="0" i="1" dirty="0" smtClean="0">
                          <a:latin typeface="Cambria Math" panose="02040503050406030204" pitchFamily="18" charset="0"/>
                        </a:rPr>
                        <m:t>𝐴𝐶</m:t>
                      </m:r>
                      <m:r>
                        <a:rPr lang="af-ZA" sz="2400" b="0" i="1" dirty="0" smtClean="0">
                          <a:latin typeface="Cambria Math" panose="02040503050406030204" pitchFamily="18" charset="0"/>
                        </a:rPr>
                        <m:t>=</m:t>
                      </m:r>
                      <m:f>
                        <m:fPr>
                          <m:ctrlPr>
                            <a:rPr lang="af-ZA" sz="2400" b="0" i="1" dirty="0" smtClean="0">
                              <a:latin typeface="Cambria Math" panose="02040503050406030204" pitchFamily="18" charset="0"/>
                            </a:rPr>
                          </m:ctrlPr>
                        </m:fPr>
                        <m:num>
                          <m:r>
                            <a:rPr lang="af-ZA" sz="2400" b="0" i="1" dirty="0" smtClean="0">
                              <a:latin typeface="Cambria Math" panose="02040503050406030204" pitchFamily="18" charset="0"/>
                            </a:rPr>
                            <m:t>10</m:t>
                          </m:r>
                          <m:func>
                            <m:funcPr>
                              <m:ctrlPr>
                                <a:rPr lang="af-ZA" sz="2400" b="0" i="1" dirty="0" smtClean="0">
                                  <a:latin typeface="Cambria Math" panose="02040503050406030204" pitchFamily="18" charset="0"/>
                                </a:rPr>
                              </m:ctrlPr>
                            </m:funcPr>
                            <m:fName>
                              <m:r>
                                <m:rPr>
                                  <m:sty m:val="p"/>
                                </m:rPr>
                                <a:rPr lang="af-ZA" sz="2400" b="0" i="0" dirty="0" smtClean="0">
                                  <a:latin typeface="Cambria Math" panose="02040503050406030204" pitchFamily="18" charset="0"/>
                                </a:rPr>
                                <m:t>sin</m:t>
                              </m:r>
                            </m:fName>
                            <m:e>
                              <m:r>
                                <a:rPr lang="af-ZA" sz="2400" b="0" i="1" dirty="0" smtClean="0">
                                  <a:latin typeface="Cambria Math" panose="02040503050406030204" pitchFamily="18" charset="0"/>
                                </a:rPr>
                                <m:t>130</m:t>
                              </m:r>
                              <m:r>
                                <a:rPr lang="af-ZA" sz="2400" b="0" i="1" dirty="0" smtClean="0">
                                  <a:latin typeface="Cambria Math" panose="02040503050406030204" pitchFamily="18" charset="0"/>
                                  <a:ea typeface="Cambria Math" panose="02040503050406030204" pitchFamily="18" charset="0"/>
                                </a:rPr>
                                <m:t>°</m:t>
                              </m:r>
                            </m:e>
                          </m:func>
                        </m:num>
                        <m:den>
                          <m:func>
                            <m:funcPr>
                              <m:ctrlPr>
                                <a:rPr lang="af-ZA" sz="2400" b="0" i="1" dirty="0" smtClean="0">
                                  <a:latin typeface="Cambria Math" panose="02040503050406030204" pitchFamily="18" charset="0"/>
                                </a:rPr>
                              </m:ctrlPr>
                            </m:funcPr>
                            <m:fName>
                              <m:r>
                                <m:rPr>
                                  <m:sty m:val="p"/>
                                </m:rPr>
                                <a:rPr lang="af-ZA" sz="2400" b="0" i="0" dirty="0" smtClean="0">
                                  <a:latin typeface="Cambria Math" panose="02040503050406030204" pitchFamily="18" charset="0"/>
                                </a:rPr>
                                <m:t>sin</m:t>
                              </m:r>
                            </m:fName>
                            <m:e>
                              <m:r>
                                <a:rPr lang="af-ZA" sz="2400" b="0" i="1" dirty="0" smtClean="0">
                                  <a:latin typeface="Cambria Math" panose="02040503050406030204" pitchFamily="18" charset="0"/>
                                </a:rPr>
                                <m:t>25</m:t>
                              </m:r>
                              <m:r>
                                <a:rPr lang="af-ZA" sz="2400" b="0" i="1" dirty="0" smtClean="0">
                                  <a:latin typeface="Cambria Math" panose="02040503050406030204" pitchFamily="18" charset="0"/>
                                  <a:ea typeface="Cambria Math" panose="02040503050406030204" pitchFamily="18" charset="0"/>
                                </a:rPr>
                                <m:t>°</m:t>
                              </m:r>
                            </m:e>
                          </m:func>
                        </m:den>
                      </m:f>
                    </m:oMath>
                  </m:oMathPara>
                </a14:m>
                <a:endParaRPr lang="af-ZA" sz="2400" b="0" dirty="0"/>
              </a:p>
            </p:txBody>
          </p:sp>
        </mc:Choice>
        <mc:Fallback xmlns="">
          <p:sp>
            <p:nvSpPr>
              <p:cNvPr id="39" name="TextBox 38">
                <a:extLst>
                  <a:ext uri="{FF2B5EF4-FFF2-40B4-BE49-F238E27FC236}">
                    <a16:creationId xmlns:a16="http://schemas.microsoft.com/office/drawing/2014/main" id="{BE254044-0C44-4CF0-AEE0-83CC2A3A2543}"/>
                  </a:ext>
                </a:extLst>
              </p:cNvPr>
              <p:cNvSpPr txBox="1">
                <a:spLocks noRot="1" noChangeAspect="1" noMove="1" noResize="1" noEditPoints="1" noAdjustHandles="1" noChangeArrowheads="1" noChangeShapeType="1" noTextEdit="1"/>
              </p:cNvSpPr>
              <p:nvPr/>
            </p:nvSpPr>
            <p:spPr>
              <a:xfrm>
                <a:off x="5566884" y="4823312"/>
                <a:ext cx="3894333" cy="786241"/>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A99FEE3-C1F0-40F0-A00B-914C5768564B}"/>
                  </a:ext>
                </a:extLst>
              </p:cNvPr>
              <p:cNvSpPr txBox="1"/>
              <p:nvPr/>
            </p:nvSpPr>
            <p:spPr>
              <a:xfrm>
                <a:off x="5634464" y="5854405"/>
                <a:ext cx="36178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400" i="1" dirty="0" smtClean="0">
                          <a:latin typeface="Cambria Math" panose="02040503050406030204" pitchFamily="18" charset="0"/>
                        </a:rPr>
                        <m:t>𝑏</m:t>
                      </m:r>
                      <m:r>
                        <a:rPr lang="af-ZA" sz="2400" b="0" i="1" dirty="0" smtClean="0">
                          <a:latin typeface="Cambria Math" panose="02040503050406030204" pitchFamily="18" charset="0"/>
                        </a:rPr>
                        <m:t>=</m:t>
                      </m:r>
                      <m:r>
                        <a:rPr lang="af-ZA" sz="2400" b="0" i="1" dirty="0" smtClean="0">
                          <a:latin typeface="Cambria Math" panose="02040503050406030204" pitchFamily="18" charset="0"/>
                        </a:rPr>
                        <m:t>𝐴𝐶</m:t>
                      </m:r>
                      <m:r>
                        <a:rPr lang="af-ZA" sz="2400" b="0" i="1" dirty="0" smtClean="0">
                          <a:latin typeface="Cambria Math" panose="02040503050406030204" pitchFamily="18" charset="0"/>
                        </a:rPr>
                        <m:t>=18,13 </m:t>
                      </m:r>
                      <m:r>
                        <a:rPr lang="af-ZA" sz="2400" b="0" i="1" dirty="0" smtClean="0">
                          <a:latin typeface="Cambria Math" panose="02040503050406030204" pitchFamily="18" charset="0"/>
                        </a:rPr>
                        <m:t>𝑐𝑚</m:t>
                      </m:r>
                    </m:oMath>
                  </m:oMathPara>
                </a14:m>
                <a:endParaRPr lang="af-ZA" sz="2400" b="0" dirty="0"/>
              </a:p>
            </p:txBody>
          </p:sp>
        </mc:Choice>
        <mc:Fallback xmlns="">
          <p:sp>
            <p:nvSpPr>
              <p:cNvPr id="40" name="TextBox 39">
                <a:extLst>
                  <a:ext uri="{FF2B5EF4-FFF2-40B4-BE49-F238E27FC236}">
                    <a16:creationId xmlns:a16="http://schemas.microsoft.com/office/drawing/2014/main" id="{8A99FEE3-C1F0-40F0-A00B-914C5768564B}"/>
                  </a:ext>
                </a:extLst>
              </p:cNvPr>
              <p:cNvSpPr txBox="1">
                <a:spLocks noRot="1" noChangeAspect="1" noMove="1" noResize="1" noEditPoints="1" noAdjustHandles="1" noChangeArrowheads="1" noChangeShapeType="1" noTextEdit="1"/>
              </p:cNvSpPr>
              <p:nvPr/>
            </p:nvSpPr>
            <p:spPr>
              <a:xfrm>
                <a:off x="5634464" y="5854405"/>
                <a:ext cx="3617827" cy="461665"/>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9296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730A9A2-10D7-4E29-BAA7-FD0772F5E883}"/>
              </a:ext>
            </a:extLst>
          </p:cNvPr>
          <p:cNvSpPr txBox="1">
            <a:spLocks/>
          </p:cNvSpPr>
          <p:nvPr/>
        </p:nvSpPr>
        <p:spPr>
          <a:xfrm>
            <a:off x="324679" y="205272"/>
            <a:ext cx="1769164" cy="510345"/>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The sine rule</a:t>
            </a:r>
            <a:endParaRPr lang="en-US" sz="2400" b="1" i="1" dirty="0"/>
          </a:p>
        </p:txBody>
      </p:sp>
      <p:sp>
        <p:nvSpPr>
          <p:cNvPr id="11" name="Isosceles Triangle 10">
            <a:extLst>
              <a:ext uri="{FF2B5EF4-FFF2-40B4-BE49-F238E27FC236}">
                <a16:creationId xmlns:a16="http://schemas.microsoft.com/office/drawing/2014/main" id="{8B569689-C0DF-4DFD-854E-4E2B6EE3BB7F}"/>
              </a:ext>
            </a:extLst>
          </p:cNvPr>
          <p:cNvSpPr/>
          <p:nvPr/>
        </p:nvSpPr>
        <p:spPr>
          <a:xfrm>
            <a:off x="1053768" y="2651747"/>
            <a:ext cx="2484091" cy="2534605"/>
          </a:xfrm>
          <a:prstGeom prst="triangle">
            <a:avLst>
              <a:gd name="adj" fmla="val 35418"/>
            </a:avLst>
          </a:prstGeom>
          <a:solidFill>
            <a:schemeClr val="bg1"/>
          </a:solid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BCEEFBD-F689-4294-828B-8CBC3691B1F3}"/>
                  </a:ext>
                </a:extLst>
              </p:cNvPr>
              <p:cNvSpPr txBox="1"/>
              <p:nvPr/>
            </p:nvSpPr>
            <p:spPr>
              <a:xfrm>
                <a:off x="1612923" y="5186352"/>
                <a:ext cx="9868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af-ZA" b="0" i="1" dirty="0" smtClean="0">
                          <a:latin typeface="Cambria Math" panose="02040503050406030204" pitchFamily="18" charset="0"/>
                          <a:ea typeface="Cambria Math" panose="02040503050406030204" pitchFamily="18" charset="0"/>
                        </a:rPr>
                        <m:t>r</m:t>
                      </m:r>
                      <m:r>
                        <m:rPr>
                          <m:nor/>
                        </m:rPr>
                        <a:rPr lang="af-ZA" b="0" i="1" dirty="0" smtClean="0">
                          <a:latin typeface="Cambria Math" panose="02040503050406030204" pitchFamily="18" charset="0"/>
                          <a:ea typeface="Cambria Math" panose="02040503050406030204" pitchFamily="18" charset="0"/>
                        </a:rPr>
                        <m:t> = 8,8</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4BCEEFBD-F689-4294-828B-8CBC3691B1F3}"/>
                  </a:ext>
                </a:extLst>
              </p:cNvPr>
              <p:cNvSpPr txBox="1">
                <a:spLocks noRot="1" noChangeAspect="1" noMove="1" noResize="1" noEditPoints="1" noAdjustHandles="1" noChangeArrowheads="1" noChangeShapeType="1" noTextEdit="1"/>
              </p:cNvSpPr>
              <p:nvPr/>
            </p:nvSpPr>
            <p:spPr>
              <a:xfrm>
                <a:off x="1612923" y="5186352"/>
                <a:ext cx="986892" cy="369332"/>
              </a:xfrm>
              <a:prstGeom prst="rect">
                <a:avLst/>
              </a:prstGeom>
              <a:blipFill>
                <a:blip r:embed="rId2"/>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93D786F-3ACB-485E-9C85-918C75A211CF}"/>
                  </a:ext>
                </a:extLst>
              </p:cNvPr>
              <p:cNvSpPr txBox="1"/>
              <p:nvPr/>
            </p:nvSpPr>
            <p:spPr>
              <a:xfrm>
                <a:off x="750679" y="1085223"/>
                <a:ext cx="10916029" cy="408445"/>
              </a:xfrm>
              <a:prstGeom prst="rect">
                <a:avLst/>
              </a:prstGeom>
              <a:noFill/>
            </p:spPr>
            <p:txBody>
              <a:bodyPr wrap="square" rtlCol="0">
                <a:spAutoFit/>
              </a:bodyPr>
              <a:lstStyle/>
              <a:p>
                <a:r>
                  <a:rPr lang="en-US" sz="2000" dirty="0"/>
                  <a:t>Given two sides and an angle which is not included</a:t>
                </a:r>
                <a:r>
                  <a:rPr lang="af-ZA" sz="2000" dirty="0"/>
                  <a:t>.</a:t>
                </a:r>
                <a:r>
                  <a:rPr lang="en-US" sz="2000" dirty="0"/>
                  <a:t>Solve </a:t>
                </a:r>
                <a14:m>
                  <m:oMath xmlns:m="http://schemas.openxmlformats.org/officeDocument/2006/math">
                    <m:r>
                      <a:rPr lang="af-ZA" sz="2000" b="0" i="1" dirty="0" smtClean="0">
                        <a:latin typeface="Cambria Math" panose="02040503050406030204" pitchFamily="18" charset="0"/>
                        <a:ea typeface="Cambria Math" panose="02040503050406030204" pitchFamily="18" charset="0"/>
                      </a:rPr>
                      <m:t>∆ </m:t>
                    </m:r>
                    <m:r>
                      <a:rPr lang="af-ZA" sz="2000" b="0" i="1" dirty="0" smtClean="0">
                        <a:latin typeface="Cambria Math" panose="02040503050406030204" pitchFamily="18" charset="0"/>
                        <a:ea typeface="Cambria Math" panose="02040503050406030204" pitchFamily="18" charset="0"/>
                      </a:rPr>
                      <m:t>𝑅𝑆𝑇</m:t>
                    </m:r>
                    <m:r>
                      <a:rPr lang="af-ZA" sz="2000" b="0" i="1" dirty="0" smtClean="0">
                        <a:latin typeface="Cambria Math" panose="02040503050406030204" pitchFamily="18" charset="0"/>
                        <a:ea typeface="Cambria Math" panose="02040503050406030204" pitchFamily="18" charset="0"/>
                      </a:rPr>
                      <m:t> </m:t>
                    </m:r>
                    <m:r>
                      <a:rPr lang="af-ZA" sz="2000" b="0" i="1" dirty="0" smtClean="0">
                        <a:latin typeface="Cambria Math" panose="02040503050406030204" pitchFamily="18" charset="0"/>
                        <a:ea typeface="Cambria Math" panose="02040503050406030204" pitchFamily="18" charset="0"/>
                      </a:rPr>
                      <m:t>𝑖𝑓</m:t>
                    </m:r>
                    <m:r>
                      <a:rPr lang="af-ZA" sz="2000" b="0" i="1" dirty="0" smtClean="0">
                        <a:latin typeface="Cambria Math" panose="02040503050406030204" pitchFamily="18" charset="0"/>
                        <a:ea typeface="Cambria Math" panose="02040503050406030204" pitchFamily="18" charset="0"/>
                      </a:rPr>
                      <m:t> </m:t>
                    </m:r>
                    <m:r>
                      <a:rPr lang="af-ZA" sz="2000" b="0" i="1" dirty="0" smtClean="0">
                        <a:latin typeface="Cambria Math" panose="02040503050406030204" pitchFamily="18" charset="0"/>
                        <a:ea typeface="Cambria Math" panose="02040503050406030204" pitchFamily="18" charset="0"/>
                      </a:rPr>
                      <m:t>𝑡</m:t>
                    </m:r>
                    <m:r>
                      <a:rPr lang="af-ZA" sz="2000" b="0" i="1" dirty="0" smtClean="0">
                        <a:latin typeface="Cambria Math" panose="02040503050406030204" pitchFamily="18" charset="0"/>
                        <a:ea typeface="Cambria Math" panose="02040503050406030204" pitchFamily="18" charset="0"/>
                      </a:rPr>
                      <m:t>=11,3  ,   </m:t>
                    </m:r>
                    <m:r>
                      <a:rPr lang="af-ZA" sz="2000" b="0" i="1" dirty="0" smtClean="0">
                        <a:latin typeface="Cambria Math" panose="02040503050406030204" pitchFamily="18" charset="0"/>
                        <a:ea typeface="Cambria Math" panose="02040503050406030204" pitchFamily="18" charset="0"/>
                      </a:rPr>
                      <m:t>𝑟</m:t>
                    </m:r>
                    <m:r>
                      <a:rPr lang="af-ZA" sz="2000" b="0" i="1" dirty="0" smtClean="0">
                        <a:latin typeface="Cambria Math" panose="02040503050406030204" pitchFamily="18" charset="0"/>
                        <a:ea typeface="Cambria Math" panose="02040503050406030204" pitchFamily="18" charset="0"/>
                      </a:rPr>
                      <m:t>=8,8  </m:t>
                    </m:r>
                    <m:r>
                      <a:rPr lang="af-ZA" sz="2000" b="0" i="1" dirty="0" smtClean="0">
                        <a:latin typeface="Cambria Math" panose="02040503050406030204" pitchFamily="18" charset="0"/>
                        <a:ea typeface="Cambria Math" panose="02040503050406030204" pitchFamily="18" charset="0"/>
                      </a:rPr>
                      <m:t>𝑎𝑛𝑑</m:t>
                    </m:r>
                    <m:r>
                      <a:rPr lang="af-ZA" sz="2000" b="0" i="1" dirty="0" smtClean="0">
                        <a:latin typeface="Cambria Math" panose="02040503050406030204" pitchFamily="18" charset="0"/>
                        <a:ea typeface="Cambria Math" panose="02040503050406030204" pitchFamily="18" charset="0"/>
                      </a:rPr>
                      <m:t> </m:t>
                    </m:r>
                    <m:acc>
                      <m:accPr>
                        <m:chr m:val="̂"/>
                        <m:ctrlPr>
                          <a:rPr lang="af-ZA" sz="2000" b="0" i="1" dirty="0" smtClean="0">
                            <a:latin typeface="Cambria Math" panose="02040503050406030204" pitchFamily="18" charset="0"/>
                            <a:ea typeface="Cambria Math" panose="02040503050406030204" pitchFamily="18" charset="0"/>
                          </a:rPr>
                        </m:ctrlPr>
                      </m:accPr>
                      <m:e>
                        <m:r>
                          <a:rPr lang="af-ZA" sz="2000" b="0" i="1" dirty="0" smtClean="0">
                            <a:latin typeface="Cambria Math" panose="02040503050406030204" pitchFamily="18" charset="0"/>
                            <a:ea typeface="Cambria Math" panose="02040503050406030204" pitchFamily="18" charset="0"/>
                          </a:rPr>
                          <m:t>𝑇</m:t>
                        </m:r>
                      </m:e>
                    </m:acc>
                    <m:r>
                      <a:rPr lang="af-ZA" sz="2000" b="0" i="1" dirty="0" smtClean="0">
                        <a:latin typeface="Cambria Math" panose="02040503050406030204" pitchFamily="18" charset="0"/>
                        <a:ea typeface="Cambria Math" panose="02040503050406030204" pitchFamily="18" charset="0"/>
                      </a:rPr>
                      <m:t>=46°</m:t>
                    </m:r>
                  </m:oMath>
                </a14:m>
                <a:endParaRPr lang="af-ZA" sz="2000" dirty="0"/>
              </a:p>
            </p:txBody>
          </p:sp>
        </mc:Choice>
        <mc:Fallback xmlns="">
          <p:sp>
            <p:nvSpPr>
              <p:cNvPr id="21" name="TextBox 20">
                <a:extLst>
                  <a:ext uri="{FF2B5EF4-FFF2-40B4-BE49-F238E27FC236}">
                    <a16:creationId xmlns:a16="http://schemas.microsoft.com/office/drawing/2014/main" id="{F93D786F-3ACB-485E-9C85-918C75A211CF}"/>
                  </a:ext>
                </a:extLst>
              </p:cNvPr>
              <p:cNvSpPr txBox="1">
                <a:spLocks noRot="1" noChangeAspect="1" noMove="1" noResize="1" noEditPoints="1" noAdjustHandles="1" noChangeArrowheads="1" noChangeShapeType="1" noTextEdit="1"/>
              </p:cNvSpPr>
              <p:nvPr/>
            </p:nvSpPr>
            <p:spPr>
              <a:xfrm>
                <a:off x="750679" y="1085223"/>
                <a:ext cx="10916029" cy="408445"/>
              </a:xfrm>
              <a:prstGeom prst="rect">
                <a:avLst/>
              </a:prstGeom>
              <a:blipFill>
                <a:blip r:embed="rId3"/>
                <a:stretch>
                  <a:fillRect l="-558" t="-8955" b="-268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31D9ADE-C2B8-4312-87C1-7C9B764EEC22}"/>
                  </a:ext>
                </a:extLst>
              </p:cNvPr>
              <p:cNvSpPr txBox="1"/>
              <p:nvPr/>
            </p:nvSpPr>
            <p:spPr>
              <a:xfrm>
                <a:off x="3504665" y="4971378"/>
                <a:ext cx="53068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000" b="0" i="1" dirty="0" smtClean="0">
                          <a:latin typeface="Cambria Math" panose="02040503050406030204" pitchFamily="18" charset="0"/>
                          <a:ea typeface="Cambria Math" panose="02040503050406030204" pitchFamily="18" charset="0"/>
                        </a:rPr>
                        <m:t>𝑇</m:t>
                      </m:r>
                    </m:oMath>
                  </m:oMathPara>
                </a14:m>
                <a:endParaRPr lang="en-ZA" sz="2000" dirty="0"/>
              </a:p>
            </p:txBody>
          </p:sp>
        </mc:Choice>
        <mc:Fallback xmlns="">
          <p:sp>
            <p:nvSpPr>
              <p:cNvPr id="28" name="TextBox 27">
                <a:extLst>
                  <a:ext uri="{FF2B5EF4-FFF2-40B4-BE49-F238E27FC236}">
                    <a16:creationId xmlns:a16="http://schemas.microsoft.com/office/drawing/2014/main" id="{431D9ADE-C2B8-4312-87C1-7C9B764EEC22}"/>
                  </a:ext>
                </a:extLst>
              </p:cNvPr>
              <p:cNvSpPr txBox="1">
                <a:spLocks noRot="1" noChangeAspect="1" noMove="1" noResize="1" noEditPoints="1" noAdjustHandles="1" noChangeArrowheads="1" noChangeShapeType="1" noTextEdit="1"/>
              </p:cNvSpPr>
              <p:nvPr/>
            </p:nvSpPr>
            <p:spPr>
              <a:xfrm>
                <a:off x="3504665" y="4971378"/>
                <a:ext cx="530681"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5C17CE7-5144-4199-B8C5-392E6233D81B}"/>
                  </a:ext>
                </a:extLst>
              </p:cNvPr>
              <p:cNvSpPr txBox="1"/>
              <p:nvPr/>
            </p:nvSpPr>
            <p:spPr>
              <a:xfrm>
                <a:off x="548483" y="5034007"/>
                <a:ext cx="53068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000" b="0" i="1" dirty="0" smtClean="0">
                          <a:latin typeface="Cambria Math" panose="02040503050406030204" pitchFamily="18" charset="0"/>
                          <a:ea typeface="Cambria Math" panose="02040503050406030204" pitchFamily="18" charset="0"/>
                        </a:rPr>
                        <m:t>𝑆</m:t>
                      </m:r>
                    </m:oMath>
                  </m:oMathPara>
                </a14:m>
                <a:endParaRPr lang="en-ZA" sz="2000" i="1" dirty="0"/>
              </a:p>
            </p:txBody>
          </p:sp>
        </mc:Choice>
        <mc:Fallback xmlns="">
          <p:sp>
            <p:nvSpPr>
              <p:cNvPr id="29" name="TextBox 28">
                <a:extLst>
                  <a:ext uri="{FF2B5EF4-FFF2-40B4-BE49-F238E27FC236}">
                    <a16:creationId xmlns:a16="http://schemas.microsoft.com/office/drawing/2014/main" id="{A5C17CE7-5144-4199-B8C5-392E6233D81B}"/>
                  </a:ext>
                </a:extLst>
              </p:cNvPr>
              <p:cNvSpPr txBox="1">
                <a:spLocks noRot="1" noChangeAspect="1" noMove="1" noResize="1" noEditPoints="1" noAdjustHandles="1" noChangeArrowheads="1" noChangeShapeType="1" noTextEdit="1"/>
              </p:cNvSpPr>
              <p:nvPr/>
            </p:nvSpPr>
            <p:spPr>
              <a:xfrm>
                <a:off x="548483" y="5034007"/>
                <a:ext cx="530681"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0AC16C-4CE6-4DD4-9AEF-B13C16C297ED}"/>
                  </a:ext>
                </a:extLst>
              </p:cNvPr>
              <p:cNvSpPr txBox="1"/>
              <p:nvPr/>
            </p:nvSpPr>
            <p:spPr>
              <a:xfrm>
                <a:off x="1557108" y="2266556"/>
                <a:ext cx="53068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af-ZA" sz="2000" b="0" i="0" dirty="0" smtClean="0">
                          <a:latin typeface="Cambria Math" panose="02040503050406030204" pitchFamily="18" charset="0"/>
                          <a:ea typeface="Cambria Math" panose="02040503050406030204" pitchFamily="18" charset="0"/>
                        </a:rPr>
                        <m:t>R</m:t>
                      </m:r>
                    </m:oMath>
                  </m:oMathPara>
                </a14:m>
                <a:endParaRPr lang="en-ZA" sz="2000" dirty="0"/>
              </a:p>
            </p:txBody>
          </p:sp>
        </mc:Choice>
        <mc:Fallback xmlns="">
          <p:sp>
            <p:nvSpPr>
              <p:cNvPr id="30" name="TextBox 29">
                <a:extLst>
                  <a:ext uri="{FF2B5EF4-FFF2-40B4-BE49-F238E27FC236}">
                    <a16:creationId xmlns:a16="http://schemas.microsoft.com/office/drawing/2014/main" id="{010AC16C-4CE6-4DD4-9AEF-B13C16C297ED}"/>
                  </a:ext>
                </a:extLst>
              </p:cNvPr>
              <p:cNvSpPr txBox="1">
                <a:spLocks noRot="1" noChangeAspect="1" noMove="1" noResize="1" noEditPoints="1" noAdjustHandles="1" noChangeArrowheads="1" noChangeShapeType="1" noTextEdit="1"/>
              </p:cNvSpPr>
              <p:nvPr/>
            </p:nvSpPr>
            <p:spPr>
              <a:xfrm>
                <a:off x="1557108" y="2266556"/>
                <a:ext cx="530681" cy="400110"/>
              </a:xfrm>
              <a:prstGeom prst="rect">
                <a:avLst/>
              </a:prstGeom>
              <a:blipFill>
                <a:blip r:embed="rId6"/>
                <a:stretch>
                  <a:fillRect/>
                </a:stretch>
              </a:blipFill>
            </p:spPr>
            <p:txBody>
              <a:bodyPr/>
              <a:lstStyle/>
              <a:p>
                <a:r>
                  <a:rPr lang="en-US">
                    <a:noFill/>
                  </a:rPr>
                  <a:t> </a:t>
                </a:r>
              </a:p>
            </p:txBody>
          </p:sp>
        </mc:Fallback>
      </mc:AlternateContent>
      <p:sp>
        <p:nvSpPr>
          <p:cNvPr id="31" name="Title 1">
            <a:extLst>
              <a:ext uri="{FF2B5EF4-FFF2-40B4-BE49-F238E27FC236}">
                <a16:creationId xmlns:a16="http://schemas.microsoft.com/office/drawing/2014/main" id="{A714C059-93C3-4D80-9229-ECF5AAABCA87}"/>
              </a:ext>
            </a:extLst>
          </p:cNvPr>
          <p:cNvSpPr txBox="1">
            <a:spLocks/>
          </p:cNvSpPr>
          <p:nvPr/>
        </p:nvSpPr>
        <p:spPr>
          <a:xfrm>
            <a:off x="2741180" y="195402"/>
            <a:ext cx="1769164" cy="510345"/>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Example 2</a:t>
            </a:r>
            <a:endParaRPr lang="en-US" sz="2400" b="1"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0E3200D-0D46-4DA5-BE06-D0A6C6F3E46E}"/>
                  </a:ext>
                </a:extLst>
              </p:cNvPr>
              <p:cNvSpPr txBox="1"/>
              <p:nvPr/>
            </p:nvSpPr>
            <p:spPr>
              <a:xfrm>
                <a:off x="2792207" y="4815768"/>
                <a:ext cx="39756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b="0" i="1" dirty="0" smtClean="0">
                          <a:latin typeface="Cambria Math" panose="02040503050406030204" pitchFamily="18" charset="0"/>
                          <a:ea typeface="Cambria Math" panose="02040503050406030204" pitchFamily="18" charset="0"/>
                        </a:rPr>
                        <m:t>46°</m:t>
                      </m:r>
                    </m:oMath>
                  </m:oMathPara>
                </a14:m>
                <a:endParaRPr lang="en-US" sz="2000" dirty="0"/>
              </a:p>
            </p:txBody>
          </p:sp>
        </mc:Choice>
        <mc:Fallback xmlns="">
          <p:sp>
            <p:nvSpPr>
              <p:cNvPr id="36" name="TextBox 35">
                <a:extLst>
                  <a:ext uri="{FF2B5EF4-FFF2-40B4-BE49-F238E27FC236}">
                    <a16:creationId xmlns:a16="http://schemas.microsoft.com/office/drawing/2014/main" id="{50E3200D-0D46-4DA5-BE06-D0A6C6F3E46E}"/>
                  </a:ext>
                </a:extLst>
              </p:cNvPr>
              <p:cNvSpPr txBox="1">
                <a:spLocks noRot="1" noChangeAspect="1" noMove="1" noResize="1" noEditPoints="1" noAdjustHandles="1" noChangeArrowheads="1" noChangeShapeType="1" noTextEdit="1"/>
              </p:cNvSpPr>
              <p:nvPr/>
            </p:nvSpPr>
            <p:spPr>
              <a:xfrm>
                <a:off x="2792207" y="4815768"/>
                <a:ext cx="397565" cy="400110"/>
              </a:xfrm>
              <a:prstGeom prst="rect">
                <a:avLst/>
              </a:prstGeom>
              <a:blipFill>
                <a:blip r:embed="rId7"/>
                <a:stretch>
                  <a:fillRect r="-4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3C6DC06-306C-4CD5-8776-B49F41148350}"/>
                  </a:ext>
                </a:extLst>
              </p:cNvPr>
              <p:cNvSpPr txBox="1"/>
              <p:nvPr/>
            </p:nvSpPr>
            <p:spPr>
              <a:xfrm>
                <a:off x="4738554" y="2037955"/>
                <a:ext cx="1784881" cy="670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f-ZA" sz="2000" b="0" i="1" smtClean="0">
                              <a:latin typeface="Cambria Math" panose="02040503050406030204" pitchFamily="18" charset="0"/>
                              <a:ea typeface="Cambria Math" panose="02040503050406030204" pitchFamily="18" charset="0"/>
                            </a:rPr>
                          </m:ctrlPr>
                        </m:fPr>
                        <m:num>
                          <m:func>
                            <m:funcPr>
                              <m:ctrlPr>
                                <a:rPr lang="af-ZA" sz="2000" i="1" smtClean="0">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r>
                                <a:rPr lang="af-ZA" sz="2000" b="0" i="1" smtClean="0">
                                  <a:latin typeface="Cambria Math" panose="02040503050406030204" pitchFamily="18" charset="0"/>
                                  <a:ea typeface="Cambria Math" panose="02040503050406030204" pitchFamily="18" charset="0"/>
                                </a:rPr>
                                <m:t>𝑅</m:t>
                              </m:r>
                            </m:e>
                          </m:func>
                        </m:num>
                        <m:den>
                          <m:r>
                            <a:rPr lang="af-ZA" sz="2000" b="0" i="1" smtClean="0">
                              <a:latin typeface="Cambria Math" panose="02040503050406030204" pitchFamily="18" charset="0"/>
                              <a:ea typeface="Cambria Math" panose="02040503050406030204" pitchFamily="18" charset="0"/>
                            </a:rPr>
                            <m:t>𝑟</m:t>
                          </m:r>
                        </m:den>
                      </m:f>
                      <m:r>
                        <a:rPr lang="af-ZA" sz="2000" b="0" i="1" smtClean="0">
                          <a:latin typeface="Cambria Math" panose="02040503050406030204" pitchFamily="18" charset="0"/>
                          <a:ea typeface="Cambria Math" panose="02040503050406030204" pitchFamily="18" charset="0"/>
                        </a:rPr>
                        <m:t>=</m:t>
                      </m:r>
                      <m:f>
                        <m:fPr>
                          <m:ctrlPr>
                            <a:rPr lang="af-ZA" sz="2000" b="0" i="1" smtClean="0">
                              <a:latin typeface="Cambria Math" panose="02040503050406030204" pitchFamily="18" charset="0"/>
                              <a:ea typeface="Cambria Math" panose="02040503050406030204" pitchFamily="18" charset="0"/>
                            </a:rPr>
                          </m:ctrlPr>
                        </m:fPr>
                        <m:num>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r>
                                <a:rPr lang="af-ZA" sz="2000" b="0" i="1" smtClean="0">
                                  <a:latin typeface="Cambria Math" panose="02040503050406030204" pitchFamily="18" charset="0"/>
                                  <a:ea typeface="Cambria Math" panose="02040503050406030204" pitchFamily="18" charset="0"/>
                                </a:rPr>
                                <m:t>𝑇</m:t>
                              </m:r>
                            </m:e>
                          </m:func>
                        </m:num>
                        <m:den>
                          <m:r>
                            <a:rPr lang="af-ZA" sz="2000" b="0" i="1" smtClean="0">
                              <a:latin typeface="Cambria Math" panose="02040503050406030204" pitchFamily="18" charset="0"/>
                              <a:ea typeface="Cambria Math" panose="02040503050406030204" pitchFamily="18" charset="0"/>
                            </a:rPr>
                            <m:t>𝑡</m:t>
                          </m:r>
                        </m:den>
                      </m:f>
                    </m:oMath>
                  </m:oMathPara>
                </a14:m>
                <a:endParaRPr lang="en-US" sz="2000" dirty="0"/>
              </a:p>
            </p:txBody>
          </p:sp>
        </mc:Choice>
        <mc:Fallback xmlns="">
          <p:sp>
            <p:nvSpPr>
              <p:cNvPr id="37" name="TextBox 36">
                <a:extLst>
                  <a:ext uri="{FF2B5EF4-FFF2-40B4-BE49-F238E27FC236}">
                    <a16:creationId xmlns:a16="http://schemas.microsoft.com/office/drawing/2014/main" id="{C3C6DC06-306C-4CD5-8776-B49F41148350}"/>
                  </a:ext>
                </a:extLst>
              </p:cNvPr>
              <p:cNvSpPr txBox="1">
                <a:spLocks noRot="1" noChangeAspect="1" noMove="1" noResize="1" noEditPoints="1" noAdjustHandles="1" noChangeArrowheads="1" noChangeShapeType="1" noTextEdit="1"/>
              </p:cNvSpPr>
              <p:nvPr/>
            </p:nvSpPr>
            <p:spPr>
              <a:xfrm>
                <a:off x="4738554" y="2037955"/>
                <a:ext cx="1784881" cy="67056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D24D1CE-F6FA-477D-A1F4-CD6C852F72FF}"/>
                  </a:ext>
                </a:extLst>
              </p:cNvPr>
              <p:cNvSpPr txBox="1"/>
              <p:nvPr/>
            </p:nvSpPr>
            <p:spPr>
              <a:xfrm>
                <a:off x="4725681" y="2822482"/>
                <a:ext cx="2129061" cy="7093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f-ZA" sz="2000" b="0" i="1" smtClean="0">
                              <a:latin typeface="Cambria Math" panose="02040503050406030204" pitchFamily="18" charset="0"/>
                              <a:ea typeface="Cambria Math" panose="02040503050406030204" pitchFamily="18" charset="0"/>
                            </a:rPr>
                          </m:ctrlPr>
                        </m:fPr>
                        <m:num>
                          <m:func>
                            <m:funcPr>
                              <m:ctrlPr>
                                <a:rPr lang="af-ZA" sz="2000" i="1" smtClean="0">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r>
                                <a:rPr lang="af-ZA" sz="2000" b="0" i="1" smtClean="0">
                                  <a:latin typeface="Cambria Math" panose="02040503050406030204" pitchFamily="18" charset="0"/>
                                  <a:ea typeface="Cambria Math" panose="02040503050406030204" pitchFamily="18" charset="0"/>
                                </a:rPr>
                                <m:t>𝑅</m:t>
                              </m:r>
                            </m:e>
                          </m:func>
                        </m:num>
                        <m:den>
                          <m:r>
                            <a:rPr lang="af-ZA" sz="2000" b="0" i="1" smtClean="0">
                              <a:latin typeface="Cambria Math" panose="02040503050406030204" pitchFamily="18" charset="0"/>
                              <a:ea typeface="Cambria Math" panose="02040503050406030204" pitchFamily="18" charset="0"/>
                            </a:rPr>
                            <m:t>8,8</m:t>
                          </m:r>
                        </m:den>
                      </m:f>
                      <m:r>
                        <a:rPr lang="af-ZA" sz="2000" b="0" i="1" smtClean="0">
                          <a:latin typeface="Cambria Math" panose="02040503050406030204" pitchFamily="18" charset="0"/>
                          <a:ea typeface="Cambria Math" panose="02040503050406030204" pitchFamily="18" charset="0"/>
                        </a:rPr>
                        <m:t>=</m:t>
                      </m:r>
                      <m:f>
                        <m:fPr>
                          <m:ctrlPr>
                            <a:rPr lang="af-ZA" sz="2000" b="0" i="1" smtClean="0">
                              <a:latin typeface="Cambria Math" panose="02040503050406030204" pitchFamily="18" charset="0"/>
                              <a:ea typeface="Cambria Math" panose="02040503050406030204" pitchFamily="18" charset="0"/>
                            </a:rPr>
                          </m:ctrlPr>
                        </m:fPr>
                        <m:num>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r>
                                <a:rPr lang="af-ZA" sz="2000" b="0" i="1" smtClean="0">
                                  <a:latin typeface="Cambria Math" panose="02040503050406030204" pitchFamily="18" charset="0"/>
                                  <a:ea typeface="Cambria Math" panose="02040503050406030204" pitchFamily="18" charset="0"/>
                                </a:rPr>
                                <m:t>46°</m:t>
                              </m:r>
                            </m:e>
                          </m:func>
                        </m:num>
                        <m:den>
                          <m:r>
                            <a:rPr lang="af-ZA" sz="2000" b="0" i="1" smtClean="0">
                              <a:latin typeface="Cambria Math" panose="02040503050406030204" pitchFamily="18" charset="0"/>
                              <a:ea typeface="Cambria Math" panose="02040503050406030204" pitchFamily="18" charset="0"/>
                            </a:rPr>
                            <m:t>11,3</m:t>
                          </m:r>
                        </m:den>
                      </m:f>
                    </m:oMath>
                  </m:oMathPara>
                </a14:m>
                <a:endParaRPr lang="en-US" sz="2000" dirty="0"/>
              </a:p>
            </p:txBody>
          </p:sp>
        </mc:Choice>
        <mc:Fallback xmlns="">
          <p:sp>
            <p:nvSpPr>
              <p:cNvPr id="38" name="TextBox 37">
                <a:extLst>
                  <a:ext uri="{FF2B5EF4-FFF2-40B4-BE49-F238E27FC236}">
                    <a16:creationId xmlns:a16="http://schemas.microsoft.com/office/drawing/2014/main" id="{DD24D1CE-F6FA-477D-A1F4-CD6C852F72FF}"/>
                  </a:ext>
                </a:extLst>
              </p:cNvPr>
              <p:cNvSpPr txBox="1">
                <a:spLocks noRot="1" noChangeAspect="1" noMove="1" noResize="1" noEditPoints="1" noAdjustHandles="1" noChangeArrowheads="1" noChangeShapeType="1" noTextEdit="1"/>
              </p:cNvSpPr>
              <p:nvPr/>
            </p:nvSpPr>
            <p:spPr>
              <a:xfrm>
                <a:off x="4725681" y="2822482"/>
                <a:ext cx="2129061" cy="70936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E254044-0C44-4CF0-AEE0-83CC2A3A2543}"/>
                  </a:ext>
                </a:extLst>
              </p:cNvPr>
              <p:cNvSpPr txBox="1"/>
              <p:nvPr/>
            </p:nvSpPr>
            <p:spPr>
              <a:xfrm>
                <a:off x="4738554" y="3582220"/>
                <a:ext cx="2643687" cy="7110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af-ZA" sz="2000" b="0" i="1" dirty="0" smtClean="0">
                              <a:latin typeface="Cambria Math" panose="02040503050406030204" pitchFamily="18" charset="0"/>
                            </a:rPr>
                          </m:ctrlPr>
                        </m:funcPr>
                        <m:fName>
                          <m:r>
                            <m:rPr>
                              <m:sty m:val="p"/>
                            </m:rPr>
                            <a:rPr lang="af-ZA" sz="2000" i="0" dirty="0" smtClean="0">
                              <a:latin typeface="Cambria Math" panose="02040503050406030204" pitchFamily="18" charset="0"/>
                            </a:rPr>
                            <m:t>sin</m:t>
                          </m:r>
                        </m:fName>
                        <m:e>
                          <m:r>
                            <a:rPr lang="af-ZA" sz="2000" b="0" i="1" dirty="0" smtClean="0">
                              <a:latin typeface="Cambria Math" panose="02040503050406030204" pitchFamily="18" charset="0"/>
                            </a:rPr>
                            <m:t>𝑅</m:t>
                          </m:r>
                        </m:e>
                      </m:func>
                      <m:r>
                        <a:rPr lang="af-ZA" sz="2000" b="0" i="1" dirty="0" smtClean="0">
                          <a:latin typeface="Cambria Math" panose="02040503050406030204" pitchFamily="18" charset="0"/>
                        </a:rPr>
                        <m:t>=</m:t>
                      </m:r>
                      <m:f>
                        <m:fPr>
                          <m:ctrlPr>
                            <a:rPr lang="af-ZA" sz="2000" b="0" i="1" dirty="0" smtClean="0">
                              <a:latin typeface="Cambria Math" panose="02040503050406030204" pitchFamily="18" charset="0"/>
                            </a:rPr>
                          </m:ctrlPr>
                        </m:fPr>
                        <m:num>
                          <m:r>
                            <a:rPr lang="af-ZA" sz="2000" i="1" dirty="0">
                              <a:latin typeface="Cambria Math" panose="02040503050406030204" pitchFamily="18" charset="0"/>
                            </a:rPr>
                            <m:t>(8,8)</m:t>
                          </m:r>
                          <m:func>
                            <m:funcPr>
                              <m:ctrlPr>
                                <a:rPr lang="af-ZA" sz="2000" b="0" i="1" dirty="0" smtClean="0">
                                  <a:latin typeface="Cambria Math" panose="02040503050406030204" pitchFamily="18" charset="0"/>
                                </a:rPr>
                              </m:ctrlPr>
                            </m:funcPr>
                            <m:fName>
                              <m:r>
                                <m:rPr>
                                  <m:sty m:val="p"/>
                                </m:rPr>
                                <a:rPr lang="af-ZA" sz="2000" b="0" i="0" dirty="0" smtClean="0">
                                  <a:latin typeface="Cambria Math" panose="02040503050406030204" pitchFamily="18" charset="0"/>
                                </a:rPr>
                                <m:t>sin</m:t>
                              </m:r>
                            </m:fName>
                            <m:e>
                              <m:r>
                                <a:rPr lang="af-ZA" sz="2000" b="0" i="1" dirty="0" smtClean="0">
                                  <a:latin typeface="Cambria Math" panose="02040503050406030204" pitchFamily="18" charset="0"/>
                                </a:rPr>
                                <m:t>46</m:t>
                              </m:r>
                              <m:r>
                                <a:rPr lang="af-ZA" sz="2000" b="0" i="1" dirty="0" smtClean="0">
                                  <a:latin typeface="Cambria Math" panose="02040503050406030204" pitchFamily="18" charset="0"/>
                                  <a:ea typeface="Cambria Math" panose="02040503050406030204" pitchFamily="18" charset="0"/>
                                </a:rPr>
                                <m:t>°</m:t>
                              </m:r>
                            </m:e>
                          </m:func>
                        </m:num>
                        <m:den>
                          <m:r>
                            <a:rPr lang="af-ZA" sz="2000" b="0" i="1" dirty="0" smtClean="0">
                              <a:latin typeface="Cambria Math" panose="02040503050406030204" pitchFamily="18" charset="0"/>
                            </a:rPr>
                            <m:t>11,3</m:t>
                          </m:r>
                        </m:den>
                      </m:f>
                    </m:oMath>
                  </m:oMathPara>
                </a14:m>
                <a:endParaRPr lang="af-ZA" sz="2000" b="0" dirty="0"/>
              </a:p>
            </p:txBody>
          </p:sp>
        </mc:Choice>
        <mc:Fallback xmlns="">
          <p:sp>
            <p:nvSpPr>
              <p:cNvPr id="39" name="TextBox 38">
                <a:extLst>
                  <a:ext uri="{FF2B5EF4-FFF2-40B4-BE49-F238E27FC236}">
                    <a16:creationId xmlns:a16="http://schemas.microsoft.com/office/drawing/2014/main" id="{BE254044-0C44-4CF0-AEE0-83CC2A3A2543}"/>
                  </a:ext>
                </a:extLst>
              </p:cNvPr>
              <p:cNvSpPr txBox="1">
                <a:spLocks noRot="1" noChangeAspect="1" noMove="1" noResize="1" noEditPoints="1" noAdjustHandles="1" noChangeArrowheads="1" noChangeShapeType="1" noTextEdit="1"/>
              </p:cNvSpPr>
              <p:nvPr/>
            </p:nvSpPr>
            <p:spPr>
              <a:xfrm>
                <a:off x="4738554" y="3582220"/>
                <a:ext cx="2643687" cy="71109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543721-8576-4825-90F7-1C9A312507F0}"/>
                  </a:ext>
                </a:extLst>
              </p:cNvPr>
              <p:cNvSpPr txBox="1"/>
              <p:nvPr/>
            </p:nvSpPr>
            <p:spPr>
              <a:xfrm>
                <a:off x="2703400" y="3533703"/>
                <a:ext cx="39756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af-ZA" sz="2000" b="0" i="1" dirty="0" smtClean="0">
                          <a:latin typeface="Cambria Math" panose="02040503050406030204" pitchFamily="18" charset="0"/>
                          <a:ea typeface="Cambria Math" panose="02040503050406030204" pitchFamily="18" charset="0"/>
                        </a:rPr>
                        <m:t>s</m:t>
                      </m:r>
                    </m:oMath>
                  </m:oMathPara>
                </a14:m>
                <a:endParaRPr lang="en-US" sz="2000" i="1" dirty="0">
                  <a:latin typeface="Cambria Math" panose="02040503050406030204" pitchFamily="18" charset="0"/>
                  <a:ea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3A543721-8576-4825-90F7-1C9A312507F0}"/>
                  </a:ext>
                </a:extLst>
              </p:cNvPr>
              <p:cNvSpPr txBox="1">
                <a:spLocks noRot="1" noChangeAspect="1" noMove="1" noResize="1" noEditPoints="1" noAdjustHandles="1" noChangeArrowheads="1" noChangeShapeType="1" noTextEdit="1"/>
              </p:cNvSpPr>
              <p:nvPr/>
            </p:nvSpPr>
            <p:spPr>
              <a:xfrm>
                <a:off x="2703400" y="3533703"/>
                <a:ext cx="397565" cy="4001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2BA7312-68E5-499F-BB6D-CF48C38846B9}"/>
                  </a:ext>
                </a:extLst>
              </p:cNvPr>
              <p:cNvSpPr txBox="1"/>
              <p:nvPr/>
            </p:nvSpPr>
            <p:spPr>
              <a:xfrm>
                <a:off x="525292" y="3696395"/>
                <a:ext cx="9868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af-ZA" i="1" dirty="0">
                          <a:latin typeface="Cambria Math" panose="02040503050406030204" pitchFamily="18" charset="0"/>
                          <a:ea typeface="Cambria Math" panose="02040503050406030204" pitchFamily="18" charset="0"/>
                        </a:rPr>
                        <m:t>t</m:t>
                      </m:r>
                      <m:r>
                        <m:rPr>
                          <m:nor/>
                        </m:rPr>
                        <a:rPr lang="af-ZA" b="0" i="1" dirty="0" smtClean="0">
                          <a:latin typeface="Cambria Math" panose="02040503050406030204" pitchFamily="18" charset="0"/>
                          <a:ea typeface="Cambria Math" panose="02040503050406030204" pitchFamily="18" charset="0"/>
                        </a:rPr>
                        <m:t> = 11,3</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F2BA7312-68E5-499F-BB6D-CF48C38846B9}"/>
                  </a:ext>
                </a:extLst>
              </p:cNvPr>
              <p:cNvSpPr txBox="1">
                <a:spLocks noRot="1" noChangeAspect="1" noMove="1" noResize="1" noEditPoints="1" noAdjustHandles="1" noChangeArrowheads="1" noChangeShapeType="1" noTextEdit="1"/>
              </p:cNvSpPr>
              <p:nvPr/>
            </p:nvSpPr>
            <p:spPr>
              <a:xfrm>
                <a:off x="525292" y="3696395"/>
                <a:ext cx="986892" cy="369332"/>
              </a:xfrm>
              <a:prstGeom prst="rect">
                <a:avLst/>
              </a:prstGeom>
              <a:blipFill>
                <a:blip r:embed="rId12"/>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3BE94BA-72C4-4CED-8CB9-77EEF8EFF94C}"/>
                  </a:ext>
                </a:extLst>
              </p:cNvPr>
              <p:cNvSpPr txBox="1"/>
              <p:nvPr/>
            </p:nvSpPr>
            <p:spPr>
              <a:xfrm>
                <a:off x="4738554" y="4304418"/>
                <a:ext cx="296113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af-ZA" sz="2000" b="0" i="1" dirty="0" smtClean="0">
                              <a:latin typeface="Cambria Math" panose="02040503050406030204" pitchFamily="18" charset="0"/>
                            </a:rPr>
                          </m:ctrlPr>
                        </m:funcPr>
                        <m:fName>
                          <m:r>
                            <m:rPr>
                              <m:sty m:val="p"/>
                            </m:rPr>
                            <a:rPr lang="af-ZA" sz="2000" i="0" dirty="0" smtClean="0">
                              <a:latin typeface="Cambria Math" panose="02040503050406030204" pitchFamily="18" charset="0"/>
                            </a:rPr>
                            <m:t>sin</m:t>
                          </m:r>
                        </m:fName>
                        <m:e>
                          <m:r>
                            <a:rPr lang="af-ZA" sz="2000" b="0" i="1" dirty="0" smtClean="0">
                              <a:latin typeface="Cambria Math" panose="02040503050406030204" pitchFamily="18" charset="0"/>
                            </a:rPr>
                            <m:t>𝑅</m:t>
                          </m:r>
                        </m:e>
                      </m:func>
                      <m:r>
                        <a:rPr lang="af-ZA" sz="2000" b="0" i="1" dirty="0" smtClean="0">
                          <a:latin typeface="Cambria Math" panose="02040503050406030204" pitchFamily="18" charset="0"/>
                        </a:rPr>
                        <m:t>=0,5601938268</m:t>
                      </m:r>
                    </m:oMath>
                  </m:oMathPara>
                </a14:m>
                <a:endParaRPr lang="af-ZA" sz="2000" b="0" dirty="0"/>
              </a:p>
            </p:txBody>
          </p:sp>
        </mc:Choice>
        <mc:Fallback xmlns="">
          <p:sp>
            <p:nvSpPr>
              <p:cNvPr id="23" name="TextBox 22">
                <a:extLst>
                  <a:ext uri="{FF2B5EF4-FFF2-40B4-BE49-F238E27FC236}">
                    <a16:creationId xmlns:a16="http://schemas.microsoft.com/office/drawing/2014/main" id="{73BE94BA-72C4-4CED-8CB9-77EEF8EFF94C}"/>
                  </a:ext>
                </a:extLst>
              </p:cNvPr>
              <p:cNvSpPr txBox="1">
                <a:spLocks noRot="1" noChangeAspect="1" noMove="1" noResize="1" noEditPoints="1" noAdjustHandles="1" noChangeArrowheads="1" noChangeShapeType="1" noTextEdit="1"/>
              </p:cNvSpPr>
              <p:nvPr/>
            </p:nvSpPr>
            <p:spPr>
              <a:xfrm>
                <a:off x="4738554" y="4304418"/>
                <a:ext cx="2961133"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81F1476-FFC0-4550-8D2A-23F04B31D045}"/>
                  </a:ext>
                </a:extLst>
              </p:cNvPr>
              <p:cNvSpPr txBox="1"/>
              <p:nvPr/>
            </p:nvSpPr>
            <p:spPr>
              <a:xfrm>
                <a:off x="4855098" y="4787222"/>
                <a:ext cx="3181253" cy="4084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af-ZA" sz="2000" b="0" i="1" dirty="0" smtClean="0">
                              <a:latin typeface="Cambria Math" panose="02040503050406030204" pitchFamily="18" charset="0"/>
                            </a:rPr>
                          </m:ctrlPr>
                        </m:accPr>
                        <m:e>
                          <m:r>
                            <a:rPr lang="af-ZA" sz="2000" b="0" i="1" dirty="0" smtClean="0">
                              <a:latin typeface="Cambria Math" panose="02040503050406030204" pitchFamily="18" charset="0"/>
                            </a:rPr>
                            <m:t>𝑅</m:t>
                          </m:r>
                        </m:e>
                      </m:acc>
                      <m:r>
                        <a:rPr lang="af-ZA" sz="2000" b="0" i="1" dirty="0" smtClean="0">
                          <a:latin typeface="Cambria Math" panose="02040503050406030204" pitchFamily="18" charset="0"/>
                        </a:rPr>
                        <m:t>=</m:t>
                      </m:r>
                      <m:func>
                        <m:funcPr>
                          <m:ctrlPr>
                            <a:rPr lang="af-ZA" sz="2000" b="0" i="1" dirty="0" smtClean="0">
                              <a:latin typeface="Cambria Math" panose="02040503050406030204" pitchFamily="18" charset="0"/>
                            </a:rPr>
                          </m:ctrlPr>
                        </m:funcPr>
                        <m:fName>
                          <m:sSup>
                            <m:sSupPr>
                              <m:ctrlPr>
                                <a:rPr lang="af-ZA" sz="2000" b="0" i="1" dirty="0" smtClean="0">
                                  <a:latin typeface="Cambria Math" panose="02040503050406030204" pitchFamily="18" charset="0"/>
                                </a:rPr>
                              </m:ctrlPr>
                            </m:sSupPr>
                            <m:e>
                              <m:r>
                                <m:rPr>
                                  <m:sty m:val="p"/>
                                </m:rPr>
                                <a:rPr lang="af-ZA" sz="2000" b="0" i="0" dirty="0" smtClean="0">
                                  <a:latin typeface="Cambria Math" panose="02040503050406030204" pitchFamily="18" charset="0"/>
                                </a:rPr>
                                <m:t>sin</m:t>
                              </m:r>
                            </m:e>
                            <m:sup>
                              <m:r>
                                <a:rPr lang="af-ZA" sz="2000" b="0" i="1" dirty="0" smtClean="0">
                                  <a:latin typeface="Cambria Math" panose="02040503050406030204" pitchFamily="18" charset="0"/>
                                </a:rPr>
                                <m:t>−1</m:t>
                              </m:r>
                            </m:sup>
                          </m:sSup>
                        </m:fName>
                        <m:e>
                          <m:r>
                            <a:rPr lang="af-ZA" sz="2000" b="0" i="1" dirty="0" smtClean="0">
                              <a:latin typeface="Cambria Math" panose="02040503050406030204" pitchFamily="18" charset="0"/>
                            </a:rPr>
                            <m:t>(</m:t>
                          </m:r>
                          <m:r>
                            <a:rPr lang="af-ZA" sz="2000" i="1" dirty="0">
                              <a:latin typeface="Cambria Math" panose="02040503050406030204" pitchFamily="18" charset="0"/>
                            </a:rPr>
                            <m:t>0,5601938268</m:t>
                          </m:r>
                        </m:e>
                      </m:func>
                      <m:r>
                        <a:rPr lang="af-ZA" sz="2000" b="0" i="1" dirty="0" smtClean="0">
                          <a:latin typeface="Cambria Math" panose="02040503050406030204" pitchFamily="18" charset="0"/>
                        </a:rPr>
                        <m:t>)</m:t>
                      </m:r>
                    </m:oMath>
                  </m:oMathPara>
                </a14:m>
                <a:endParaRPr lang="af-ZA" sz="2000" b="0" dirty="0"/>
              </a:p>
            </p:txBody>
          </p:sp>
        </mc:Choice>
        <mc:Fallback xmlns="">
          <p:sp>
            <p:nvSpPr>
              <p:cNvPr id="24" name="TextBox 23">
                <a:extLst>
                  <a:ext uri="{FF2B5EF4-FFF2-40B4-BE49-F238E27FC236}">
                    <a16:creationId xmlns:a16="http://schemas.microsoft.com/office/drawing/2014/main" id="{881F1476-FFC0-4550-8D2A-23F04B31D045}"/>
                  </a:ext>
                </a:extLst>
              </p:cNvPr>
              <p:cNvSpPr txBox="1">
                <a:spLocks noRot="1" noChangeAspect="1" noMove="1" noResize="1" noEditPoints="1" noAdjustHandles="1" noChangeArrowheads="1" noChangeShapeType="1" noTextEdit="1"/>
              </p:cNvSpPr>
              <p:nvPr/>
            </p:nvSpPr>
            <p:spPr>
              <a:xfrm>
                <a:off x="4855098" y="4787222"/>
                <a:ext cx="3181253" cy="408445"/>
              </a:xfrm>
              <a:prstGeom prst="rect">
                <a:avLst/>
              </a:prstGeom>
              <a:blipFill>
                <a:blip r:embed="rId14"/>
                <a:stretch>
                  <a:fillRect t="-8955" b="-164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1BC977-A1E2-4216-963D-E96C47CFE902}"/>
                  </a:ext>
                </a:extLst>
              </p:cNvPr>
              <p:cNvSpPr txBox="1"/>
              <p:nvPr/>
            </p:nvSpPr>
            <p:spPr>
              <a:xfrm>
                <a:off x="4855097" y="5327083"/>
                <a:ext cx="1205301" cy="4084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af-ZA" sz="2000" b="0" i="1" dirty="0" smtClean="0">
                              <a:latin typeface="Cambria Math" panose="02040503050406030204" pitchFamily="18" charset="0"/>
                            </a:rPr>
                          </m:ctrlPr>
                        </m:accPr>
                        <m:e>
                          <m:r>
                            <a:rPr lang="af-ZA" sz="2000" b="0" i="1" dirty="0" smtClean="0">
                              <a:latin typeface="Cambria Math" panose="02040503050406030204" pitchFamily="18" charset="0"/>
                            </a:rPr>
                            <m:t>𝑅</m:t>
                          </m:r>
                        </m:e>
                      </m:acc>
                      <m:r>
                        <a:rPr lang="af-ZA" sz="2000" b="0" i="1" dirty="0" smtClean="0">
                          <a:latin typeface="Cambria Math" panose="02040503050406030204" pitchFamily="18" charset="0"/>
                        </a:rPr>
                        <m:t>=34</m:t>
                      </m:r>
                      <m:r>
                        <a:rPr lang="af-ZA" sz="2000" b="0" i="1" dirty="0" smtClean="0">
                          <a:latin typeface="Cambria Math" panose="02040503050406030204" pitchFamily="18" charset="0"/>
                          <a:ea typeface="Cambria Math" panose="02040503050406030204" pitchFamily="18" charset="0"/>
                        </a:rPr>
                        <m:t>°</m:t>
                      </m:r>
                    </m:oMath>
                  </m:oMathPara>
                </a14:m>
                <a:endParaRPr lang="af-ZA" sz="2000" b="0" dirty="0"/>
              </a:p>
            </p:txBody>
          </p:sp>
        </mc:Choice>
        <mc:Fallback xmlns="">
          <p:sp>
            <p:nvSpPr>
              <p:cNvPr id="26" name="TextBox 25">
                <a:extLst>
                  <a:ext uri="{FF2B5EF4-FFF2-40B4-BE49-F238E27FC236}">
                    <a16:creationId xmlns:a16="http://schemas.microsoft.com/office/drawing/2014/main" id="{EE1BC977-A1E2-4216-963D-E96C47CFE902}"/>
                  </a:ext>
                </a:extLst>
              </p:cNvPr>
              <p:cNvSpPr txBox="1">
                <a:spLocks noRot="1" noChangeAspect="1" noMove="1" noResize="1" noEditPoints="1" noAdjustHandles="1" noChangeArrowheads="1" noChangeShapeType="1" noTextEdit="1"/>
              </p:cNvSpPr>
              <p:nvPr/>
            </p:nvSpPr>
            <p:spPr>
              <a:xfrm>
                <a:off x="4855097" y="5327083"/>
                <a:ext cx="1205301" cy="408445"/>
              </a:xfrm>
              <a:prstGeom prst="rect">
                <a:avLst/>
              </a:prstGeom>
              <a:blipFill>
                <a:blip r:embed="rId15"/>
                <a:stretch>
                  <a:fillRect t="-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1DDC770-1C8A-4158-A41E-B41C2F0C4E2B}"/>
                  </a:ext>
                </a:extLst>
              </p:cNvPr>
              <p:cNvSpPr txBox="1"/>
              <p:nvPr/>
            </p:nvSpPr>
            <p:spPr>
              <a:xfrm>
                <a:off x="4725681" y="6113009"/>
                <a:ext cx="3939977" cy="4105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af-ZA" sz="2000" i="1" dirty="0" smtClean="0">
                              <a:latin typeface="Cambria Math" panose="02040503050406030204" pitchFamily="18" charset="0"/>
                            </a:rPr>
                          </m:ctrlPr>
                        </m:accPr>
                        <m:e>
                          <m:r>
                            <a:rPr lang="af-ZA" sz="2000" b="0" i="1" dirty="0" smtClean="0">
                              <a:latin typeface="Cambria Math" panose="02040503050406030204" pitchFamily="18" charset="0"/>
                            </a:rPr>
                            <m:t>𝑆</m:t>
                          </m:r>
                        </m:e>
                      </m:acc>
                      <m:r>
                        <a:rPr lang="af-ZA" sz="2000" b="0" i="1" dirty="0" smtClean="0">
                          <a:latin typeface="Cambria Math" panose="02040503050406030204" pitchFamily="18" charset="0"/>
                        </a:rPr>
                        <m:t>=180</m:t>
                      </m:r>
                      <m:r>
                        <a:rPr lang="af-ZA" sz="2000" b="0" i="1" dirty="0" smtClean="0">
                          <a:latin typeface="Cambria Math" panose="02040503050406030204" pitchFamily="18" charset="0"/>
                          <a:ea typeface="Cambria Math" panose="02040503050406030204" pitchFamily="18" charset="0"/>
                        </a:rPr>
                        <m:t>° −</m:t>
                      </m:r>
                      <m:d>
                        <m:dPr>
                          <m:ctrlPr>
                            <a:rPr lang="af-ZA" sz="2000" b="0" i="1" dirty="0" smtClean="0">
                              <a:latin typeface="Cambria Math" panose="02040503050406030204" pitchFamily="18" charset="0"/>
                              <a:ea typeface="Cambria Math" panose="02040503050406030204" pitchFamily="18" charset="0"/>
                            </a:rPr>
                          </m:ctrlPr>
                        </m:dPr>
                        <m:e>
                          <m:r>
                            <a:rPr lang="af-ZA" sz="2000" b="0" i="1" dirty="0" smtClean="0">
                              <a:latin typeface="Cambria Math" panose="02040503050406030204" pitchFamily="18" charset="0"/>
                              <a:ea typeface="Cambria Math" panose="02040503050406030204" pitchFamily="18" charset="0"/>
                            </a:rPr>
                            <m:t>46°+34°</m:t>
                          </m:r>
                        </m:e>
                      </m:d>
                      <m:r>
                        <a:rPr lang="af-ZA" sz="2000" b="0" i="1" dirty="0" smtClean="0">
                          <a:latin typeface="Cambria Math" panose="02040503050406030204" pitchFamily="18" charset="0"/>
                          <a:ea typeface="Cambria Math" panose="02040503050406030204" pitchFamily="18" charset="0"/>
                        </a:rPr>
                        <m:t>=100°</m:t>
                      </m:r>
                    </m:oMath>
                  </m:oMathPara>
                </a14:m>
                <a:endParaRPr lang="af-ZA" sz="2000" dirty="0"/>
              </a:p>
            </p:txBody>
          </p:sp>
        </mc:Choice>
        <mc:Fallback xmlns="">
          <p:sp>
            <p:nvSpPr>
              <p:cNvPr id="27" name="TextBox 26">
                <a:extLst>
                  <a:ext uri="{FF2B5EF4-FFF2-40B4-BE49-F238E27FC236}">
                    <a16:creationId xmlns:a16="http://schemas.microsoft.com/office/drawing/2014/main" id="{71DDC770-1C8A-4158-A41E-B41C2F0C4E2B}"/>
                  </a:ext>
                </a:extLst>
              </p:cNvPr>
              <p:cNvSpPr txBox="1">
                <a:spLocks noRot="1" noChangeAspect="1" noMove="1" noResize="1" noEditPoints="1" noAdjustHandles="1" noChangeArrowheads="1" noChangeShapeType="1" noTextEdit="1"/>
              </p:cNvSpPr>
              <p:nvPr/>
            </p:nvSpPr>
            <p:spPr>
              <a:xfrm>
                <a:off x="4725681" y="6113009"/>
                <a:ext cx="3939977" cy="410562"/>
              </a:xfrm>
              <a:prstGeom prst="rect">
                <a:avLst/>
              </a:prstGeom>
              <a:blipFill>
                <a:blip r:embed="rId16"/>
                <a:stretch>
                  <a:fillRect t="-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29143B5-7D63-4D53-BC6F-238C824E3E70}"/>
                  </a:ext>
                </a:extLst>
              </p:cNvPr>
              <p:cNvSpPr txBox="1"/>
              <p:nvPr/>
            </p:nvSpPr>
            <p:spPr>
              <a:xfrm>
                <a:off x="9110024" y="3091415"/>
                <a:ext cx="1784881" cy="670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f-ZA" sz="2000" b="0" i="1" smtClean="0">
                              <a:latin typeface="Cambria Math" panose="02040503050406030204" pitchFamily="18" charset="0"/>
                              <a:ea typeface="Cambria Math" panose="02040503050406030204" pitchFamily="18" charset="0"/>
                            </a:rPr>
                          </m:ctrlPr>
                        </m:fPr>
                        <m:num>
                          <m:r>
                            <a:rPr lang="af-ZA" sz="2000" i="1" smtClean="0">
                              <a:latin typeface="Cambria Math" panose="02040503050406030204" pitchFamily="18" charset="0"/>
                              <a:ea typeface="Cambria Math" panose="02040503050406030204" pitchFamily="18" charset="0"/>
                            </a:rPr>
                            <m:t>𝑠</m:t>
                          </m:r>
                        </m:num>
                        <m:den>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r>
                                <a:rPr lang="af-ZA" sz="2000" i="1">
                                  <a:latin typeface="Cambria Math" panose="02040503050406030204" pitchFamily="18" charset="0"/>
                                  <a:ea typeface="Cambria Math" panose="02040503050406030204" pitchFamily="18" charset="0"/>
                                </a:rPr>
                                <m:t>𝑆</m:t>
                              </m:r>
                            </m:e>
                          </m:func>
                        </m:den>
                      </m:f>
                      <m:r>
                        <a:rPr lang="af-ZA" sz="2000" b="0" i="1" smtClean="0">
                          <a:latin typeface="Cambria Math" panose="02040503050406030204" pitchFamily="18" charset="0"/>
                          <a:ea typeface="Cambria Math" panose="02040503050406030204" pitchFamily="18" charset="0"/>
                        </a:rPr>
                        <m:t>=</m:t>
                      </m:r>
                      <m:f>
                        <m:fPr>
                          <m:ctrlPr>
                            <a:rPr lang="af-ZA" sz="2000" b="0" i="1" smtClean="0">
                              <a:latin typeface="Cambria Math" panose="02040503050406030204" pitchFamily="18" charset="0"/>
                              <a:ea typeface="Cambria Math" panose="02040503050406030204" pitchFamily="18" charset="0"/>
                            </a:rPr>
                          </m:ctrlPr>
                        </m:fPr>
                        <m:num>
                          <m:r>
                            <a:rPr lang="af-ZA" sz="2000" i="1" smtClean="0">
                              <a:latin typeface="Cambria Math" panose="02040503050406030204" pitchFamily="18" charset="0"/>
                              <a:ea typeface="Cambria Math" panose="02040503050406030204" pitchFamily="18" charset="0"/>
                            </a:rPr>
                            <m:t>𝑡</m:t>
                          </m:r>
                        </m:num>
                        <m:den>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r>
                                <a:rPr lang="af-ZA" sz="2000" i="1">
                                  <a:latin typeface="Cambria Math" panose="02040503050406030204" pitchFamily="18" charset="0"/>
                                  <a:ea typeface="Cambria Math" panose="02040503050406030204" pitchFamily="18" charset="0"/>
                                </a:rPr>
                                <m:t>𝑇</m:t>
                              </m:r>
                            </m:e>
                          </m:func>
                        </m:den>
                      </m:f>
                    </m:oMath>
                  </m:oMathPara>
                </a14:m>
                <a:endParaRPr lang="en-US" sz="2000" dirty="0"/>
              </a:p>
            </p:txBody>
          </p:sp>
        </mc:Choice>
        <mc:Fallback xmlns="">
          <p:sp>
            <p:nvSpPr>
              <p:cNvPr id="32" name="TextBox 31">
                <a:extLst>
                  <a:ext uri="{FF2B5EF4-FFF2-40B4-BE49-F238E27FC236}">
                    <a16:creationId xmlns:a16="http://schemas.microsoft.com/office/drawing/2014/main" id="{729143B5-7D63-4D53-BC6F-238C824E3E70}"/>
                  </a:ext>
                </a:extLst>
              </p:cNvPr>
              <p:cNvSpPr txBox="1">
                <a:spLocks noRot="1" noChangeAspect="1" noMove="1" noResize="1" noEditPoints="1" noAdjustHandles="1" noChangeArrowheads="1" noChangeShapeType="1" noTextEdit="1"/>
              </p:cNvSpPr>
              <p:nvPr/>
            </p:nvSpPr>
            <p:spPr>
              <a:xfrm>
                <a:off x="9110024" y="3091415"/>
                <a:ext cx="1784881" cy="670568"/>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77BC954-534B-46C6-9B98-9DB19C8169FC}"/>
                  </a:ext>
                </a:extLst>
              </p:cNvPr>
              <p:cNvSpPr txBox="1"/>
              <p:nvPr/>
            </p:nvSpPr>
            <p:spPr>
              <a:xfrm>
                <a:off x="9110024" y="3876076"/>
                <a:ext cx="2474372" cy="670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f-ZA" sz="2000" b="0" i="1" smtClean="0">
                              <a:latin typeface="Cambria Math" panose="02040503050406030204" pitchFamily="18" charset="0"/>
                              <a:ea typeface="Cambria Math" panose="02040503050406030204" pitchFamily="18" charset="0"/>
                            </a:rPr>
                          </m:ctrlPr>
                        </m:fPr>
                        <m:num>
                          <m:r>
                            <a:rPr lang="af-ZA" sz="2000" b="0" i="1" smtClean="0">
                              <a:latin typeface="Cambria Math" panose="02040503050406030204" pitchFamily="18" charset="0"/>
                              <a:ea typeface="Cambria Math" panose="02040503050406030204" pitchFamily="18" charset="0"/>
                            </a:rPr>
                            <m:t>𝑠</m:t>
                          </m:r>
                        </m:num>
                        <m:den>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r>
                                <a:rPr lang="af-ZA" sz="2000" i="1">
                                  <a:latin typeface="Cambria Math" panose="02040503050406030204" pitchFamily="18" charset="0"/>
                                  <a:ea typeface="Cambria Math" panose="02040503050406030204" pitchFamily="18" charset="0"/>
                                </a:rPr>
                                <m:t>100°</m:t>
                              </m:r>
                            </m:e>
                          </m:func>
                        </m:den>
                      </m:f>
                      <m:r>
                        <a:rPr lang="af-ZA" sz="2000" b="0" i="1" smtClean="0">
                          <a:latin typeface="Cambria Math" panose="02040503050406030204" pitchFamily="18" charset="0"/>
                          <a:ea typeface="Cambria Math" panose="02040503050406030204" pitchFamily="18" charset="0"/>
                        </a:rPr>
                        <m:t>=</m:t>
                      </m:r>
                      <m:f>
                        <m:fPr>
                          <m:ctrlPr>
                            <a:rPr lang="af-ZA" sz="2000" b="0" i="1" smtClean="0">
                              <a:latin typeface="Cambria Math" panose="02040503050406030204" pitchFamily="18" charset="0"/>
                              <a:ea typeface="Cambria Math" panose="02040503050406030204" pitchFamily="18" charset="0"/>
                            </a:rPr>
                          </m:ctrlPr>
                        </m:fPr>
                        <m:num>
                          <m:r>
                            <a:rPr lang="af-ZA" sz="2000" b="0" i="1" smtClean="0">
                              <a:latin typeface="Cambria Math" panose="02040503050406030204" pitchFamily="18" charset="0"/>
                              <a:ea typeface="Cambria Math" panose="02040503050406030204" pitchFamily="18" charset="0"/>
                            </a:rPr>
                            <m:t>11.3</m:t>
                          </m:r>
                        </m:num>
                        <m:den>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r>
                                <a:rPr lang="af-ZA" sz="2000" i="1">
                                  <a:latin typeface="Cambria Math" panose="02040503050406030204" pitchFamily="18" charset="0"/>
                                  <a:ea typeface="Cambria Math" panose="02040503050406030204" pitchFamily="18" charset="0"/>
                                </a:rPr>
                                <m:t>46°</m:t>
                              </m:r>
                            </m:e>
                          </m:func>
                        </m:den>
                      </m:f>
                    </m:oMath>
                  </m:oMathPara>
                </a14:m>
                <a:endParaRPr lang="en-US" sz="2000" dirty="0"/>
              </a:p>
            </p:txBody>
          </p:sp>
        </mc:Choice>
        <mc:Fallback xmlns="">
          <p:sp>
            <p:nvSpPr>
              <p:cNvPr id="33" name="TextBox 32">
                <a:extLst>
                  <a:ext uri="{FF2B5EF4-FFF2-40B4-BE49-F238E27FC236}">
                    <a16:creationId xmlns:a16="http://schemas.microsoft.com/office/drawing/2014/main" id="{B77BC954-534B-46C6-9B98-9DB19C8169FC}"/>
                  </a:ext>
                </a:extLst>
              </p:cNvPr>
              <p:cNvSpPr txBox="1">
                <a:spLocks noRot="1" noChangeAspect="1" noMove="1" noResize="1" noEditPoints="1" noAdjustHandles="1" noChangeArrowheads="1" noChangeShapeType="1" noTextEdit="1"/>
              </p:cNvSpPr>
              <p:nvPr/>
            </p:nvSpPr>
            <p:spPr>
              <a:xfrm>
                <a:off x="9110024" y="3876076"/>
                <a:ext cx="2474372" cy="670568"/>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6DC0805-4D1B-447B-8F6D-FC75F92DA568}"/>
                  </a:ext>
                </a:extLst>
              </p:cNvPr>
              <p:cNvSpPr txBox="1"/>
              <p:nvPr/>
            </p:nvSpPr>
            <p:spPr>
              <a:xfrm>
                <a:off x="9257233" y="4951661"/>
                <a:ext cx="2643687" cy="676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000" b="0" i="1" dirty="0" smtClean="0">
                          <a:latin typeface="Cambria Math" panose="02040503050406030204" pitchFamily="18" charset="0"/>
                        </a:rPr>
                        <m:t>𝑠</m:t>
                      </m:r>
                      <m:r>
                        <a:rPr lang="af-ZA" sz="2000" b="0" i="1" dirty="0" smtClean="0">
                          <a:latin typeface="Cambria Math" panose="02040503050406030204" pitchFamily="18" charset="0"/>
                        </a:rPr>
                        <m:t>=</m:t>
                      </m:r>
                      <m:f>
                        <m:fPr>
                          <m:ctrlPr>
                            <a:rPr lang="af-ZA" sz="2000" b="0" i="1" dirty="0" smtClean="0">
                              <a:latin typeface="Cambria Math" panose="02040503050406030204" pitchFamily="18" charset="0"/>
                            </a:rPr>
                          </m:ctrlPr>
                        </m:fPr>
                        <m:num>
                          <m:func>
                            <m:funcPr>
                              <m:ctrlPr>
                                <a:rPr lang="af-ZA" sz="2000" i="1">
                                  <a:latin typeface="Cambria Math" panose="02040503050406030204" pitchFamily="18" charset="0"/>
                                  <a:ea typeface="Cambria Math" panose="02040503050406030204" pitchFamily="18" charset="0"/>
                                </a:rPr>
                              </m:ctrlPr>
                            </m:funcPr>
                            <m:fName>
                              <m:r>
                                <a:rPr lang="af-ZA" sz="2000">
                                  <a:latin typeface="Cambria Math" panose="02040503050406030204" pitchFamily="18" charset="0"/>
                                  <a:ea typeface="Cambria Math" panose="02040503050406030204" pitchFamily="18" charset="0"/>
                                </a:rPr>
                                <m:t>(</m:t>
                              </m:r>
                              <m:r>
                                <m:rPr>
                                  <m:sty m:val="p"/>
                                </m:rPr>
                                <a:rPr lang="af-ZA" sz="2000">
                                  <a:latin typeface="Cambria Math" panose="02040503050406030204" pitchFamily="18" charset="0"/>
                                  <a:ea typeface="Cambria Math" panose="02040503050406030204" pitchFamily="18" charset="0"/>
                                </a:rPr>
                                <m:t>sin</m:t>
                              </m:r>
                            </m:fName>
                            <m:e>
                              <m:r>
                                <a:rPr lang="af-ZA" sz="2000" i="1">
                                  <a:latin typeface="Cambria Math" panose="02040503050406030204" pitchFamily="18" charset="0"/>
                                  <a:ea typeface="Cambria Math" panose="02040503050406030204" pitchFamily="18" charset="0"/>
                                </a:rPr>
                                <m:t>100°</m:t>
                              </m:r>
                            </m:e>
                          </m:func>
                          <m:r>
                            <a:rPr lang="af-ZA" sz="2000" i="1">
                              <a:latin typeface="Cambria Math" panose="02040503050406030204" pitchFamily="18" charset="0"/>
                              <a:ea typeface="Cambria Math" panose="02040503050406030204" pitchFamily="18" charset="0"/>
                            </a:rPr>
                            <m:t>)(</m:t>
                          </m:r>
                          <m:r>
                            <a:rPr lang="af-ZA" sz="2000" i="1" dirty="0">
                              <a:latin typeface="Cambria Math" panose="02040503050406030204" pitchFamily="18" charset="0"/>
                            </a:rPr>
                            <m:t>11,3</m:t>
                          </m:r>
                          <m:r>
                            <a:rPr lang="af-ZA" sz="2000" b="0" i="1" dirty="0" smtClean="0">
                              <a:latin typeface="Cambria Math" panose="02040503050406030204" pitchFamily="18" charset="0"/>
                            </a:rPr>
                            <m:t>)</m:t>
                          </m:r>
                        </m:num>
                        <m:den>
                          <m:func>
                            <m:funcPr>
                              <m:ctrlPr>
                                <a:rPr lang="af-ZA" sz="2000" i="1" dirty="0">
                                  <a:latin typeface="Cambria Math" panose="02040503050406030204" pitchFamily="18" charset="0"/>
                                </a:rPr>
                              </m:ctrlPr>
                            </m:funcPr>
                            <m:fName>
                              <m:r>
                                <m:rPr>
                                  <m:sty m:val="p"/>
                                </m:rPr>
                                <a:rPr lang="af-ZA" sz="2000" dirty="0">
                                  <a:latin typeface="Cambria Math" panose="02040503050406030204" pitchFamily="18" charset="0"/>
                                </a:rPr>
                                <m:t>sin</m:t>
                              </m:r>
                            </m:fName>
                            <m:e>
                              <m:r>
                                <a:rPr lang="af-ZA" sz="2000" i="1" dirty="0">
                                  <a:latin typeface="Cambria Math" panose="02040503050406030204" pitchFamily="18" charset="0"/>
                                </a:rPr>
                                <m:t>46</m:t>
                              </m:r>
                              <m:r>
                                <a:rPr lang="af-ZA" sz="2000" i="1" dirty="0">
                                  <a:latin typeface="Cambria Math" panose="02040503050406030204" pitchFamily="18" charset="0"/>
                                  <a:ea typeface="Cambria Math" panose="02040503050406030204" pitchFamily="18" charset="0"/>
                                </a:rPr>
                                <m:t>°</m:t>
                              </m:r>
                            </m:e>
                          </m:func>
                        </m:den>
                      </m:f>
                    </m:oMath>
                  </m:oMathPara>
                </a14:m>
                <a:endParaRPr lang="af-ZA" sz="2000" b="0" dirty="0"/>
              </a:p>
            </p:txBody>
          </p:sp>
        </mc:Choice>
        <mc:Fallback xmlns="">
          <p:sp>
            <p:nvSpPr>
              <p:cNvPr id="34" name="TextBox 33">
                <a:extLst>
                  <a:ext uri="{FF2B5EF4-FFF2-40B4-BE49-F238E27FC236}">
                    <a16:creationId xmlns:a16="http://schemas.microsoft.com/office/drawing/2014/main" id="{96DC0805-4D1B-447B-8F6D-FC75F92DA568}"/>
                  </a:ext>
                </a:extLst>
              </p:cNvPr>
              <p:cNvSpPr txBox="1">
                <a:spLocks noRot="1" noChangeAspect="1" noMove="1" noResize="1" noEditPoints="1" noAdjustHandles="1" noChangeArrowheads="1" noChangeShapeType="1" noTextEdit="1"/>
              </p:cNvSpPr>
              <p:nvPr/>
            </p:nvSpPr>
            <p:spPr>
              <a:xfrm>
                <a:off x="9257233" y="4951661"/>
                <a:ext cx="2643687" cy="6765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106E955-5CD6-4C36-95C9-D7A461A8E684}"/>
                  </a:ext>
                </a:extLst>
              </p:cNvPr>
              <p:cNvSpPr txBox="1"/>
              <p:nvPr/>
            </p:nvSpPr>
            <p:spPr>
              <a:xfrm>
                <a:off x="9257233" y="5882180"/>
                <a:ext cx="171133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000" b="0" i="1" dirty="0" smtClean="0">
                          <a:latin typeface="Cambria Math" panose="02040503050406030204" pitchFamily="18" charset="0"/>
                        </a:rPr>
                        <m:t>𝑠</m:t>
                      </m:r>
                      <m:r>
                        <a:rPr lang="af-ZA" sz="2000" b="0" i="1" dirty="0" smtClean="0">
                          <a:latin typeface="Cambria Math" panose="02040503050406030204" pitchFamily="18" charset="0"/>
                        </a:rPr>
                        <m:t>=15,47°</m:t>
                      </m:r>
                    </m:oMath>
                  </m:oMathPara>
                </a14:m>
                <a:endParaRPr lang="af-ZA" sz="2000" b="0" dirty="0"/>
              </a:p>
            </p:txBody>
          </p:sp>
        </mc:Choice>
        <mc:Fallback xmlns="">
          <p:sp>
            <p:nvSpPr>
              <p:cNvPr id="35" name="TextBox 34">
                <a:extLst>
                  <a:ext uri="{FF2B5EF4-FFF2-40B4-BE49-F238E27FC236}">
                    <a16:creationId xmlns:a16="http://schemas.microsoft.com/office/drawing/2014/main" id="{F106E955-5CD6-4C36-95C9-D7A461A8E684}"/>
                  </a:ext>
                </a:extLst>
              </p:cNvPr>
              <p:cNvSpPr txBox="1">
                <a:spLocks noRot="1" noChangeAspect="1" noMove="1" noResize="1" noEditPoints="1" noAdjustHandles="1" noChangeArrowheads="1" noChangeShapeType="1" noTextEdit="1"/>
              </p:cNvSpPr>
              <p:nvPr/>
            </p:nvSpPr>
            <p:spPr>
              <a:xfrm>
                <a:off x="9257233" y="5882180"/>
                <a:ext cx="1711331" cy="400110"/>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144888-0E58-41EF-9CA0-7EDDDB01CE74}"/>
                  </a:ext>
                </a:extLst>
              </p:cNvPr>
              <p:cNvSpPr txBox="1"/>
              <p:nvPr/>
            </p:nvSpPr>
            <p:spPr>
              <a:xfrm>
                <a:off x="9110024" y="2076317"/>
                <a:ext cx="2637183" cy="718210"/>
              </a:xfrm>
              <a:prstGeom prst="rect">
                <a:avLst/>
              </a:prstGeom>
              <a:noFill/>
            </p:spPr>
            <p:txBody>
              <a:bodyPr wrap="square" rtlCol="0">
                <a:spAutoFit/>
              </a:bodyPr>
              <a:lstStyle/>
              <a:p>
                <a:r>
                  <a:rPr lang="af-ZA" sz="2000" dirty="0"/>
                  <a:t>To find </a:t>
                </a:r>
                <a14:m>
                  <m:oMath xmlns:m="http://schemas.openxmlformats.org/officeDocument/2006/math">
                    <m:r>
                      <a:rPr lang="af-ZA" sz="2000" b="0" i="1" smtClean="0">
                        <a:latin typeface="Cambria Math" panose="02040503050406030204" pitchFamily="18" charset="0"/>
                        <a:ea typeface="Cambria Math" panose="02040503050406030204" pitchFamily="18" charset="0"/>
                      </a:rPr>
                      <m:t>𝑠</m:t>
                    </m:r>
                  </m:oMath>
                </a14:m>
                <a:r>
                  <a:rPr lang="af-ZA" sz="2000" dirty="0"/>
                  <a:t>, use sine rule</a:t>
                </a:r>
              </a:p>
              <a:p>
                <a:r>
                  <a:rPr lang="af-ZA" sz="2000" dirty="0"/>
                  <a:t>It is quick.</a:t>
                </a:r>
              </a:p>
            </p:txBody>
          </p:sp>
        </mc:Choice>
        <mc:Fallback xmlns="">
          <p:sp>
            <p:nvSpPr>
              <p:cNvPr id="42" name="TextBox 41">
                <a:extLst>
                  <a:ext uri="{FF2B5EF4-FFF2-40B4-BE49-F238E27FC236}">
                    <a16:creationId xmlns:a16="http://schemas.microsoft.com/office/drawing/2014/main" id="{FC144888-0E58-41EF-9CA0-7EDDDB01CE74}"/>
                  </a:ext>
                </a:extLst>
              </p:cNvPr>
              <p:cNvSpPr txBox="1">
                <a:spLocks noRot="1" noChangeAspect="1" noMove="1" noResize="1" noEditPoints="1" noAdjustHandles="1" noChangeArrowheads="1" noChangeShapeType="1" noTextEdit="1"/>
              </p:cNvSpPr>
              <p:nvPr/>
            </p:nvSpPr>
            <p:spPr>
              <a:xfrm>
                <a:off x="9110024" y="2076317"/>
                <a:ext cx="2637183" cy="718210"/>
              </a:xfrm>
              <a:prstGeom prst="rect">
                <a:avLst/>
              </a:prstGeom>
              <a:blipFill>
                <a:blip r:embed="rId21"/>
                <a:stretch>
                  <a:fillRect l="-2309" t="-5128" b="-1367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4BA13090-CA26-44B2-9A9B-CBBADE14CE98}"/>
                  </a:ext>
                </a:extLst>
              </p14:cNvPr>
              <p14:cNvContentPartPr/>
              <p14:nvPr/>
            </p14:nvContentPartPr>
            <p14:xfrm>
              <a:off x="1173443" y="4963706"/>
              <a:ext cx="3531240" cy="1543680"/>
            </p14:xfrm>
          </p:contentPart>
        </mc:Choice>
        <mc:Fallback xmlns="">
          <p:pic>
            <p:nvPicPr>
              <p:cNvPr id="13" name="Ink 12">
                <a:extLst>
                  <a:ext uri="{FF2B5EF4-FFF2-40B4-BE49-F238E27FC236}">
                    <a16:creationId xmlns:a16="http://schemas.microsoft.com/office/drawing/2014/main" id="{4BA13090-CA26-44B2-9A9B-CBBADE14CE98}"/>
                  </a:ext>
                </a:extLst>
              </p:cNvPr>
              <p:cNvPicPr/>
              <p:nvPr/>
            </p:nvPicPr>
            <p:blipFill>
              <a:blip r:embed="rId23"/>
              <a:stretch>
                <a:fillRect/>
              </a:stretch>
            </p:blipFill>
            <p:spPr>
              <a:xfrm>
                <a:off x="1164443" y="4955066"/>
                <a:ext cx="3548880" cy="156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7" name="Ink 46">
                <a:extLst>
                  <a:ext uri="{FF2B5EF4-FFF2-40B4-BE49-F238E27FC236}">
                    <a16:creationId xmlns:a16="http://schemas.microsoft.com/office/drawing/2014/main" id="{C11C4F1B-6E32-42C9-8AFD-743B2BC4EA81}"/>
                  </a:ext>
                </a:extLst>
              </p14:cNvPr>
              <p14:cNvContentPartPr/>
              <p14:nvPr/>
            </p14:nvContentPartPr>
            <p14:xfrm>
              <a:off x="1982297" y="2771197"/>
              <a:ext cx="2872800" cy="2662920"/>
            </p14:xfrm>
          </p:contentPart>
        </mc:Choice>
        <mc:Fallback xmlns="">
          <p:pic>
            <p:nvPicPr>
              <p:cNvPr id="47" name="Ink 46">
                <a:extLst>
                  <a:ext uri="{FF2B5EF4-FFF2-40B4-BE49-F238E27FC236}">
                    <a16:creationId xmlns:a16="http://schemas.microsoft.com/office/drawing/2014/main" id="{C11C4F1B-6E32-42C9-8AFD-743B2BC4EA81}"/>
                  </a:ext>
                </a:extLst>
              </p:cNvPr>
              <p:cNvPicPr/>
              <p:nvPr/>
            </p:nvPicPr>
            <p:blipFill>
              <a:blip r:embed="rId25"/>
              <a:stretch>
                <a:fillRect/>
              </a:stretch>
            </p:blipFill>
            <p:spPr>
              <a:xfrm>
                <a:off x="1973297" y="2762557"/>
                <a:ext cx="2890440" cy="2680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9" name="Ink 48">
                <a:extLst>
                  <a:ext uri="{FF2B5EF4-FFF2-40B4-BE49-F238E27FC236}">
                    <a16:creationId xmlns:a16="http://schemas.microsoft.com/office/drawing/2014/main" id="{B3D3D8D1-8770-4F18-B5E0-3C226973CB11}"/>
                  </a:ext>
                </a:extLst>
              </p14:cNvPr>
              <p14:cNvContentPartPr/>
              <p14:nvPr/>
            </p14:nvContentPartPr>
            <p14:xfrm>
              <a:off x="3118523" y="3615866"/>
              <a:ext cx="6170760" cy="2321280"/>
            </p14:xfrm>
          </p:contentPart>
        </mc:Choice>
        <mc:Fallback xmlns="">
          <p:pic>
            <p:nvPicPr>
              <p:cNvPr id="49" name="Ink 48">
                <a:extLst>
                  <a:ext uri="{FF2B5EF4-FFF2-40B4-BE49-F238E27FC236}">
                    <a16:creationId xmlns:a16="http://schemas.microsoft.com/office/drawing/2014/main" id="{B3D3D8D1-8770-4F18-B5E0-3C226973CB11}"/>
                  </a:ext>
                </a:extLst>
              </p:cNvPr>
              <p:cNvPicPr/>
              <p:nvPr/>
            </p:nvPicPr>
            <p:blipFill>
              <a:blip r:embed="rId27"/>
              <a:stretch>
                <a:fillRect/>
              </a:stretch>
            </p:blipFill>
            <p:spPr>
              <a:xfrm>
                <a:off x="3109883" y="3606866"/>
                <a:ext cx="6188400" cy="2338920"/>
              </a:xfrm>
              <a:prstGeom prst="rect">
                <a:avLst/>
              </a:prstGeom>
            </p:spPr>
          </p:pic>
        </mc:Fallback>
      </mc:AlternateContent>
    </p:spTree>
    <p:extLst>
      <p:ext uri="{BB962C8B-B14F-4D97-AF65-F5344CB8AC3E}">
        <p14:creationId xmlns:p14="http://schemas.microsoft.com/office/powerpoint/2010/main" val="241970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B40EF7-90E9-4B60-9413-8874B3D04DE1}"/>
              </a:ext>
            </a:extLst>
          </p:cNvPr>
          <p:cNvSpPr txBox="1"/>
          <p:nvPr/>
        </p:nvSpPr>
        <p:spPr>
          <a:xfrm>
            <a:off x="4371974" y="3105834"/>
            <a:ext cx="3448051" cy="646331"/>
          </a:xfrm>
          <a:prstGeom prst="rect">
            <a:avLst/>
          </a:prstGeom>
          <a:noFill/>
        </p:spPr>
        <p:txBody>
          <a:bodyPr wrap="square" rtlCol="0">
            <a:spAutoFit/>
          </a:bodyPr>
          <a:lstStyle/>
          <a:p>
            <a:pPr algn="ctr"/>
            <a:r>
              <a:rPr lang="en-US" sz="3600" dirty="0"/>
              <a:t>The Cosine Rule</a:t>
            </a:r>
          </a:p>
        </p:txBody>
      </p:sp>
    </p:spTree>
    <p:extLst>
      <p:ext uri="{BB962C8B-B14F-4D97-AF65-F5344CB8AC3E}">
        <p14:creationId xmlns:p14="http://schemas.microsoft.com/office/powerpoint/2010/main" val="1647965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Oval 60">
            <a:extLst>
              <a:ext uri="{FF2B5EF4-FFF2-40B4-BE49-F238E27FC236}">
                <a16:creationId xmlns:a16="http://schemas.microsoft.com/office/drawing/2014/main" id="{0BB6BA45-0355-442E-8ED3-94DEC29D5C04}"/>
              </a:ext>
            </a:extLst>
          </p:cNvPr>
          <p:cNvSpPr/>
          <p:nvPr/>
        </p:nvSpPr>
        <p:spPr>
          <a:xfrm>
            <a:off x="6834772" y="4613458"/>
            <a:ext cx="420833" cy="57937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7ABD239-BE60-4239-82EE-62DF68947F1F}"/>
              </a:ext>
            </a:extLst>
          </p:cNvPr>
          <p:cNvSpPr/>
          <p:nvPr/>
        </p:nvSpPr>
        <p:spPr>
          <a:xfrm>
            <a:off x="9461980" y="5294032"/>
            <a:ext cx="940977" cy="57937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3F36A49-5365-4757-B01A-641BD7B678C7}"/>
              </a:ext>
            </a:extLst>
          </p:cNvPr>
          <p:cNvSpPr/>
          <p:nvPr/>
        </p:nvSpPr>
        <p:spPr>
          <a:xfrm>
            <a:off x="9461979" y="3229657"/>
            <a:ext cx="420833" cy="57937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CDC6D24-296E-4A38-8FCD-362F1CC2E56A}"/>
              </a:ext>
            </a:extLst>
          </p:cNvPr>
          <p:cNvSpPr/>
          <p:nvPr/>
        </p:nvSpPr>
        <p:spPr>
          <a:xfrm>
            <a:off x="8348068" y="3229657"/>
            <a:ext cx="598932" cy="5209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8BA3E72-926B-4AED-A3DE-1AF695D8AEF4}"/>
              </a:ext>
            </a:extLst>
          </p:cNvPr>
          <p:cNvSpPr/>
          <p:nvPr/>
        </p:nvSpPr>
        <p:spPr>
          <a:xfrm>
            <a:off x="7518410" y="2035566"/>
            <a:ext cx="598932" cy="5209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060350B-338F-4DCB-9201-FD000EE16851}"/>
              </a:ext>
            </a:extLst>
          </p:cNvPr>
          <p:cNvSpPr/>
          <p:nvPr/>
        </p:nvSpPr>
        <p:spPr>
          <a:xfrm>
            <a:off x="9882812" y="1919330"/>
            <a:ext cx="819765" cy="6295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058E17F-770E-41E2-8A72-B7E1960015FE}"/>
              </a:ext>
            </a:extLst>
          </p:cNvPr>
          <p:cNvSpPr txBox="1"/>
          <p:nvPr/>
        </p:nvSpPr>
        <p:spPr>
          <a:xfrm>
            <a:off x="216821" y="1351858"/>
            <a:ext cx="4198856" cy="646331"/>
          </a:xfrm>
          <a:prstGeom prst="rect">
            <a:avLst/>
          </a:prstGeom>
          <a:noFill/>
        </p:spPr>
        <p:txBody>
          <a:bodyPr wrap="square">
            <a:spAutoFit/>
          </a:bodyPr>
          <a:lstStyle/>
          <a:p>
            <a:pPr algn="ctr"/>
            <a:r>
              <a:rPr lang="en-US" dirty="0"/>
              <a:t>Proving the cosine rule: </a:t>
            </a:r>
          </a:p>
          <a:p>
            <a:pPr algn="ctr"/>
            <a:r>
              <a:rPr lang="en-US" dirty="0"/>
              <a:t>Consider ΔPQR in the following diagrams.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4BBB292-A794-46B0-B5CA-31D295699312}"/>
                  </a:ext>
                </a:extLst>
              </p:cNvPr>
              <p:cNvSpPr txBox="1"/>
              <p:nvPr/>
            </p:nvSpPr>
            <p:spPr>
              <a:xfrm>
                <a:off x="5369996" y="454796"/>
                <a:ext cx="2065934" cy="408445"/>
              </a:xfrm>
              <a:prstGeom prst="rect">
                <a:avLst/>
              </a:prstGeom>
              <a:noFill/>
            </p:spPr>
            <p:txBody>
              <a:bodyPr wrap="square">
                <a:spAutoFit/>
              </a:bodyPr>
              <a:lstStyle/>
              <a:p>
                <a14:m>
                  <m:oMath xmlns:m="http://schemas.openxmlformats.org/officeDocument/2006/math">
                    <m:acc>
                      <m:accPr>
                        <m:chr m:val="̂"/>
                        <m:ctrlPr>
                          <a:rPr lang="af-ZA" sz="2000" b="0" i="1" smtClean="0">
                            <a:latin typeface="Cambria Math" panose="02040503050406030204" pitchFamily="18" charset="0"/>
                            <a:ea typeface="Cambria Math" panose="02040503050406030204" pitchFamily="18" charset="0"/>
                          </a:rPr>
                        </m:ctrlPr>
                      </m:accPr>
                      <m:e>
                        <m:r>
                          <a:rPr lang="af-ZA" sz="2000" b="0" i="1" smtClean="0">
                            <a:latin typeface="Cambria Math" panose="02040503050406030204" pitchFamily="18" charset="0"/>
                            <a:ea typeface="Cambria Math" panose="02040503050406030204" pitchFamily="18" charset="0"/>
                          </a:rPr>
                          <m:t>𝑃</m:t>
                        </m:r>
                      </m:e>
                    </m:acc>
                  </m:oMath>
                </a14:m>
                <a:r>
                  <a:rPr lang="en-US" sz="2000" dirty="0"/>
                  <a:t> an acute angle: </a:t>
                </a:r>
              </a:p>
            </p:txBody>
          </p:sp>
        </mc:Choice>
        <mc:Fallback xmlns="">
          <p:sp>
            <p:nvSpPr>
              <p:cNvPr id="28" name="TextBox 27">
                <a:extLst>
                  <a:ext uri="{FF2B5EF4-FFF2-40B4-BE49-F238E27FC236}">
                    <a16:creationId xmlns:a16="http://schemas.microsoft.com/office/drawing/2014/main" id="{94BBB292-A794-46B0-B5CA-31D295699312}"/>
                  </a:ext>
                </a:extLst>
              </p:cNvPr>
              <p:cNvSpPr txBox="1">
                <a:spLocks noRot="1" noChangeAspect="1" noMove="1" noResize="1" noEditPoints="1" noAdjustHandles="1" noChangeArrowheads="1" noChangeShapeType="1" noTextEdit="1"/>
              </p:cNvSpPr>
              <p:nvPr/>
            </p:nvSpPr>
            <p:spPr>
              <a:xfrm>
                <a:off x="5369996" y="454796"/>
                <a:ext cx="2065934" cy="408445"/>
              </a:xfrm>
              <a:prstGeom prst="rect">
                <a:avLst/>
              </a:prstGeom>
              <a:blipFill>
                <a:blip r:embed="rId2"/>
                <a:stretch>
                  <a:fillRect t="-8955" r="-1475" b="-26866"/>
                </a:stretch>
              </a:blipFill>
            </p:spPr>
            <p:txBody>
              <a:bodyPr/>
              <a:lstStyle/>
              <a:p>
                <a:r>
                  <a:rPr lang="en-US">
                    <a:noFill/>
                  </a:rPr>
                  <a:t> </a:t>
                </a:r>
              </a:p>
            </p:txBody>
          </p:sp>
        </mc:Fallback>
      </mc:AlternateContent>
      <p:sp>
        <p:nvSpPr>
          <p:cNvPr id="34" name="Right Triangle 33">
            <a:extLst>
              <a:ext uri="{FF2B5EF4-FFF2-40B4-BE49-F238E27FC236}">
                <a16:creationId xmlns:a16="http://schemas.microsoft.com/office/drawing/2014/main" id="{31FB414E-A03F-4E1E-94AA-953FBF2DF3A1}"/>
              </a:ext>
            </a:extLst>
          </p:cNvPr>
          <p:cNvSpPr/>
          <p:nvPr/>
        </p:nvSpPr>
        <p:spPr>
          <a:xfrm rot="16200000" flipV="1">
            <a:off x="2295508" y="3075717"/>
            <a:ext cx="1644084" cy="1431398"/>
          </a:xfrm>
          <a:prstGeom prst="rtTriangl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ZA" dirty="0"/>
          </a:p>
        </p:txBody>
      </p:sp>
      <p:sp>
        <p:nvSpPr>
          <p:cNvPr id="36" name="Right Triangle 35">
            <a:extLst>
              <a:ext uri="{FF2B5EF4-FFF2-40B4-BE49-F238E27FC236}">
                <a16:creationId xmlns:a16="http://schemas.microsoft.com/office/drawing/2014/main" id="{F359E0DC-B2A6-443F-A5A4-85C92E94F50D}"/>
              </a:ext>
            </a:extLst>
          </p:cNvPr>
          <p:cNvSpPr/>
          <p:nvPr/>
        </p:nvSpPr>
        <p:spPr>
          <a:xfrm rot="16200000">
            <a:off x="851381" y="3075716"/>
            <a:ext cx="1644084" cy="1431399"/>
          </a:xfrm>
          <a:prstGeom prst="rtTriangl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ZA" dirty="0"/>
          </a:p>
        </p:txBody>
      </p:sp>
      <p:sp>
        <p:nvSpPr>
          <p:cNvPr id="37" name="Rectangle 36">
            <a:extLst>
              <a:ext uri="{FF2B5EF4-FFF2-40B4-BE49-F238E27FC236}">
                <a16:creationId xmlns:a16="http://schemas.microsoft.com/office/drawing/2014/main" id="{56A81584-D138-4505-89BD-88427FD90A28}"/>
              </a:ext>
            </a:extLst>
          </p:cNvPr>
          <p:cNvSpPr/>
          <p:nvPr/>
        </p:nvSpPr>
        <p:spPr>
          <a:xfrm>
            <a:off x="2235799" y="4428226"/>
            <a:ext cx="160901" cy="185232"/>
          </a:xfrm>
          <a:prstGeom prst="rect">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ZA"/>
          </a:p>
        </p:txBody>
      </p:sp>
      <p:sp>
        <p:nvSpPr>
          <p:cNvPr id="39" name="TextBox 38">
            <a:extLst>
              <a:ext uri="{FF2B5EF4-FFF2-40B4-BE49-F238E27FC236}">
                <a16:creationId xmlns:a16="http://schemas.microsoft.com/office/drawing/2014/main" id="{D845C35A-B8F6-4829-90C7-385DF69BE2D1}"/>
              </a:ext>
            </a:extLst>
          </p:cNvPr>
          <p:cNvSpPr txBox="1"/>
          <p:nvPr/>
        </p:nvSpPr>
        <p:spPr>
          <a:xfrm>
            <a:off x="1342651" y="3519786"/>
            <a:ext cx="443817"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c</a:t>
            </a:r>
          </a:p>
        </p:txBody>
      </p:sp>
      <p:sp>
        <p:nvSpPr>
          <p:cNvPr id="42" name="Rectangle 41">
            <a:extLst>
              <a:ext uri="{FF2B5EF4-FFF2-40B4-BE49-F238E27FC236}">
                <a16:creationId xmlns:a16="http://schemas.microsoft.com/office/drawing/2014/main" id="{FBFA4B7E-67CC-4EE3-A7A6-23B49F955D90}"/>
              </a:ext>
            </a:extLst>
          </p:cNvPr>
          <p:cNvSpPr/>
          <p:nvPr/>
        </p:nvSpPr>
        <p:spPr>
          <a:xfrm>
            <a:off x="2407005" y="4428226"/>
            <a:ext cx="160901" cy="185232"/>
          </a:xfrm>
          <a:prstGeom prst="rect">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ZA"/>
          </a:p>
        </p:txBody>
      </p:sp>
      <p:sp>
        <p:nvSpPr>
          <p:cNvPr id="45" name="TextBox 44">
            <a:extLst>
              <a:ext uri="{FF2B5EF4-FFF2-40B4-BE49-F238E27FC236}">
                <a16:creationId xmlns:a16="http://schemas.microsoft.com/office/drawing/2014/main" id="{855A4822-1156-4E8B-8ABC-B45BBEE76923}"/>
              </a:ext>
            </a:extLst>
          </p:cNvPr>
          <p:cNvSpPr txBox="1"/>
          <p:nvPr/>
        </p:nvSpPr>
        <p:spPr>
          <a:xfrm>
            <a:off x="2073017" y="3710784"/>
            <a:ext cx="343991"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h</a:t>
            </a:r>
          </a:p>
        </p:txBody>
      </p:sp>
      <p:sp>
        <p:nvSpPr>
          <p:cNvPr id="46" name="TextBox 45">
            <a:extLst>
              <a:ext uri="{FF2B5EF4-FFF2-40B4-BE49-F238E27FC236}">
                <a16:creationId xmlns:a16="http://schemas.microsoft.com/office/drawing/2014/main" id="{4FD533DB-3A52-4405-9660-916B0C0AEDA0}"/>
              </a:ext>
            </a:extLst>
          </p:cNvPr>
          <p:cNvSpPr txBox="1"/>
          <p:nvPr/>
        </p:nvSpPr>
        <p:spPr>
          <a:xfrm>
            <a:off x="3833249" y="4628941"/>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R</a:t>
            </a:r>
          </a:p>
        </p:txBody>
      </p:sp>
      <p:sp>
        <p:nvSpPr>
          <p:cNvPr id="49" name="TextBox 48">
            <a:extLst>
              <a:ext uri="{FF2B5EF4-FFF2-40B4-BE49-F238E27FC236}">
                <a16:creationId xmlns:a16="http://schemas.microsoft.com/office/drawing/2014/main" id="{F0C12E99-2112-45B9-8A68-29FFF3AABC35}"/>
              </a:ext>
            </a:extLst>
          </p:cNvPr>
          <p:cNvSpPr txBox="1"/>
          <p:nvPr/>
        </p:nvSpPr>
        <p:spPr>
          <a:xfrm>
            <a:off x="2158056" y="2435185"/>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Q</a:t>
            </a:r>
          </a:p>
        </p:txBody>
      </p:sp>
      <p:sp>
        <p:nvSpPr>
          <p:cNvPr id="50" name="TextBox 49">
            <a:extLst>
              <a:ext uri="{FF2B5EF4-FFF2-40B4-BE49-F238E27FC236}">
                <a16:creationId xmlns:a16="http://schemas.microsoft.com/office/drawing/2014/main" id="{4EB3C9E4-B1D8-4D41-9389-47F69B215B9A}"/>
              </a:ext>
            </a:extLst>
          </p:cNvPr>
          <p:cNvSpPr txBox="1"/>
          <p:nvPr/>
        </p:nvSpPr>
        <p:spPr>
          <a:xfrm>
            <a:off x="621309" y="4613458"/>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P</a:t>
            </a:r>
          </a:p>
        </p:txBody>
      </p:sp>
      <p:sp>
        <p:nvSpPr>
          <p:cNvPr id="51" name="TextBox 50">
            <a:extLst>
              <a:ext uri="{FF2B5EF4-FFF2-40B4-BE49-F238E27FC236}">
                <a16:creationId xmlns:a16="http://schemas.microsoft.com/office/drawing/2014/main" id="{AE9F96A1-CB2B-44A5-B2EC-CE3FAB6D2803}"/>
              </a:ext>
            </a:extLst>
          </p:cNvPr>
          <p:cNvSpPr txBox="1"/>
          <p:nvPr/>
        </p:nvSpPr>
        <p:spPr>
          <a:xfrm>
            <a:off x="2206535" y="4559834"/>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S</a:t>
            </a:r>
          </a:p>
        </p:txBody>
      </p:sp>
      <p:sp>
        <p:nvSpPr>
          <p:cNvPr id="52" name="TextBox 51">
            <a:extLst>
              <a:ext uri="{FF2B5EF4-FFF2-40B4-BE49-F238E27FC236}">
                <a16:creationId xmlns:a16="http://schemas.microsoft.com/office/drawing/2014/main" id="{630988CA-DA6F-4CC8-90BC-3353A14E1201}"/>
              </a:ext>
            </a:extLst>
          </p:cNvPr>
          <p:cNvSpPr txBox="1"/>
          <p:nvPr/>
        </p:nvSpPr>
        <p:spPr>
          <a:xfrm>
            <a:off x="3117550" y="3458127"/>
            <a:ext cx="443817"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a</a:t>
            </a:r>
          </a:p>
        </p:txBody>
      </p:sp>
      <p:cxnSp>
        <p:nvCxnSpPr>
          <p:cNvPr id="72" name="Straight Connector 71">
            <a:extLst>
              <a:ext uri="{FF2B5EF4-FFF2-40B4-BE49-F238E27FC236}">
                <a16:creationId xmlns:a16="http://schemas.microsoft.com/office/drawing/2014/main" id="{177C5B14-20C8-46D0-A14F-AC482A02718A}"/>
              </a:ext>
            </a:extLst>
          </p:cNvPr>
          <p:cNvCxnSpPr>
            <a:cxnSpLocks/>
          </p:cNvCxnSpPr>
          <p:nvPr/>
        </p:nvCxnSpPr>
        <p:spPr>
          <a:xfrm>
            <a:off x="772562" y="5232107"/>
            <a:ext cx="3211940" cy="15483"/>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6F03DF4A-9503-40E3-8561-53C6EE2F417A}"/>
              </a:ext>
            </a:extLst>
          </p:cNvPr>
          <p:cNvSpPr txBox="1"/>
          <p:nvPr/>
        </p:nvSpPr>
        <p:spPr>
          <a:xfrm>
            <a:off x="2235799" y="5184532"/>
            <a:ext cx="443817"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b</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B6022FE-8373-4193-917E-71027F35439F}"/>
                  </a:ext>
                </a:extLst>
              </p:cNvPr>
              <p:cNvSpPr txBox="1"/>
              <p:nvPr/>
            </p:nvSpPr>
            <p:spPr>
              <a:xfrm>
                <a:off x="6327133" y="1189096"/>
                <a:ext cx="298148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𝑎</m:t>
                          </m:r>
                        </m:e>
                        <m:sup>
                          <m:r>
                            <a:rPr lang="af-ZA" sz="2400" b="0" i="1" smtClean="0">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m:t>
                      </m:r>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𝑄𝑆</m:t>
                          </m:r>
                        </m:e>
                        <m:sup>
                          <m:r>
                            <a:rPr lang="af-ZA" sz="2400" b="0" i="1" smtClean="0">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m:t>
                      </m:r>
                      <m:sSup>
                        <m:sSupPr>
                          <m:ctrlPr>
                            <a:rPr lang="af-ZA" sz="2400" i="1">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𝑅</m:t>
                          </m:r>
                          <m:r>
                            <a:rPr lang="af-ZA" sz="2400" i="1">
                              <a:latin typeface="Cambria Math" panose="02040503050406030204" pitchFamily="18" charset="0"/>
                              <a:ea typeface="Cambria Math" panose="02040503050406030204" pitchFamily="18" charset="0"/>
                            </a:rPr>
                            <m:t>𝑆</m:t>
                          </m:r>
                        </m:e>
                        <m:sup>
                          <m:r>
                            <a:rPr lang="af-ZA" sz="2400" i="1">
                              <a:latin typeface="Cambria Math" panose="02040503050406030204" pitchFamily="18" charset="0"/>
                              <a:ea typeface="Cambria Math" panose="02040503050406030204" pitchFamily="18" charset="0"/>
                            </a:rPr>
                            <m:t>2</m:t>
                          </m:r>
                        </m:sup>
                      </m:sSup>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B6022FE-8373-4193-917E-71027F35439F}"/>
                  </a:ext>
                </a:extLst>
              </p:cNvPr>
              <p:cNvSpPr txBox="1">
                <a:spLocks noRot="1" noChangeAspect="1" noMove="1" noResize="1" noEditPoints="1" noAdjustHandles="1" noChangeArrowheads="1" noChangeShapeType="1" noTextEdit="1"/>
              </p:cNvSpPr>
              <p:nvPr/>
            </p:nvSpPr>
            <p:spPr>
              <a:xfrm>
                <a:off x="6327133" y="1189096"/>
                <a:ext cx="2981486" cy="461665"/>
              </a:xfrm>
              <a:prstGeom prst="rect">
                <a:avLst/>
              </a:prstGeom>
              <a:blipFill>
                <a:blip r:embed="rId3"/>
                <a:stretch>
                  <a:fillRect b="-15789"/>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A75F95CF-F73D-4DFA-9BB3-06E261E10A41}"/>
              </a:ext>
            </a:extLst>
          </p:cNvPr>
          <p:cNvSpPr txBox="1"/>
          <p:nvPr/>
        </p:nvSpPr>
        <p:spPr>
          <a:xfrm>
            <a:off x="5416553" y="1164589"/>
            <a:ext cx="1166390" cy="400110"/>
          </a:xfrm>
          <a:prstGeom prst="rect">
            <a:avLst/>
          </a:prstGeom>
          <a:noFill/>
        </p:spPr>
        <p:txBody>
          <a:bodyPr wrap="square">
            <a:spAutoFit/>
          </a:bodyPr>
          <a:lstStyle/>
          <a:p>
            <a:r>
              <a:rPr lang="en-US" sz="2000" dirty="0"/>
              <a:t>In </a:t>
            </a:r>
            <a:r>
              <a:rPr lang="el-GR" sz="2000" dirty="0"/>
              <a:t>Δ</a:t>
            </a:r>
            <a:r>
              <a:rPr lang="en-US" sz="2000" dirty="0"/>
              <a:t>QSR</a:t>
            </a:r>
          </a:p>
        </p:txBody>
      </p:sp>
      <p:sp>
        <p:nvSpPr>
          <p:cNvPr id="29" name="Title 1">
            <a:extLst>
              <a:ext uri="{FF2B5EF4-FFF2-40B4-BE49-F238E27FC236}">
                <a16:creationId xmlns:a16="http://schemas.microsoft.com/office/drawing/2014/main" id="{E156B4D6-7697-446A-BD08-042DD282340B}"/>
              </a:ext>
            </a:extLst>
          </p:cNvPr>
          <p:cNvSpPr txBox="1">
            <a:spLocks/>
          </p:cNvSpPr>
          <p:nvPr/>
        </p:nvSpPr>
        <p:spPr>
          <a:xfrm>
            <a:off x="320984" y="226125"/>
            <a:ext cx="2352261" cy="510345"/>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The cosine rule</a:t>
            </a:r>
            <a:endParaRPr lang="en-US" sz="2400" b="1" i="1"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0EBAD3D-B3B0-47FC-9663-AB8689B3E1F9}"/>
                  </a:ext>
                </a:extLst>
              </p:cNvPr>
              <p:cNvSpPr txBox="1"/>
              <p:nvPr/>
            </p:nvSpPr>
            <p:spPr>
              <a:xfrm>
                <a:off x="6616139" y="1594674"/>
                <a:ext cx="326667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𝑎</m:t>
                          </m:r>
                        </m:e>
                        <m:sup>
                          <m:r>
                            <a:rPr lang="af-ZA" sz="2400" b="0" i="1" smtClean="0">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m:t>
                      </m:r>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𝑄𝑆</m:t>
                          </m:r>
                        </m:e>
                        <m:sup>
                          <m:r>
                            <a:rPr lang="af-ZA" sz="2400" b="0" i="1" smtClean="0">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m:t>
                      </m:r>
                      <m:sSup>
                        <m:sSupPr>
                          <m:ctrlPr>
                            <a:rPr lang="af-ZA" sz="2400" i="1">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𝑏</m:t>
                          </m:r>
                          <m:r>
                            <a:rPr lang="af-ZA"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𝑃𝑆</m:t>
                          </m:r>
                          <m:r>
                            <a:rPr lang="af-ZA" sz="2400" b="0" i="1" smtClean="0">
                              <a:latin typeface="Cambria Math" panose="02040503050406030204" pitchFamily="18" charset="0"/>
                              <a:ea typeface="Cambria Math" panose="02040503050406030204" pitchFamily="18" charset="0"/>
                            </a:rPr>
                            <m:t>)</m:t>
                          </m:r>
                        </m:e>
                        <m:sup>
                          <m:r>
                            <a:rPr lang="af-ZA" sz="2400" i="1">
                              <a:latin typeface="Cambria Math" panose="02040503050406030204" pitchFamily="18" charset="0"/>
                              <a:ea typeface="Cambria Math" panose="02040503050406030204" pitchFamily="18" charset="0"/>
                            </a:rPr>
                            <m:t>2</m:t>
                          </m:r>
                        </m:sup>
                      </m:sSup>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F0EBAD3D-B3B0-47FC-9663-AB8689B3E1F9}"/>
                  </a:ext>
                </a:extLst>
              </p:cNvPr>
              <p:cNvSpPr txBox="1">
                <a:spLocks noRot="1" noChangeAspect="1" noMove="1" noResize="1" noEditPoints="1" noAdjustHandles="1" noChangeArrowheads="1" noChangeShapeType="1" noTextEdit="1"/>
              </p:cNvSpPr>
              <p:nvPr/>
            </p:nvSpPr>
            <p:spPr>
              <a:xfrm>
                <a:off x="6616139" y="1594674"/>
                <a:ext cx="3266673" cy="461665"/>
              </a:xfrm>
              <a:prstGeom prst="rect">
                <a:avLst/>
              </a:prstGeom>
              <a:blipFill>
                <a:blip r:embed="rId4"/>
                <a:stretch>
                  <a:fillRect b="-2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CD199C3-6580-4036-8908-C6F798684E25}"/>
                  </a:ext>
                </a:extLst>
              </p:cNvPr>
              <p:cNvSpPr txBox="1"/>
              <p:nvPr/>
            </p:nvSpPr>
            <p:spPr>
              <a:xfrm>
                <a:off x="6557634" y="2052533"/>
                <a:ext cx="434959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𝑎</m:t>
                          </m:r>
                        </m:e>
                        <m:sup>
                          <m:r>
                            <a:rPr lang="af-ZA" sz="2400" b="0" i="1" smtClean="0">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m:t>
                      </m:r>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𝑄𝑆</m:t>
                          </m:r>
                        </m:e>
                        <m:sup>
                          <m:r>
                            <a:rPr lang="af-ZA" sz="2400" b="0" i="1" smtClean="0">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m:t>
                      </m:r>
                      <m:sSup>
                        <m:sSupPr>
                          <m:ctrlPr>
                            <a:rPr lang="af-ZA" sz="2400" i="1">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𝑏</m:t>
                          </m:r>
                        </m:e>
                        <m:sup>
                          <m:r>
                            <a:rPr lang="af-ZA" sz="2400" i="1">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−2</m:t>
                      </m:r>
                      <m:r>
                        <a:rPr lang="af-ZA" sz="2400" b="0" i="1" smtClean="0">
                          <a:latin typeface="Cambria Math" panose="02040503050406030204" pitchFamily="18" charset="0"/>
                          <a:ea typeface="Cambria Math" panose="02040503050406030204" pitchFamily="18" charset="0"/>
                        </a:rPr>
                        <m:t>𝑏𝑃𝑆</m:t>
                      </m:r>
                      <m:r>
                        <a:rPr lang="af-ZA" sz="2400" b="0" i="1" smtClean="0">
                          <a:latin typeface="Cambria Math" panose="02040503050406030204" pitchFamily="18" charset="0"/>
                          <a:ea typeface="Cambria Math" panose="02040503050406030204" pitchFamily="18" charset="0"/>
                        </a:rPr>
                        <m:t>+</m:t>
                      </m:r>
                      <m:sSup>
                        <m:sSupPr>
                          <m:ctrlPr>
                            <a:rPr lang="af-ZA" sz="2400" i="1">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𝑃</m:t>
                          </m:r>
                          <m:r>
                            <a:rPr lang="af-ZA" sz="2400" i="1">
                              <a:latin typeface="Cambria Math" panose="02040503050406030204" pitchFamily="18" charset="0"/>
                              <a:ea typeface="Cambria Math" panose="02040503050406030204" pitchFamily="18" charset="0"/>
                            </a:rPr>
                            <m:t>𝑆</m:t>
                          </m:r>
                        </m:e>
                        <m:sup>
                          <m:r>
                            <a:rPr lang="af-ZA" sz="2400" i="1">
                              <a:latin typeface="Cambria Math" panose="02040503050406030204" pitchFamily="18" charset="0"/>
                              <a:ea typeface="Cambria Math" panose="02040503050406030204" pitchFamily="18" charset="0"/>
                            </a:rPr>
                            <m:t>2</m:t>
                          </m:r>
                        </m:sup>
                      </m:sSup>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4CD199C3-6580-4036-8908-C6F798684E25}"/>
                  </a:ext>
                </a:extLst>
              </p:cNvPr>
              <p:cNvSpPr txBox="1">
                <a:spLocks noRot="1" noChangeAspect="1" noMove="1" noResize="1" noEditPoints="1" noAdjustHandles="1" noChangeArrowheads="1" noChangeShapeType="1" noTextEdit="1"/>
              </p:cNvSpPr>
              <p:nvPr/>
            </p:nvSpPr>
            <p:spPr>
              <a:xfrm>
                <a:off x="6557634" y="2052533"/>
                <a:ext cx="4349598" cy="461665"/>
              </a:xfrm>
              <a:prstGeom prst="rect">
                <a:avLst/>
              </a:prstGeom>
              <a:blipFill>
                <a:blip r:embed="rId5"/>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7CE9D9D-72A4-4214-A155-B3FC3F4C7899}"/>
                  </a:ext>
                </a:extLst>
              </p:cNvPr>
              <p:cNvSpPr txBox="1"/>
              <p:nvPr/>
            </p:nvSpPr>
            <p:spPr>
              <a:xfrm>
                <a:off x="6357410" y="2741224"/>
                <a:ext cx="298148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𝑄𝑆</m:t>
                          </m:r>
                        </m:e>
                        <m:sup>
                          <m:r>
                            <a:rPr lang="af-ZA" sz="2400" b="0" i="1" smtClean="0">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m:t>
                      </m:r>
                      <m:sSup>
                        <m:sSupPr>
                          <m:ctrlPr>
                            <a:rPr lang="af-ZA" sz="2400" i="1">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𝑃</m:t>
                          </m:r>
                          <m:r>
                            <a:rPr lang="af-ZA" sz="2400" i="1">
                              <a:latin typeface="Cambria Math" panose="02040503050406030204" pitchFamily="18" charset="0"/>
                              <a:ea typeface="Cambria Math" panose="02040503050406030204" pitchFamily="18" charset="0"/>
                            </a:rPr>
                            <m:t>𝑆</m:t>
                          </m:r>
                        </m:e>
                        <m:sup>
                          <m:r>
                            <a:rPr lang="af-ZA" sz="2400" i="1">
                              <a:latin typeface="Cambria Math" panose="02040503050406030204" pitchFamily="18" charset="0"/>
                              <a:ea typeface="Cambria Math" panose="02040503050406030204" pitchFamily="18" charset="0"/>
                            </a:rPr>
                            <m:t>2</m:t>
                          </m:r>
                        </m:sup>
                      </m:sSup>
                      <m:r>
                        <a:rPr lang="af-ZA" sz="2400" i="1">
                          <a:latin typeface="Cambria Math" panose="02040503050406030204" pitchFamily="18" charset="0"/>
                          <a:ea typeface="Cambria Math" panose="02040503050406030204" pitchFamily="18" charset="0"/>
                        </a:rPr>
                        <m:t>=</m:t>
                      </m:r>
                      <m:sSup>
                        <m:sSupPr>
                          <m:ctrlPr>
                            <a:rPr lang="af-ZA" sz="2400" i="1">
                              <a:latin typeface="Cambria Math" panose="02040503050406030204" pitchFamily="18" charset="0"/>
                              <a:ea typeface="Cambria Math" panose="02040503050406030204" pitchFamily="18" charset="0"/>
                            </a:rPr>
                          </m:ctrlPr>
                        </m:sSupPr>
                        <m:e>
                          <m:r>
                            <a:rPr lang="af-ZA" sz="2400" i="1">
                              <a:latin typeface="Cambria Math" panose="02040503050406030204" pitchFamily="18" charset="0"/>
                              <a:ea typeface="Cambria Math" panose="02040503050406030204" pitchFamily="18" charset="0"/>
                            </a:rPr>
                            <m:t>𝑐</m:t>
                          </m:r>
                        </m:e>
                        <m:sup>
                          <m:r>
                            <a:rPr lang="af-ZA" sz="2400" i="1">
                              <a:latin typeface="Cambria Math" panose="02040503050406030204" pitchFamily="18" charset="0"/>
                              <a:ea typeface="Cambria Math" panose="02040503050406030204" pitchFamily="18" charset="0"/>
                            </a:rPr>
                            <m:t>2</m:t>
                          </m:r>
                        </m:sup>
                      </m:sSup>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37CE9D9D-72A4-4214-A155-B3FC3F4C7899}"/>
                  </a:ext>
                </a:extLst>
              </p:cNvPr>
              <p:cNvSpPr txBox="1">
                <a:spLocks noRot="1" noChangeAspect="1" noMove="1" noResize="1" noEditPoints="1" noAdjustHandles="1" noChangeArrowheads="1" noChangeShapeType="1" noTextEdit="1"/>
              </p:cNvSpPr>
              <p:nvPr/>
            </p:nvSpPr>
            <p:spPr>
              <a:xfrm>
                <a:off x="6357410" y="2741224"/>
                <a:ext cx="2981486" cy="461665"/>
              </a:xfrm>
              <a:prstGeom prst="rect">
                <a:avLst/>
              </a:prstGeom>
              <a:blipFill>
                <a:blip r:embed="rId6"/>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4508684-30BF-48DD-B36D-7E118D6A8A98}"/>
                  </a:ext>
                </a:extLst>
              </p:cNvPr>
              <p:cNvSpPr txBox="1"/>
              <p:nvPr/>
            </p:nvSpPr>
            <p:spPr>
              <a:xfrm>
                <a:off x="6616139" y="3291467"/>
                <a:ext cx="350284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𝑎</m:t>
                          </m:r>
                        </m:e>
                        <m:sup>
                          <m:r>
                            <a:rPr lang="af-ZA" sz="2400" b="0" i="1" smtClean="0">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 =</m:t>
                      </m:r>
                      <m:sSup>
                        <m:sSupPr>
                          <m:ctrlPr>
                            <a:rPr lang="af-ZA" sz="2400" i="1">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𝑏</m:t>
                          </m:r>
                        </m:e>
                        <m:sup>
                          <m:r>
                            <a:rPr lang="af-ZA" sz="2400" i="1">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m:t>
                      </m:r>
                      <m:sSup>
                        <m:sSupPr>
                          <m:ctrlPr>
                            <a:rPr lang="af-ZA" sz="2400" i="1">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𝑐</m:t>
                          </m:r>
                        </m:e>
                        <m:sup>
                          <m:r>
                            <a:rPr lang="af-ZA" sz="2400" i="1">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−2</m:t>
                      </m:r>
                      <m:r>
                        <a:rPr lang="af-ZA" sz="2400" b="0" i="1" smtClean="0">
                          <a:latin typeface="Cambria Math" panose="02040503050406030204" pitchFamily="18" charset="0"/>
                          <a:ea typeface="Cambria Math" panose="02040503050406030204" pitchFamily="18" charset="0"/>
                        </a:rPr>
                        <m:t>𝑏𝑃𝑆</m:t>
                      </m:r>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74508684-30BF-48DD-B36D-7E118D6A8A98}"/>
                  </a:ext>
                </a:extLst>
              </p:cNvPr>
              <p:cNvSpPr txBox="1">
                <a:spLocks noRot="1" noChangeAspect="1" noMove="1" noResize="1" noEditPoints="1" noAdjustHandles="1" noChangeArrowheads="1" noChangeShapeType="1" noTextEdit="1"/>
              </p:cNvSpPr>
              <p:nvPr/>
            </p:nvSpPr>
            <p:spPr>
              <a:xfrm>
                <a:off x="6616139" y="3291467"/>
                <a:ext cx="3502844" cy="461665"/>
              </a:xfrm>
              <a:prstGeom prst="rect">
                <a:avLst/>
              </a:prstGeom>
              <a:blipFill>
                <a:blip r:embed="rId7"/>
                <a:stretch>
                  <a:fillRect/>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222D45FE-C3BD-4F63-8C5E-22D63EBF156C}"/>
              </a:ext>
            </a:extLst>
          </p:cNvPr>
          <p:cNvSpPr txBox="1"/>
          <p:nvPr/>
        </p:nvSpPr>
        <p:spPr>
          <a:xfrm>
            <a:off x="6052033" y="2807593"/>
            <a:ext cx="610753" cy="400110"/>
          </a:xfrm>
          <a:prstGeom prst="rect">
            <a:avLst/>
          </a:prstGeom>
          <a:noFill/>
        </p:spPr>
        <p:txBody>
          <a:bodyPr wrap="square">
            <a:spAutoFit/>
          </a:bodyPr>
          <a:lstStyle/>
          <a:p>
            <a:r>
              <a:rPr lang="af-ZA" sz="2000" dirty="0"/>
              <a:t>but</a:t>
            </a:r>
            <a:endParaRPr lang="en-US" sz="2000" dirty="0"/>
          </a:p>
        </p:txBody>
      </p:sp>
      <p:sp>
        <p:nvSpPr>
          <p:cNvPr id="53" name="TextBox 52">
            <a:extLst>
              <a:ext uri="{FF2B5EF4-FFF2-40B4-BE49-F238E27FC236}">
                <a16:creationId xmlns:a16="http://schemas.microsoft.com/office/drawing/2014/main" id="{C3BA7507-F232-4FEC-A061-E168037D3C97}"/>
              </a:ext>
            </a:extLst>
          </p:cNvPr>
          <p:cNvSpPr txBox="1"/>
          <p:nvPr/>
        </p:nvSpPr>
        <p:spPr>
          <a:xfrm>
            <a:off x="5819768" y="4068722"/>
            <a:ext cx="1166390" cy="400110"/>
          </a:xfrm>
          <a:prstGeom prst="rect">
            <a:avLst/>
          </a:prstGeom>
          <a:noFill/>
        </p:spPr>
        <p:txBody>
          <a:bodyPr wrap="square">
            <a:spAutoFit/>
          </a:bodyPr>
          <a:lstStyle/>
          <a:p>
            <a:r>
              <a:rPr lang="en-US" sz="2000" dirty="0"/>
              <a:t>In </a:t>
            </a:r>
            <a:r>
              <a:rPr lang="el-GR" sz="2000" dirty="0"/>
              <a:t>Δ</a:t>
            </a:r>
            <a:r>
              <a:rPr lang="af-ZA" sz="2000" dirty="0"/>
              <a:t>P</a:t>
            </a:r>
            <a:r>
              <a:rPr lang="en-US" sz="2000" dirty="0"/>
              <a:t>QS</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D8231B4-7A80-49D5-B788-7782F1DB793E}"/>
                  </a:ext>
                </a:extLst>
              </p:cNvPr>
              <p:cNvSpPr txBox="1"/>
              <p:nvPr/>
            </p:nvSpPr>
            <p:spPr>
              <a:xfrm>
                <a:off x="6402963" y="3832259"/>
                <a:ext cx="2559066" cy="7937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af-ZA" sz="2400" b="0" i="1" smtClean="0">
                              <a:latin typeface="Cambria Math" panose="02040503050406030204" pitchFamily="18" charset="0"/>
                              <a:ea typeface="Cambria Math" panose="02040503050406030204" pitchFamily="18" charset="0"/>
                            </a:rPr>
                          </m:ctrlPr>
                        </m:fPr>
                        <m:num>
                          <m:r>
                            <a:rPr lang="af-ZA" sz="2400" b="0" i="1" smtClean="0">
                              <a:latin typeface="Cambria Math" panose="02040503050406030204" pitchFamily="18" charset="0"/>
                              <a:ea typeface="Cambria Math" panose="02040503050406030204" pitchFamily="18" charset="0"/>
                            </a:rPr>
                            <m:t>𝑃𝑆</m:t>
                          </m:r>
                        </m:num>
                        <m:den>
                          <m:r>
                            <a:rPr lang="af-ZA" sz="2400" b="0" i="1" smtClean="0">
                              <a:latin typeface="Cambria Math" panose="02040503050406030204" pitchFamily="18" charset="0"/>
                              <a:ea typeface="Cambria Math" panose="02040503050406030204" pitchFamily="18" charset="0"/>
                            </a:rPr>
                            <m:t>𝑐</m:t>
                          </m:r>
                        </m:den>
                      </m:f>
                      <m:r>
                        <a:rPr lang="af-ZA" sz="2400" b="0" i="1" smtClean="0">
                          <a:latin typeface="Cambria Math" panose="02040503050406030204" pitchFamily="18" charset="0"/>
                          <a:ea typeface="Cambria Math" panose="02040503050406030204" pitchFamily="18" charset="0"/>
                        </a:rPr>
                        <m:t>=</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cos</m:t>
                          </m:r>
                        </m:fName>
                        <m:e>
                          <m:r>
                            <a:rPr lang="af-ZA" sz="2400" b="0" i="1" smtClean="0">
                              <a:latin typeface="Cambria Math" panose="02040503050406030204" pitchFamily="18" charset="0"/>
                              <a:ea typeface="Cambria Math" panose="02040503050406030204" pitchFamily="18" charset="0"/>
                            </a:rPr>
                            <m:t>𝑃</m:t>
                          </m:r>
                        </m:e>
                      </m:func>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54" name="TextBox 53">
                <a:extLst>
                  <a:ext uri="{FF2B5EF4-FFF2-40B4-BE49-F238E27FC236}">
                    <a16:creationId xmlns:a16="http://schemas.microsoft.com/office/drawing/2014/main" id="{CD8231B4-7A80-49D5-B788-7782F1DB793E}"/>
                  </a:ext>
                </a:extLst>
              </p:cNvPr>
              <p:cNvSpPr txBox="1">
                <a:spLocks noRot="1" noChangeAspect="1" noMove="1" noResize="1" noEditPoints="1" noAdjustHandles="1" noChangeArrowheads="1" noChangeShapeType="1" noTextEdit="1"/>
              </p:cNvSpPr>
              <p:nvPr/>
            </p:nvSpPr>
            <p:spPr>
              <a:xfrm>
                <a:off x="6402963" y="3832259"/>
                <a:ext cx="2559066" cy="79374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5DCD829-8ADC-48D9-95D5-5599E1478856}"/>
                  </a:ext>
                </a:extLst>
              </p:cNvPr>
              <p:cNvSpPr txBox="1"/>
              <p:nvPr/>
            </p:nvSpPr>
            <p:spPr>
              <a:xfrm>
                <a:off x="6327133" y="5345011"/>
                <a:ext cx="449212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𝑎</m:t>
                          </m:r>
                        </m:e>
                        <m:sup>
                          <m:r>
                            <a:rPr lang="af-ZA" sz="2400" b="0" i="1" smtClean="0">
                              <a:latin typeface="Cambria Math" panose="02040503050406030204" pitchFamily="18" charset="0"/>
                              <a:ea typeface="Cambria Math" panose="02040503050406030204" pitchFamily="18" charset="0"/>
                            </a:rPr>
                            <m:t>2 </m:t>
                          </m:r>
                        </m:sup>
                      </m:sSup>
                      <m:r>
                        <a:rPr lang="af-ZA" sz="2400" b="0" i="1" smtClean="0">
                          <a:latin typeface="Cambria Math" panose="02040503050406030204" pitchFamily="18" charset="0"/>
                          <a:ea typeface="Cambria Math" panose="02040503050406030204" pitchFamily="18" charset="0"/>
                        </a:rPr>
                        <m:t>=</m:t>
                      </m:r>
                      <m:sSup>
                        <m:sSupPr>
                          <m:ctrlPr>
                            <a:rPr lang="af-ZA" sz="2400" i="1">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𝑏</m:t>
                          </m:r>
                        </m:e>
                        <m:sup>
                          <m:r>
                            <a:rPr lang="af-ZA" sz="2400" i="1">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m:t>
                      </m:r>
                      <m:sSup>
                        <m:sSupPr>
                          <m:ctrlPr>
                            <a:rPr lang="af-ZA" sz="2400" i="1">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𝑐</m:t>
                          </m:r>
                        </m:e>
                        <m:sup>
                          <m:r>
                            <a:rPr lang="af-ZA" sz="2400" i="1">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−2</m:t>
                      </m:r>
                      <m:r>
                        <a:rPr lang="af-ZA" sz="2400" b="0" i="1" smtClean="0">
                          <a:latin typeface="Cambria Math" panose="02040503050406030204" pitchFamily="18" charset="0"/>
                          <a:ea typeface="Cambria Math" panose="02040503050406030204" pitchFamily="18" charset="0"/>
                        </a:rPr>
                        <m:t>𝑏</m:t>
                      </m:r>
                      <m:r>
                        <a:rPr lang="af-ZA"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𝑐</m:t>
                      </m:r>
                      <m:r>
                        <a:rPr lang="af-ZA"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𝑐𝑜𝑠𝑃</m:t>
                      </m:r>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D5DCD829-8ADC-48D9-95D5-5599E1478856}"/>
                  </a:ext>
                </a:extLst>
              </p:cNvPr>
              <p:cNvSpPr txBox="1">
                <a:spLocks noRot="1" noChangeAspect="1" noMove="1" noResize="1" noEditPoints="1" noAdjustHandles="1" noChangeArrowheads="1" noChangeShapeType="1" noTextEdit="1"/>
              </p:cNvSpPr>
              <p:nvPr/>
            </p:nvSpPr>
            <p:spPr>
              <a:xfrm>
                <a:off x="6327133" y="5345011"/>
                <a:ext cx="4492128"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9EFA9A3E-842A-4228-AB74-C1D5994710DB}"/>
                  </a:ext>
                </a:extLst>
              </p:cNvPr>
              <p:cNvSpPr txBox="1"/>
              <p:nvPr/>
            </p:nvSpPr>
            <p:spPr>
              <a:xfrm>
                <a:off x="6635192" y="5940144"/>
                <a:ext cx="3309237" cy="8336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af-ZA" sz="2400" b="0" i="1" smtClean="0">
                              <a:latin typeface="Cambria Math" panose="02040503050406030204" pitchFamily="18" charset="0"/>
                              <a:ea typeface="Cambria Math" panose="02040503050406030204" pitchFamily="18" charset="0"/>
                            </a:rPr>
                          </m:ctrlPr>
                        </m:fPr>
                        <m:num>
                          <m:sSup>
                            <m:sSupPr>
                              <m:ctrlPr>
                                <a:rPr lang="af-ZA" sz="2400" i="1">
                                  <a:latin typeface="Cambria Math" panose="02040503050406030204" pitchFamily="18" charset="0"/>
                                  <a:ea typeface="Cambria Math" panose="02040503050406030204" pitchFamily="18" charset="0"/>
                                </a:rPr>
                              </m:ctrlPr>
                            </m:sSupPr>
                            <m:e>
                              <m:r>
                                <a:rPr lang="af-ZA" sz="2400" i="1">
                                  <a:latin typeface="Cambria Math" panose="02040503050406030204" pitchFamily="18" charset="0"/>
                                  <a:ea typeface="Cambria Math" panose="02040503050406030204" pitchFamily="18" charset="0"/>
                                </a:rPr>
                                <m:t>𝑏</m:t>
                              </m:r>
                            </m:e>
                            <m:sup>
                              <m:r>
                                <a:rPr lang="af-ZA" sz="2400" i="1">
                                  <a:latin typeface="Cambria Math" panose="02040503050406030204" pitchFamily="18" charset="0"/>
                                  <a:ea typeface="Cambria Math" panose="02040503050406030204" pitchFamily="18" charset="0"/>
                                </a:rPr>
                                <m:t>2</m:t>
                              </m:r>
                            </m:sup>
                          </m:sSup>
                          <m:r>
                            <a:rPr lang="af-ZA" sz="2400" i="1">
                              <a:latin typeface="Cambria Math" panose="02040503050406030204" pitchFamily="18" charset="0"/>
                              <a:ea typeface="Cambria Math" panose="02040503050406030204" pitchFamily="18" charset="0"/>
                            </a:rPr>
                            <m:t>+</m:t>
                          </m:r>
                          <m:sSup>
                            <m:sSupPr>
                              <m:ctrlPr>
                                <a:rPr lang="af-ZA" sz="2400" i="1">
                                  <a:latin typeface="Cambria Math" panose="02040503050406030204" pitchFamily="18" charset="0"/>
                                  <a:ea typeface="Cambria Math" panose="02040503050406030204" pitchFamily="18" charset="0"/>
                                </a:rPr>
                              </m:ctrlPr>
                            </m:sSupPr>
                            <m:e>
                              <m:r>
                                <a:rPr lang="af-ZA" sz="2400" i="1">
                                  <a:latin typeface="Cambria Math" panose="02040503050406030204" pitchFamily="18" charset="0"/>
                                  <a:ea typeface="Cambria Math" panose="02040503050406030204" pitchFamily="18" charset="0"/>
                                </a:rPr>
                                <m:t>𝑐</m:t>
                              </m:r>
                            </m:e>
                            <m:sup>
                              <m:r>
                                <a:rPr lang="af-ZA" sz="2400" i="1">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sSup>
                            <m:sSupPr>
                              <m:ctrlPr>
                                <a:rPr lang="af-ZA" sz="2400" i="1">
                                  <a:latin typeface="Cambria Math" panose="02040503050406030204" pitchFamily="18" charset="0"/>
                                  <a:ea typeface="Cambria Math" panose="02040503050406030204" pitchFamily="18" charset="0"/>
                                </a:rPr>
                              </m:ctrlPr>
                            </m:sSupPr>
                            <m:e>
                              <m:r>
                                <a:rPr lang="af-ZA" sz="2400" i="1">
                                  <a:latin typeface="Cambria Math" panose="02040503050406030204" pitchFamily="18" charset="0"/>
                                  <a:ea typeface="Cambria Math" panose="02040503050406030204" pitchFamily="18" charset="0"/>
                                </a:rPr>
                                <m:t>𝑎</m:t>
                              </m:r>
                            </m:e>
                            <m:sup>
                              <m:r>
                                <a:rPr lang="af-ZA" sz="2400" i="1">
                                  <a:latin typeface="Cambria Math" panose="02040503050406030204" pitchFamily="18" charset="0"/>
                                  <a:ea typeface="Cambria Math" panose="02040503050406030204" pitchFamily="18" charset="0"/>
                                </a:rPr>
                                <m:t>2 </m:t>
                              </m:r>
                            </m:sup>
                          </m:sSup>
                        </m:num>
                        <m:den>
                          <m:r>
                            <a:rPr lang="af-ZA" sz="2400" b="0" i="1" smtClean="0">
                              <a:latin typeface="Cambria Math" panose="02040503050406030204" pitchFamily="18" charset="0"/>
                              <a:ea typeface="Cambria Math" panose="02040503050406030204" pitchFamily="18" charset="0"/>
                            </a:rPr>
                            <m:t>2</m:t>
                          </m:r>
                          <m:r>
                            <a:rPr lang="af-ZA" sz="2400" b="0" i="1" smtClean="0">
                              <a:latin typeface="Cambria Math" panose="02040503050406030204" pitchFamily="18" charset="0"/>
                              <a:ea typeface="Cambria Math" panose="02040503050406030204" pitchFamily="18" charset="0"/>
                            </a:rPr>
                            <m:t>𝑏𝑐</m:t>
                          </m:r>
                        </m:den>
                      </m:f>
                      <m:r>
                        <a:rPr lang="af-ZA" sz="2400" b="0" i="1" smtClean="0">
                          <a:latin typeface="Cambria Math" panose="02040503050406030204" pitchFamily="18" charset="0"/>
                          <a:ea typeface="Cambria Math" panose="02040503050406030204" pitchFamily="18" charset="0"/>
                        </a:rPr>
                        <m:t>=</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cos</m:t>
                          </m:r>
                        </m:fName>
                        <m:e>
                          <m:r>
                            <a:rPr lang="af-ZA" sz="2400" b="0" i="1" smtClean="0">
                              <a:latin typeface="Cambria Math" panose="02040503050406030204" pitchFamily="18" charset="0"/>
                              <a:ea typeface="Cambria Math" panose="02040503050406030204" pitchFamily="18" charset="0"/>
                            </a:rPr>
                            <m:t>𝑃</m:t>
                          </m:r>
                        </m:e>
                      </m:func>
                    </m:oMath>
                  </m:oMathPara>
                </a14:m>
                <a:endParaRPr lang="en-ZA" sz="2400" dirty="0">
                  <a:latin typeface="Cambria Math" panose="02040503050406030204" pitchFamily="18" charset="0"/>
                  <a:ea typeface="Cambria Math" panose="02040503050406030204" pitchFamily="18" charset="0"/>
                </a:endParaRPr>
              </a:p>
            </p:txBody>
          </p:sp>
        </mc:Choice>
        <mc:Fallback>
          <p:sp>
            <p:nvSpPr>
              <p:cNvPr id="56" name="TextBox 55">
                <a:extLst>
                  <a:ext uri="{FF2B5EF4-FFF2-40B4-BE49-F238E27FC236}">
                    <a16:creationId xmlns:a16="http://schemas.microsoft.com/office/drawing/2014/main" id="{9EFA9A3E-842A-4228-AB74-C1D5994710DB}"/>
                  </a:ext>
                </a:extLst>
              </p:cNvPr>
              <p:cNvSpPr txBox="1">
                <a:spLocks noRot="1" noChangeAspect="1" noMove="1" noResize="1" noEditPoints="1" noAdjustHandles="1" noChangeArrowheads="1" noChangeShapeType="1" noTextEdit="1"/>
              </p:cNvSpPr>
              <p:nvPr/>
            </p:nvSpPr>
            <p:spPr>
              <a:xfrm>
                <a:off x="6635192" y="5940144"/>
                <a:ext cx="3309237" cy="83362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B60E49D-5F06-476A-8F52-9E3402132FD4}"/>
                  </a:ext>
                </a:extLst>
              </p:cNvPr>
              <p:cNvSpPr txBox="1"/>
              <p:nvPr/>
            </p:nvSpPr>
            <p:spPr>
              <a:xfrm>
                <a:off x="6772299" y="4656319"/>
                <a:ext cx="196013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400" b="0" i="1" smtClean="0">
                          <a:latin typeface="Cambria Math" panose="02040503050406030204" pitchFamily="18" charset="0"/>
                          <a:ea typeface="Cambria Math" panose="02040503050406030204" pitchFamily="18" charset="0"/>
                        </a:rPr>
                        <m:t>𝑃𝑆</m:t>
                      </m:r>
                      <m:r>
                        <a:rPr lang="af-ZA"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𝑐</m:t>
                      </m:r>
                      <m:r>
                        <a:rPr lang="af-ZA" sz="2400" b="0" i="1" smtClean="0">
                          <a:latin typeface="Cambria Math" panose="02040503050406030204" pitchFamily="18" charset="0"/>
                          <a:ea typeface="Cambria Math" panose="02040503050406030204" pitchFamily="18" charset="0"/>
                        </a:rPr>
                        <m:t>.</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cos</m:t>
                          </m:r>
                        </m:fName>
                        <m:e>
                          <m:r>
                            <a:rPr lang="af-ZA" sz="2400" b="0" i="1" smtClean="0">
                              <a:latin typeface="Cambria Math" panose="02040503050406030204" pitchFamily="18" charset="0"/>
                              <a:ea typeface="Cambria Math" panose="02040503050406030204" pitchFamily="18" charset="0"/>
                            </a:rPr>
                            <m:t>𝑃</m:t>
                          </m:r>
                        </m:e>
                      </m:func>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2B60E49D-5F06-476A-8F52-9E3402132FD4}"/>
                  </a:ext>
                </a:extLst>
              </p:cNvPr>
              <p:cNvSpPr txBox="1">
                <a:spLocks noRot="1" noChangeAspect="1" noMove="1" noResize="1" noEditPoints="1" noAdjustHandles="1" noChangeArrowheads="1" noChangeShapeType="1" noTextEdit="1"/>
              </p:cNvSpPr>
              <p:nvPr/>
            </p:nvSpPr>
            <p:spPr>
              <a:xfrm>
                <a:off x="6772299" y="4656319"/>
                <a:ext cx="1960134"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C7C7D856-B97F-40EE-9BD5-6244FA27C6C2}"/>
                  </a:ext>
                </a:extLst>
              </p14:cNvPr>
              <p14:cNvContentPartPr/>
              <p14:nvPr/>
            </p14:nvContentPartPr>
            <p14:xfrm>
              <a:off x="8612002" y="3802863"/>
              <a:ext cx="1104480" cy="1006920"/>
            </p14:xfrm>
          </p:contentPart>
        </mc:Choice>
        <mc:Fallback xmlns="">
          <p:pic>
            <p:nvPicPr>
              <p:cNvPr id="6" name="Ink 5">
                <a:extLst>
                  <a:ext uri="{FF2B5EF4-FFF2-40B4-BE49-F238E27FC236}">
                    <a16:creationId xmlns:a16="http://schemas.microsoft.com/office/drawing/2014/main" id="{C7C7D856-B97F-40EE-9BD5-6244FA27C6C2}"/>
                  </a:ext>
                </a:extLst>
              </p:cNvPr>
              <p:cNvPicPr/>
              <p:nvPr/>
            </p:nvPicPr>
            <p:blipFill>
              <a:blip r:embed="rId13"/>
              <a:stretch>
                <a:fillRect/>
              </a:stretch>
            </p:blipFill>
            <p:spPr>
              <a:xfrm>
                <a:off x="8603002" y="3794223"/>
                <a:ext cx="1122120" cy="102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Ink 21">
                <a:extLst>
                  <a:ext uri="{FF2B5EF4-FFF2-40B4-BE49-F238E27FC236}">
                    <a16:creationId xmlns:a16="http://schemas.microsoft.com/office/drawing/2014/main" id="{D76D1C74-7D41-465B-84FD-0A1CAB5972DB}"/>
                  </a:ext>
                </a:extLst>
              </p14:cNvPr>
              <p14:cNvContentPartPr/>
              <p14:nvPr/>
            </p14:nvContentPartPr>
            <p14:xfrm>
              <a:off x="8607704" y="4876517"/>
              <a:ext cx="1114200" cy="401760"/>
            </p14:xfrm>
          </p:contentPart>
        </mc:Choice>
        <mc:Fallback xmlns="">
          <p:pic>
            <p:nvPicPr>
              <p:cNvPr id="22" name="Ink 21">
                <a:extLst>
                  <a:ext uri="{FF2B5EF4-FFF2-40B4-BE49-F238E27FC236}">
                    <a16:creationId xmlns:a16="http://schemas.microsoft.com/office/drawing/2014/main" id="{D76D1C74-7D41-465B-84FD-0A1CAB5972DB}"/>
                  </a:ext>
                </a:extLst>
              </p:cNvPr>
              <p:cNvPicPr/>
              <p:nvPr/>
            </p:nvPicPr>
            <p:blipFill>
              <a:blip r:embed="rId15"/>
              <a:stretch>
                <a:fillRect/>
              </a:stretch>
            </p:blipFill>
            <p:spPr>
              <a:xfrm>
                <a:off x="8598704" y="4867877"/>
                <a:ext cx="1131840" cy="419400"/>
              </a:xfrm>
              <a:prstGeom prst="rect">
                <a:avLst/>
              </a:prstGeom>
            </p:spPr>
          </p:pic>
        </mc:Fallback>
      </mc:AlternateContent>
    </p:spTree>
    <p:extLst>
      <p:ext uri="{BB962C8B-B14F-4D97-AF65-F5344CB8AC3E}">
        <p14:creationId xmlns:p14="http://schemas.microsoft.com/office/powerpoint/2010/main" val="58920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P spid="37" grpId="0" animBg="1"/>
      <p:bldP spid="39" grpId="0"/>
      <p:bldP spid="42" grpId="0" animBg="1"/>
      <p:bldP spid="45" grpId="0"/>
      <p:bldP spid="46" grpId="0"/>
      <p:bldP spid="49" grpId="0"/>
      <p:bldP spid="50" grpId="0"/>
      <p:bldP spid="51" grpId="0"/>
      <p:bldP spid="52" grpId="0"/>
      <p:bldP spid="77" grpId="0"/>
      <p:bldP spid="44" grpId="0"/>
      <p:bldP spid="30" grpId="0"/>
      <p:bldP spid="31" grpId="0"/>
      <p:bldP spid="33" grpId="0"/>
      <p:bldP spid="35" grpId="0"/>
      <p:bldP spid="54" grpId="0"/>
      <p:bldP spid="55" grpId="0"/>
      <p:bldP spid="56" grpId="0"/>
      <p:bldP spid="5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BEEEB8CD-78DB-4D5C-BEBF-C3882ED487A7}"/>
                  </a:ext>
                </a:extLst>
              </p:cNvPr>
              <p:cNvSpPr txBox="1"/>
              <p:nvPr/>
            </p:nvSpPr>
            <p:spPr>
              <a:xfrm>
                <a:off x="1641928" y="4619838"/>
                <a:ext cx="1197722" cy="338554"/>
              </a:xfrm>
              <a:prstGeom prst="rect">
                <a:avLst/>
              </a:prstGeom>
              <a:noFill/>
            </p:spPr>
            <p:txBody>
              <a:bodyPr wrap="square">
                <a:spAutoFit/>
              </a:bodyPr>
              <a:lstStyle/>
              <a:p>
                <a14:m>
                  <m:oMath xmlns:m="http://schemas.openxmlformats.org/officeDocument/2006/math">
                    <m:r>
                      <a:rPr lang="af-ZA" sz="1600" b="0" i="1" dirty="0" smtClean="0">
                        <a:latin typeface="Cambria Math" panose="02040503050406030204" pitchFamily="18" charset="0"/>
                        <a:ea typeface="Cambria Math" panose="02040503050406030204" pitchFamily="18" charset="0"/>
                      </a:rPr>
                      <m:t>180°−</m:t>
                    </m:r>
                    <m:r>
                      <a:rPr lang="af-ZA" sz="1600" b="0" i="1" dirty="0" smtClean="0">
                        <a:latin typeface="Cambria Math" panose="02040503050406030204" pitchFamily="18" charset="0"/>
                        <a:ea typeface="Cambria Math" panose="02040503050406030204" pitchFamily="18" charset="0"/>
                      </a:rPr>
                      <m:t>𝐴</m:t>
                    </m:r>
                  </m:oMath>
                </a14:m>
                <a:r>
                  <a:rPr lang="en-US" sz="1600" dirty="0"/>
                  <a:t>`</a:t>
                </a:r>
              </a:p>
            </p:txBody>
          </p:sp>
        </mc:Choice>
        <mc:Fallback>
          <p:sp>
            <p:nvSpPr>
              <p:cNvPr id="33" name="TextBox 32">
                <a:extLst>
                  <a:ext uri="{FF2B5EF4-FFF2-40B4-BE49-F238E27FC236}">
                    <a16:creationId xmlns:a16="http://schemas.microsoft.com/office/drawing/2014/main" id="{BEEEB8CD-78DB-4D5C-BEBF-C3882ED487A7}"/>
                  </a:ext>
                </a:extLst>
              </p:cNvPr>
              <p:cNvSpPr txBox="1">
                <a:spLocks noRot="1" noChangeAspect="1" noMove="1" noResize="1" noEditPoints="1" noAdjustHandles="1" noChangeArrowheads="1" noChangeShapeType="1" noTextEdit="1"/>
              </p:cNvSpPr>
              <p:nvPr/>
            </p:nvSpPr>
            <p:spPr>
              <a:xfrm>
                <a:off x="1641928" y="4619838"/>
                <a:ext cx="1197722" cy="338554"/>
              </a:xfrm>
              <a:prstGeom prst="rect">
                <a:avLst/>
              </a:prstGeom>
              <a:blipFill>
                <a:blip r:embed="rId2"/>
                <a:stretch>
                  <a:fillRect t="-5455" b="-23636"/>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6058E17F-770E-41E2-8A72-B7E1960015FE}"/>
              </a:ext>
            </a:extLst>
          </p:cNvPr>
          <p:cNvSpPr txBox="1"/>
          <p:nvPr/>
        </p:nvSpPr>
        <p:spPr>
          <a:xfrm>
            <a:off x="435959" y="1327595"/>
            <a:ext cx="4198856" cy="646331"/>
          </a:xfrm>
          <a:prstGeom prst="rect">
            <a:avLst/>
          </a:prstGeom>
          <a:noFill/>
        </p:spPr>
        <p:txBody>
          <a:bodyPr wrap="square">
            <a:spAutoFit/>
          </a:bodyPr>
          <a:lstStyle/>
          <a:p>
            <a:pPr algn="ctr"/>
            <a:r>
              <a:rPr lang="en-US" dirty="0"/>
              <a:t>Proving the sine rule: </a:t>
            </a:r>
          </a:p>
          <a:p>
            <a:pPr algn="ctr"/>
            <a:r>
              <a:rPr lang="en-US" dirty="0"/>
              <a:t>Consider ΔPQR in the following diagrams.</a:t>
            </a:r>
          </a:p>
        </p:txBody>
      </p:sp>
      <p:cxnSp>
        <p:nvCxnSpPr>
          <p:cNvPr id="7" name="Straight Connector 6">
            <a:extLst>
              <a:ext uri="{FF2B5EF4-FFF2-40B4-BE49-F238E27FC236}">
                <a16:creationId xmlns:a16="http://schemas.microsoft.com/office/drawing/2014/main" id="{8844B8EB-F944-4D3C-A6DD-CA8A3B576EAE}"/>
              </a:ext>
            </a:extLst>
          </p:cNvPr>
          <p:cNvCxnSpPr>
            <a:cxnSpLocks/>
          </p:cNvCxnSpPr>
          <p:nvPr/>
        </p:nvCxnSpPr>
        <p:spPr>
          <a:xfrm>
            <a:off x="1242061" y="2963838"/>
            <a:ext cx="3323426" cy="196473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DF31688-E425-484B-AE52-43581654B32C}"/>
              </a:ext>
            </a:extLst>
          </p:cNvPr>
          <p:cNvCxnSpPr/>
          <p:nvPr/>
        </p:nvCxnSpPr>
        <p:spPr>
          <a:xfrm>
            <a:off x="3128474" y="4949810"/>
            <a:ext cx="143701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E5EBBB1-8A73-4AAF-BB96-42E11360559A}"/>
              </a:ext>
            </a:extLst>
          </p:cNvPr>
          <p:cNvCxnSpPr>
            <a:cxnSpLocks/>
          </p:cNvCxnSpPr>
          <p:nvPr/>
        </p:nvCxnSpPr>
        <p:spPr>
          <a:xfrm flipV="1">
            <a:off x="1242061" y="4949809"/>
            <a:ext cx="1886413" cy="30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544F7D2-A2EF-4D21-A3CA-F1143F9F5F91}"/>
              </a:ext>
            </a:extLst>
          </p:cNvPr>
          <p:cNvCxnSpPr>
            <a:cxnSpLocks/>
          </p:cNvCxnSpPr>
          <p:nvPr/>
        </p:nvCxnSpPr>
        <p:spPr>
          <a:xfrm>
            <a:off x="1260007" y="2977189"/>
            <a:ext cx="1789278" cy="19726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9F896E0-D399-4864-85B6-B564E4FEB391}"/>
              </a:ext>
            </a:extLst>
          </p:cNvPr>
          <p:cNvCxnSpPr>
            <a:cxnSpLocks/>
          </p:cNvCxnSpPr>
          <p:nvPr/>
        </p:nvCxnSpPr>
        <p:spPr>
          <a:xfrm>
            <a:off x="1242061" y="2981617"/>
            <a:ext cx="2016" cy="1998697"/>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42929761-F37A-488F-BBF4-5193CF383EDE}"/>
              </a:ext>
            </a:extLst>
          </p:cNvPr>
          <p:cNvSpPr/>
          <p:nvPr/>
        </p:nvSpPr>
        <p:spPr>
          <a:xfrm>
            <a:off x="1260007" y="4780562"/>
            <a:ext cx="160901" cy="185232"/>
          </a:xfrm>
          <a:prstGeom prst="rect">
            <a:avLst/>
          </a:prstGeom>
          <a:no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ZA"/>
          </a:p>
        </p:txBody>
      </p:sp>
      <p:sp>
        <p:nvSpPr>
          <p:cNvPr id="58" name="TextBox 57">
            <a:extLst>
              <a:ext uri="{FF2B5EF4-FFF2-40B4-BE49-F238E27FC236}">
                <a16:creationId xmlns:a16="http://schemas.microsoft.com/office/drawing/2014/main" id="{45DF612F-DF0F-4A23-82D6-39C555FF19DF}"/>
              </a:ext>
            </a:extLst>
          </p:cNvPr>
          <p:cNvSpPr txBox="1"/>
          <p:nvPr/>
        </p:nvSpPr>
        <p:spPr>
          <a:xfrm>
            <a:off x="3079116" y="3571578"/>
            <a:ext cx="443817"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a</a:t>
            </a:r>
          </a:p>
        </p:txBody>
      </p:sp>
      <p:sp>
        <p:nvSpPr>
          <p:cNvPr id="59" name="TextBox 58">
            <a:extLst>
              <a:ext uri="{FF2B5EF4-FFF2-40B4-BE49-F238E27FC236}">
                <a16:creationId xmlns:a16="http://schemas.microsoft.com/office/drawing/2014/main" id="{8D39746B-F265-4926-85DF-EDBBD27F6CA2}"/>
              </a:ext>
            </a:extLst>
          </p:cNvPr>
          <p:cNvSpPr txBox="1"/>
          <p:nvPr/>
        </p:nvSpPr>
        <p:spPr>
          <a:xfrm>
            <a:off x="820017" y="4780562"/>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S</a:t>
            </a:r>
          </a:p>
        </p:txBody>
      </p:sp>
      <p:sp>
        <p:nvSpPr>
          <p:cNvPr id="60" name="TextBox 59">
            <a:extLst>
              <a:ext uri="{FF2B5EF4-FFF2-40B4-BE49-F238E27FC236}">
                <a16:creationId xmlns:a16="http://schemas.microsoft.com/office/drawing/2014/main" id="{B18CEC47-DC30-486E-BDE4-B6D854B0D220}"/>
              </a:ext>
            </a:extLst>
          </p:cNvPr>
          <p:cNvSpPr txBox="1"/>
          <p:nvPr/>
        </p:nvSpPr>
        <p:spPr>
          <a:xfrm>
            <a:off x="2834168" y="4910090"/>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P</a:t>
            </a:r>
          </a:p>
        </p:txBody>
      </p:sp>
      <p:sp>
        <p:nvSpPr>
          <p:cNvPr id="61" name="TextBox 60">
            <a:extLst>
              <a:ext uri="{FF2B5EF4-FFF2-40B4-BE49-F238E27FC236}">
                <a16:creationId xmlns:a16="http://schemas.microsoft.com/office/drawing/2014/main" id="{2F6D4C66-37B8-4B92-BAF5-1BC467DB0FFD}"/>
              </a:ext>
            </a:extLst>
          </p:cNvPr>
          <p:cNvSpPr txBox="1"/>
          <p:nvPr/>
        </p:nvSpPr>
        <p:spPr>
          <a:xfrm>
            <a:off x="1846643" y="3750132"/>
            <a:ext cx="443817"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c</a:t>
            </a:r>
          </a:p>
        </p:txBody>
      </p:sp>
      <p:sp>
        <p:nvSpPr>
          <p:cNvPr id="62" name="TextBox 61">
            <a:extLst>
              <a:ext uri="{FF2B5EF4-FFF2-40B4-BE49-F238E27FC236}">
                <a16:creationId xmlns:a16="http://schemas.microsoft.com/office/drawing/2014/main" id="{50213629-08F9-47EC-B3B8-801C54D7AA82}"/>
              </a:ext>
            </a:extLst>
          </p:cNvPr>
          <p:cNvSpPr txBox="1"/>
          <p:nvPr/>
        </p:nvSpPr>
        <p:spPr>
          <a:xfrm>
            <a:off x="1008821" y="2567763"/>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Q</a:t>
            </a:r>
          </a:p>
        </p:txBody>
      </p:sp>
      <p:sp>
        <p:nvSpPr>
          <p:cNvPr id="64" name="TextBox 63">
            <a:extLst>
              <a:ext uri="{FF2B5EF4-FFF2-40B4-BE49-F238E27FC236}">
                <a16:creationId xmlns:a16="http://schemas.microsoft.com/office/drawing/2014/main" id="{EE074438-2EFD-495A-B980-915726EDE27D}"/>
              </a:ext>
            </a:extLst>
          </p:cNvPr>
          <p:cNvSpPr txBox="1"/>
          <p:nvPr/>
        </p:nvSpPr>
        <p:spPr>
          <a:xfrm>
            <a:off x="4634815" y="4718976"/>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R</a:t>
            </a:r>
          </a:p>
        </p:txBody>
      </p:sp>
      <p:sp>
        <p:nvSpPr>
          <p:cNvPr id="65" name="TextBox 64">
            <a:extLst>
              <a:ext uri="{FF2B5EF4-FFF2-40B4-BE49-F238E27FC236}">
                <a16:creationId xmlns:a16="http://schemas.microsoft.com/office/drawing/2014/main" id="{67E1E085-CF9D-4CD7-9708-09D84695EE34}"/>
              </a:ext>
            </a:extLst>
          </p:cNvPr>
          <p:cNvSpPr txBox="1"/>
          <p:nvPr/>
        </p:nvSpPr>
        <p:spPr>
          <a:xfrm>
            <a:off x="901305" y="3715374"/>
            <a:ext cx="343991"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h</a:t>
            </a:r>
          </a:p>
        </p:txBody>
      </p:sp>
      <p:sp>
        <p:nvSpPr>
          <p:cNvPr id="71" name="TextBox 70">
            <a:extLst>
              <a:ext uri="{FF2B5EF4-FFF2-40B4-BE49-F238E27FC236}">
                <a16:creationId xmlns:a16="http://schemas.microsoft.com/office/drawing/2014/main" id="{B0B705ED-C1A2-40EA-B9DE-16D6CECBFD01}"/>
              </a:ext>
            </a:extLst>
          </p:cNvPr>
          <p:cNvSpPr txBox="1"/>
          <p:nvPr/>
        </p:nvSpPr>
        <p:spPr>
          <a:xfrm>
            <a:off x="3688907" y="4887225"/>
            <a:ext cx="443817"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b</a:t>
            </a:r>
          </a:p>
        </p:txBody>
      </p:sp>
      <p:sp>
        <p:nvSpPr>
          <p:cNvPr id="38" name="Title 1">
            <a:extLst>
              <a:ext uri="{FF2B5EF4-FFF2-40B4-BE49-F238E27FC236}">
                <a16:creationId xmlns:a16="http://schemas.microsoft.com/office/drawing/2014/main" id="{8719361E-40E2-4ED0-A6E3-E3C17E7AE25E}"/>
              </a:ext>
            </a:extLst>
          </p:cNvPr>
          <p:cNvSpPr txBox="1">
            <a:spLocks/>
          </p:cNvSpPr>
          <p:nvPr/>
        </p:nvSpPr>
        <p:spPr>
          <a:xfrm>
            <a:off x="324679" y="192020"/>
            <a:ext cx="2096788" cy="646331"/>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The cosine rule</a:t>
            </a:r>
            <a:endParaRPr lang="en-US" sz="2400" b="1" i="1"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7E5DA77-9347-4863-922A-0AB10B8F0384}"/>
                  </a:ext>
                </a:extLst>
              </p:cNvPr>
              <p:cNvSpPr txBox="1"/>
              <p:nvPr/>
            </p:nvSpPr>
            <p:spPr>
              <a:xfrm>
                <a:off x="5710226" y="421146"/>
                <a:ext cx="2669923" cy="408445"/>
              </a:xfrm>
              <a:prstGeom prst="rect">
                <a:avLst/>
              </a:prstGeom>
              <a:noFill/>
            </p:spPr>
            <p:txBody>
              <a:bodyPr wrap="square">
                <a:spAutoFit/>
              </a:bodyPr>
              <a:lstStyle/>
              <a:p>
                <a14:m>
                  <m:oMath xmlns:m="http://schemas.openxmlformats.org/officeDocument/2006/math">
                    <m:acc>
                      <m:accPr>
                        <m:chr m:val="̂"/>
                        <m:ctrlPr>
                          <a:rPr lang="af-ZA" sz="2000" b="0" i="1" smtClean="0">
                            <a:latin typeface="Cambria Math" panose="02040503050406030204" pitchFamily="18" charset="0"/>
                            <a:ea typeface="Cambria Math" panose="02040503050406030204" pitchFamily="18" charset="0"/>
                          </a:rPr>
                        </m:ctrlPr>
                      </m:accPr>
                      <m:e>
                        <m:r>
                          <a:rPr lang="af-ZA" sz="2000" b="0" i="1" smtClean="0">
                            <a:latin typeface="Cambria Math" panose="02040503050406030204" pitchFamily="18" charset="0"/>
                            <a:ea typeface="Cambria Math" panose="02040503050406030204" pitchFamily="18" charset="0"/>
                          </a:rPr>
                          <m:t>𝑃</m:t>
                        </m:r>
                      </m:e>
                    </m:acc>
                  </m:oMath>
                </a14:m>
                <a:r>
                  <a:rPr lang="en-US" sz="2000" dirty="0"/>
                  <a:t> an obtuse angle: </a:t>
                </a:r>
              </a:p>
            </p:txBody>
          </p:sp>
        </mc:Choice>
        <mc:Fallback xmlns="">
          <p:sp>
            <p:nvSpPr>
              <p:cNvPr id="66" name="TextBox 65">
                <a:extLst>
                  <a:ext uri="{FF2B5EF4-FFF2-40B4-BE49-F238E27FC236}">
                    <a16:creationId xmlns:a16="http://schemas.microsoft.com/office/drawing/2014/main" id="{F7E5DA77-9347-4863-922A-0AB10B8F0384}"/>
                  </a:ext>
                </a:extLst>
              </p:cNvPr>
              <p:cNvSpPr txBox="1">
                <a:spLocks noRot="1" noChangeAspect="1" noMove="1" noResize="1" noEditPoints="1" noAdjustHandles="1" noChangeArrowheads="1" noChangeShapeType="1" noTextEdit="1"/>
              </p:cNvSpPr>
              <p:nvPr/>
            </p:nvSpPr>
            <p:spPr>
              <a:xfrm>
                <a:off x="5710226" y="421146"/>
                <a:ext cx="2669923" cy="408445"/>
              </a:xfrm>
              <a:prstGeom prst="rect">
                <a:avLst/>
              </a:prstGeom>
              <a:blipFill>
                <a:blip r:embed="rId3"/>
                <a:stretch>
                  <a:fillRect t="-8955" b="-26866"/>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8CCF8493-299C-482F-B79D-B7C057C236C4}"/>
              </a:ext>
            </a:extLst>
          </p:cNvPr>
          <p:cNvSpPr/>
          <p:nvPr/>
        </p:nvSpPr>
        <p:spPr>
          <a:xfrm>
            <a:off x="6834772" y="4613458"/>
            <a:ext cx="420833" cy="57937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76E0C34-AD79-4789-A7D3-293B02B0DB81}"/>
              </a:ext>
            </a:extLst>
          </p:cNvPr>
          <p:cNvSpPr/>
          <p:nvPr/>
        </p:nvSpPr>
        <p:spPr>
          <a:xfrm>
            <a:off x="9461980" y="5294032"/>
            <a:ext cx="940977" cy="57937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46B41A4-ABCD-4558-B83A-8CE6F53026AF}"/>
              </a:ext>
            </a:extLst>
          </p:cNvPr>
          <p:cNvSpPr/>
          <p:nvPr/>
        </p:nvSpPr>
        <p:spPr>
          <a:xfrm>
            <a:off x="9461979" y="3229657"/>
            <a:ext cx="420833" cy="57937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E011A2A-D47B-4AC6-9B15-CF78FDDA253C}"/>
              </a:ext>
            </a:extLst>
          </p:cNvPr>
          <p:cNvSpPr/>
          <p:nvPr/>
        </p:nvSpPr>
        <p:spPr>
          <a:xfrm>
            <a:off x="8348068" y="3229657"/>
            <a:ext cx="598932" cy="5209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BF9781D-7706-4595-84BA-F4C50DDA743E}"/>
              </a:ext>
            </a:extLst>
          </p:cNvPr>
          <p:cNvSpPr/>
          <p:nvPr/>
        </p:nvSpPr>
        <p:spPr>
          <a:xfrm>
            <a:off x="7518410" y="2035566"/>
            <a:ext cx="598932" cy="5209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87802BC-8120-4CA8-8656-506F6E0AA73A}"/>
              </a:ext>
            </a:extLst>
          </p:cNvPr>
          <p:cNvSpPr/>
          <p:nvPr/>
        </p:nvSpPr>
        <p:spPr>
          <a:xfrm>
            <a:off x="9882812" y="1919330"/>
            <a:ext cx="819765" cy="6295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DD0A852-4C14-48E4-8616-70EA2864BEE2}"/>
                  </a:ext>
                </a:extLst>
              </p:cNvPr>
              <p:cNvSpPr txBox="1"/>
              <p:nvPr/>
            </p:nvSpPr>
            <p:spPr>
              <a:xfrm>
                <a:off x="6327133" y="1189096"/>
                <a:ext cx="298148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𝑎</m:t>
                          </m:r>
                        </m:e>
                        <m:sup>
                          <m:r>
                            <a:rPr lang="af-ZA" sz="2400" b="0" i="1" smtClean="0">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m:t>
                      </m:r>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𝑄𝑆</m:t>
                          </m:r>
                        </m:e>
                        <m:sup>
                          <m:r>
                            <a:rPr lang="af-ZA" sz="2400" b="0" i="1" smtClean="0">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m:t>
                      </m:r>
                      <m:sSup>
                        <m:sSupPr>
                          <m:ctrlPr>
                            <a:rPr lang="af-ZA" sz="2400" i="1">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𝑅</m:t>
                          </m:r>
                          <m:r>
                            <a:rPr lang="af-ZA" sz="2400" i="1">
                              <a:latin typeface="Cambria Math" panose="02040503050406030204" pitchFamily="18" charset="0"/>
                              <a:ea typeface="Cambria Math" panose="02040503050406030204" pitchFamily="18" charset="0"/>
                            </a:rPr>
                            <m:t>𝑆</m:t>
                          </m:r>
                        </m:e>
                        <m:sup>
                          <m:r>
                            <a:rPr lang="af-ZA" sz="2400" i="1">
                              <a:latin typeface="Cambria Math" panose="02040503050406030204" pitchFamily="18" charset="0"/>
                              <a:ea typeface="Cambria Math" panose="02040503050406030204" pitchFamily="18" charset="0"/>
                            </a:rPr>
                            <m:t>2</m:t>
                          </m:r>
                        </m:sup>
                      </m:sSup>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DD0A852-4C14-48E4-8616-70EA2864BEE2}"/>
                  </a:ext>
                </a:extLst>
              </p:cNvPr>
              <p:cNvSpPr txBox="1">
                <a:spLocks noRot="1" noChangeAspect="1" noMove="1" noResize="1" noEditPoints="1" noAdjustHandles="1" noChangeArrowheads="1" noChangeShapeType="1" noTextEdit="1"/>
              </p:cNvSpPr>
              <p:nvPr/>
            </p:nvSpPr>
            <p:spPr>
              <a:xfrm>
                <a:off x="6327133" y="1189096"/>
                <a:ext cx="2981486" cy="461665"/>
              </a:xfrm>
              <a:prstGeom prst="rect">
                <a:avLst/>
              </a:prstGeom>
              <a:blipFill>
                <a:blip r:embed="rId4"/>
                <a:stretch>
                  <a:fillRect b="-15789"/>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43493AB3-FAC0-4DD2-A7D8-6F220A520B94}"/>
              </a:ext>
            </a:extLst>
          </p:cNvPr>
          <p:cNvSpPr txBox="1"/>
          <p:nvPr/>
        </p:nvSpPr>
        <p:spPr>
          <a:xfrm>
            <a:off x="5416553" y="1164589"/>
            <a:ext cx="1166390" cy="400110"/>
          </a:xfrm>
          <a:prstGeom prst="rect">
            <a:avLst/>
          </a:prstGeom>
          <a:noFill/>
        </p:spPr>
        <p:txBody>
          <a:bodyPr wrap="square">
            <a:spAutoFit/>
          </a:bodyPr>
          <a:lstStyle/>
          <a:p>
            <a:r>
              <a:rPr lang="en-US" sz="2000" dirty="0"/>
              <a:t>In </a:t>
            </a:r>
            <a:r>
              <a:rPr lang="el-GR" sz="2000" dirty="0"/>
              <a:t>Δ</a:t>
            </a:r>
            <a:r>
              <a:rPr lang="en-US" sz="2000" dirty="0"/>
              <a:t>QSR</a:t>
            </a:r>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ECCE4185-3D0F-4D71-93DB-9FB04671B143}"/>
                  </a:ext>
                </a:extLst>
              </p:cNvPr>
              <p:cNvSpPr txBox="1"/>
              <p:nvPr/>
            </p:nvSpPr>
            <p:spPr>
              <a:xfrm>
                <a:off x="6616139" y="1594674"/>
                <a:ext cx="326667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𝑎</m:t>
                          </m:r>
                        </m:e>
                        <m:sup>
                          <m:r>
                            <a:rPr lang="af-ZA" sz="2400" b="0" i="1" smtClean="0">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m:t>
                      </m:r>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𝑄𝑆</m:t>
                          </m:r>
                        </m:e>
                        <m:sup>
                          <m:r>
                            <a:rPr lang="af-ZA" sz="2400" b="0" i="1" smtClean="0">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m:t>
                      </m:r>
                      <m:sSup>
                        <m:sSupPr>
                          <m:ctrlPr>
                            <a:rPr lang="af-ZA" sz="2400" i="1">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𝑏</m:t>
                          </m:r>
                          <m:r>
                            <a:rPr lang="en-US"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𝑃𝑆</m:t>
                          </m:r>
                          <m:r>
                            <a:rPr lang="af-ZA" sz="2400" b="0" i="1" smtClean="0">
                              <a:latin typeface="Cambria Math" panose="02040503050406030204" pitchFamily="18" charset="0"/>
                              <a:ea typeface="Cambria Math" panose="02040503050406030204" pitchFamily="18" charset="0"/>
                            </a:rPr>
                            <m:t>)</m:t>
                          </m:r>
                        </m:e>
                        <m:sup>
                          <m:r>
                            <a:rPr lang="af-ZA" sz="2400" i="1">
                              <a:latin typeface="Cambria Math" panose="02040503050406030204" pitchFamily="18" charset="0"/>
                              <a:ea typeface="Cambria Math" panose="02040503050406030204" pitchFamily="18" charset="0"/>
                            </a:rPr>
                            <m:t>2</m:t>
                          </m:r>
                        </m:sup>
                      </m:sSup>
                    </m:oMath>
                  </m:oMathPara>
                </a14:m>
                <a:endParaRPr lang="en-ZA" sz="2400" dirty="0">
                  <a:latin typeface="Cambria Math" panose="02040503050406030204" pitchFamily="18" charset="0"/>
                  <a:ea typeface="Cambria Math" panose="02040503050406030204" pitchFamily="18" charset="0"/>
                </a:endParaRPr>
              </a:p>
            </p:txBody>
          </p:sp>
        </mc:Choice>
        <mc:Fallback>
          <p:sp>
            <p:nvSpPr>
              <p:cNvPr id="39" name="TextBox 38">
                <a:extLst>
                  <a:ext uri="{FF2B5EF4-FFF2-40B4-BE49-F238E27FC236}">
                    <a16:creationId xmlns:a16="http://schemas.microsoft.com/office/drawing/2014/main" id="{ECCE4185-3D0F-4D71-93DB-9FB04671B143}"/>
                  </a:ext>
                </a:extLst>
              </p:cNvPr>
              <p:cNvSpPr txBox="1">
                <a:spLocks noRot="1" noChangeAspect="1" noMove="1" noResize="1" noEditPoints="1" noAdjustHandles="1" noChangeArrowheads="1" noChangeShapeType="1" noTextEdit="1"/>
              </p:cNvSpPr>
              <p:nvPr/>
            </p:nvSpPr>
            <p:spPr>
              <a:xfrm>
                <a:off x="6616139" y="1594674"/>
                <a:ext cx="3266673" cy="461665"/>
              </a:xfrm>
              <a:prstGeom prst="rect">
                <a:avLst/>
              </a:prstGeom>
              <a:blipFill>
                <a:blip r:embed="rId5"/>
                <a:stretch>
                  <a:fillRect b="-21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5D509B9A-8EC8-484C-B3F5-CE3775B5D1FA}"/>
                  </a:ext>
                </a:extLst>
              </p:cNvPr>
              <p:cNvSpPr txBox="1"/>
              <p:nvPr/>
            </p:nvSpPr>
            <p:spPr>
              <a:xfrm>
                <a:off x="6557634" y="2052533"/>
                <a:ext cx="434959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𝑎</m:t>
                          </m:r>
                        </m:e>
                        <m:sup>
                          <m:r>
                            <a:rPr lang="af-ZA" sz="2400" b="0" i="1" smtClean="0">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m:t>
                      </m:r>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𝑄𝑆</m:t>
                          </m:r>
                        </m:e>
                        <m:sup>
                          <m:r>
                            <a:rPr lang="af-ZA" sz="2400" b="0" i="1" smtClean="0">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m:t>
                      </m:r>
                      <m:sSup>
                        <m:sSupPr>
                          <m:ctrlPr>
                            <a:rPr lang="af-ZA" sz="2400" i="1">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𝑏</m:t>
                          </m:r>
                        </m:e>
                        <m:sup>
                          <m:r>
                            <a:rPr lang="af-ZA" sz="2400" i="1">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2</m:t>
                      </m:r>
                      <m:r>
                        <a:rPr lang="af-ZA" sz="2400" b="0" i="1" smtClean="0">
                          <a:latin typeface="Cambria Math" panose="02040503050406030204" pitchFamily="18" charset="0"/>
                          <a:ea typeface="Cambria Math" panose="02040503050406030204" pitchFamily="18" charset="0"/>
                        </a:rPr>
                        <m:t>𝑏𝑃𝑆</m:t>
                      </m:r>
                      <m:r>
                        <a:rPr lang="af-ZA" sz="2400" b="0" i="1" smtClean="0">
                          <a:latin typeface="Cambria Math" panose="02040503050406030204" pitchFamily="18" charset="0"/>
                          <a:ea typeface="Cambria Math" panose="02040503050406030204" pitchFamily="18" charset="0"/>
                        </a:rPr>
                        <m:t>+</m:t>
                      </m:r>
                      <m:sSup>
                        <m:sSupPr>
                          <m:ctrlPr>
                            <a:rPr lang="af-ZA" sz="2400" i="1">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𝑃</m:t>
                          </m:r>
                          <m:r>
                            <a:rPr lang="af-ZA" sz="2400" i="1">
                              <a:latin typeface="Cambria Math" panose="02040503050406030204" pitchFamily="18" charset="0"/>
                              <a:ea typeface="Cambria Math" panose="02040503050406030204" pitchFamily="18" charset="0"/>
                            </a:rPr>
                            <m:t>𝑆</m:t>
                          </m:r>
                        </m:e>
                        <m:sup>
                          <m:r>
                            <a:rPr lang="af-ZA" sz="2400" i="1">
                              <a:latin typeface="Cambria Math" panose="02040503050406030204" pitchFamily="18" charset="0"/>
                              <a:ea typeface="Cambria Math" panose="02040503050406030204" pitchFamily="18" charset="0"/>
                            </a:rPr>
                            <m:t>2</m:t>
                          </m:r>
                        </m:sup>
                      </m:sSup>
                    </m:oMath>
                  </m:oMathPara>
                </a14:m>
                <a:endParaRPr lang="en-ZA" sz="2400" dirty="0">
                  <a:latin typeface="Cambria Math" panose="02040503050406030204" pitchFamily="18" charset="0"/>
                  <a:ea typeface="Cambria Math" panose="02040503050406030204" pitchFamily="18" charset="0"/>
                </a:endParaRPr>
              </a:p>
            </p:txBody>
          </p:sp>
        </mc:Choice>
        <mc:Fallback>
          <p:sp>
            <p:nvSpPr>
              <p:cNvPr id="40" name="TextBox 39">
                <a:extLst>
                  <a:ext uri="{FF2B5EF4-FFF2-40B4-BE49-F238E27FC236}">
                    <a16:creationId xmlns:a16="http://schemas.microsoft.com/office/drawing/2014/main" id="{5D509B9A-8EC8-484C-B3F5-CE3775B5D1FA}"/>
                  </a:ext>
                </a:extLst>
              </p:cNvPr>
              <p:cNvSpPr txBox="1">
                <a:spLocks noRot="1" noChangeAspect="1" noMove="1" noResize="1" noEditPoints="1" noAdjustHandles="1" noChangeArrowheads="1" noChangeShapeType="1" noTextEdit="1"/>
              </p:cNvSpPr>
              <p:nvPr/>
            </p:nvSpPr>
            <p:spPr>
              <a:xfrm>
                <a:off x="6557634" y="2052533"/>
                <a:ext cx="4349598" cy="461665"/>
              </a:xfrm>
              <a:prstGeom prst="rect">
                <a:avLst/>
              </a:prstGeom>
              <a:blipFill>
                <a:blip r:embed="rId6"/>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7720254-CCDD-48FA-BD5A-7F312EDDF1EA}"/>
                  </a:ext>
                </a:extLst>
              </p:cNvPr>
              <p:cNvSpPr txBox="1"/>
              <p:nvPr/>
            </p:nvSpPr>
            <p:spPr>
              <a:xfrm>
                <a:off x="6357410" y="2741224"/>
                <a:ext cx="298148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𝑄𝑆</m:t>
                          </m:r>
                        </m:e>
                        <m:sup>
                          <m:r>
                            <a:rPr lang="af-ZA" sz="2400" b="0" i="1" smtClean="0">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m:t>
                      </m:r>
                      <m:sSup>
                        <m:sSupPr>
                          <m:ctrlPr>
                            <a:rPr lang="af-ZA" sz="2400" i="1">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𝑃</m:t>
                          </m:r>
                          <m:r>
                            <a:rPr lang="af-ZA" sz="2400" i="1">
                              <a:latin typeface="Cambria Math" panose="02040503050406030204" pitchFamily="18" charset="0"/>
                              <a:ea typeface="Cambria Math" panose="02040503050406030204" pitchFamily="18" charset="0"/>
                            </a:rPr>
                            <m:t>𝑆</m:t>
                          </m:r>
                        </m:e>
                        <m:sup>
                          <m:r>
                            <a:rPr lang="af-ZA" sz="2400" i="1">
                              <a:latin typeface="Cambria Math" panose="02040503050406030204" pitchFamily="18" charset="0"/>
                              <a:ea typeface="Cambria Math" panose="02040503050406030204" pitchFamily="18" charset="0"/>
                            </a:rPr>
                            <m:t>2</m:t>
                          </m:r>
                        </m:sup>
                      </m:sSup>
                      <m:r>
                        <a:rPr lang="af-ZA" sz="2400" i="1">
                          <a:latin typeface="Cambria Math" panose="02040503050406030204" pitchFamily="18" charset="0"/>
                          <a:ea typeface="Cambria Math" panose="02040503050406030204" pitchFamily="18" charset="0"/>
                        </a:rPr>
                        <m:t>=</m:t>
                      </m:r>
                      <m:sSup>
                        <m:sSupPr>
                          <m:ctrlPr>
                            <a:rPr lang="af-ZA" sz="2400" i="1">
                              <a:latin typeface="Cambria Math" panose="02040503050406030204" pitchFamily="18" charset="0"/>
                              <a:ea typeface="Cambria Math" panose="02040503050406030204" pitchFamily="18" charset="0"/>
                            </a:rPr>
                          </m:ctrlPr>
                        </m:sSupPr>
                        <m:e>
                          <m:r>
                            <a:rPr lang="af-ZA" sz="2400" i="1">
                              <a:latin typeface="Cambria Math" panose="02040503050406030204" pitchFamily="18" charset="0"/>
                              <a:ea typeface="Cambria Math" panose="02040503050406030204" pitchFamily="18" charset="0"/>
                            </a:rPr>
                            <m:t>𝑐</m:t>
                          </m:r>
                        </m:e>
                        <m:sup>
                          <m:r>
                            <a:rPr lang="af-ZA" sz="2400" i="1">
                              <a:latin typeface="Cambria Math" panose="02040503050406030204" pitchFamily="18" charset="0"/>
                              <a:ea typeface="Cambria Math" panose="02040503050406030204" pitchFamily="18" charset="0"/>
                            </a:rPr>
                            <m:t>2</m:t>
                          </m:r>
                        </m:sup>
                      </m:sSup>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7720254-CCDD-48FA-BD5A-7F312EDDF1EA}"/>
                  </a:ext>
                </a:extLst>
              </p:cNvPr>
              <p:cNvSpPr txBox="1">
                <a:spLocks noRot="1" noChangeAspect="1" noMove="1" noResize="1" noEditPoints="1" noAdjustHandles="1" noChangeArrowheads="1" noChangeShapeType="1" noTextEdit="1"/>
              </p:cNvSpPr>
              <p:nvPr/>
            </p:nvSpPr>
            <p:spPr>
              <a:xfrm>
                <a:off x="6357410" y="2741224"/>
                <a:ext cx="2981486" cy="461665"/>
              </a:xfrm>
              <a:prstGeom prst="rect">
                <a:avLst/>
              </a:prstGeom>
              <a:blipFill>
                <a:blip r:embed="rId7"/>
                <a:stretch>
                  <a:fillRect b="-1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CEF775F6-68F0-4B79-9C09-A98EDD8D895A}"/>
                  </a:ext>
                </a:extLst>
              </p:cNvPr>
              <p:cNvSpPr txBox="1"/>
              <p:nvPr/>
            </p:nvSpPr>
            <p:spPr>
              <a:xfrm>
                <a:off x="6616139" y="3291467"/>
                <a:ext cx="350284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𝑎</m:t>
                          </m:r>
                        </m:e>
                        <m:sup>
                          <m:r>
                            <a:rPr lang="af-ZA" sz="2400" b="0" i="1" smtClean="0">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 =</m:t>
                      </m:r>
                      <m:sSup>
                        <m:sSupPr>
                          <m:ctrlPr>
                            <a:rPr lang="af-ZA" sz="2400" i="1">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𝑏</m:t>
                          </m:r>
                        </m:e>
                        <m:sup>
                          <m:r>
                            <a:rPr lang="af-ZA" sz="2400" i="1">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m:t>
                      </m:r>
                      <m:sSup>
                        <m:sSupPr>
                          <m:ctrlPr>
                            <a:rPr lang="af-ZA" sz="2400" i="1">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𝑐</m:t>
                          </m:r>
                        </m:e>
                        <m:sup>
                          <m:r>
                            <a:rPr lang="af-ZA" sz="2400" i="1">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2</m:t>
                      </m:r>
                      <m:r>
                        <a:rPr lang="af-ZA" sz="2400" b="0" i="1" smtClean="0">
                          <a:latin typeface="Cambria Math" panose="02040503050406030204" pitchFamily="18" charset="0"/>
                          <a:ea typeface="Cambria Math" panose="02040503050406030204" pitchFamily="18" charset="0"/>
                        </a:rPr>
                        <m:t>𝑏𝑃𝑆</m:t>
                      </m:r>
                    </m:oMath>
                  </m:oMathPara>
                </a14:m>
                <a:endParaRPr lang="en-ZA" sz="2400" dirty="0">
                  <a:latin typeface="Cambria Math" panose="02040503050406030204" pitchFamily="18" charset="0"/>
                  <a:ea typeface="Cambria Math" panose="02040503050406030204" pitchFamily="18" charset="0"/>
                </a:endParaRPr>
              </a:p>
            </p:txBody>
          </p:sp>
        </mc:Choice>
        <mc:Fallback>
          <p:sp>
            <p:nvSpPr>
              <p:cNvPr id="42" name="TextBox 41">
                <a:extLst>
                  <a:ext uri="{FF2B5EF4-FFF2-40B4-BE49-F238E27FC236}">
                    <a16:creationId xmlns:a16="http://schemas.microsoft.com/office/drawing/2014/main" id="{CEF775F6-68F0-4B79-9C09-A98EDD8D895A}"/>
                  </a:ext>
                </a:extLst>
              </p:cNvPr>
              <p:cNvSpPr txBox="1">
                <a:spLocks noRot="1" noChangeAspect="1" noMove="1" noResize="1" noEditPoints="1" noAdjustHandles="1" noChangeArrowheads="1" noChangeShapeType="1" noTextEdit="1"/>
              </p:cNvSpPr>
              <p:nvPr/>
            </p:nvSpPr>
            <p:spPr>
              <a:xfrm>
                <a:off x="6616139" y="3291467"/>
                <a:ext cx="3502844" cy="461665"/>
              </a:xfrm>
              <a:prstGeom prst="rect">
                <a:avLst/>
              </a:prstGeom>
              <a:blipFill>
                <a:blip r:embed="rId8"/>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DF942D5C-8BF7-42B4-B4E9-557707316EE7}"/>
              </a:ext>
            </a:extLst>
          </p:cNvPr>
          <p:cNvSpPr txBox="1"/>
          <p:nvPr/>
        </p:nvSpPr>
        <p:spPr>
          <a:xfrm>
            <a:off x="6052033" y="2807593"/>
            <a:ext cx="610753" cy="400110"/>
          </a:xfrm>
          <a:prstGeom prst="rect">
            <a:avLst/>
          </a:prstGeom>
          <a:noFill/>
        </p:spPr>
        <p:txBody>
          <a:bodyPr wrap="square">
            <a:spAutoFit/>
          </a:bodyPr>
          <a:lstStyle/>
          <a:p>
            <a:r>
              <a:rPr lang="af-ZA" sz="2000" dirty="0"/>
              <a:t>but</a:t>
            </a:r>
            <a:endParaRPr lang="en-US" sz="2000" dirty="0"/>
          </a:p>
        </p:txBody>
      </p:sp>
      <p:sp>
        <p:nvSpPr>
          <p:cNvPr id="44" name="TextBox 43">
            <a:extLst>
              <a:ext uri="{FF2B5EF4-FFF2-40B4-BE49-F238E27FC236}">
                <a16:creationId xmlns:a16="http://schemas.microsoft.com/office/drawing/2014/main" id="{72FE4DD2-0FA4-45BD-9139-4315343544DF}"/>
              </a:ext>
            </a:extLst>
          </p:cNvPr>
          <p:cNvSpPr txBox="1"/>
          <p:nvPr/>
        </p:nvSpPr>
        <p:spPr>
          <a:xfrm>
            <a:off x="5819768" y="4068722"/>
            <a:ext cx="1166390" cy="400110"/>
          </a:xfrm>
          <a:prstGeom prst="rect">
            <a:avLst/>
          </a:prstGeom>
          <a:noFill/>
        </p:spPr>
        <p:txBody>
          <a:bodyPr wrap="square">
            <a:spAutoFit/>
          </a:bodyPr>
          <a:lstStyle/>
          <a:p>
            <a:r>
              <a:rPr lang="en-US" sz="2000" dirty="0"/>
              <a:t>In </a:t>
            </a:r>
            <a:r>
              <a:rPr lang="el-GR" sz="2000" dirty="0"/>
              <a:t>Δ</a:t>
            </a:r>
            <a:r>
              <a:rPr lang="af-ZA" sz="2000" dirty="0"/>
              <a:t>P</a:t>
            </a:r>
            <a:r>
              <a:rPr lang="en-US" sz="2000" dirty="0"/>
              <a:t>QS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0B20D35-EF25-4CD4-A4C9-DFD34EA890DA}"/>
                  </a:ext>
                </a:extLst>
              </p:cNvPr>
              <p:cNvSpPr txBox="1"/>
              <p:nvPr/>
            </p:nvSpPr>
            <p:spPr>
              <a:xfrm>
                <a:off x="6557634" y="3882992"/>
                <a:ext cx="3541466" cy="7863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af-ZA" sz="2400" b="0" i="1" smtClean="0">
                              <a:latin typeface="Cambria Math" panose="02040503050406030204" pitchFamily="18" charset="0"/>
                              <a:ea typeface="Cambria Math" panose="02040503050406030204" pitchFamily="18" charset="0"/>
                            </a:rPr>
                          </m:ctrlPr>
                        </m:fPr>
                        <m:num>
                          <m:r>
                            <a:rPr lang="af-ZA" sz="2400" b="0" i="1" smtClean="0">
                              <a:latin typeface="Cambria Math" panose="02040503050406030204" pitchFamily="18" charset="0"/>
                              <a:ea typeface="Cambria Math" panose="02040503050406030204" pitchFamily="18" charset="0"/>
                            </a:rPr>
                            <m:t>𝑃𝑆</m:t>
                          </m:r>
                        </m:num>
                        <m:den>
                          <m:r>
                            <a:rPr lang="af-ZA" sz="2400" b="0" i="1" smtClean="0">
                              <a:latin typeface="Cambria Math" panose="02040503050406030204" pitchFamily="18" charset="0"/>
                              <a:ea typeface="Cambria Math" panose="02040503050406030204" pitchFamily="18" charset="0"/>
                            </a:rPr>
                            <m:t>𝑐</m:t>
                          </m:r>
                        </m:den>
                      </m:f>
                      <m:r>
                        <a:rPr lang="af-ZA" sz="2400" b="0" i="1" smtClean="0">
                          <a:latin typeface="Cambria Math" panose="02040503050406030204" pitchFamily="18" charset="0"/>
                          <a:ea typeface="Cambria Math" panose="02040503050406030204" pitchFamily="18" charset="0"/>
                        </a:rPr>
                        <m:t>=</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cos</m:t>
                          </m:r>
                        </m:fName>
                        <m:e>
                          <m:r>
                            <a:rPr lang="af-ZA" sz="2400" b="0" i="1" smtClean="0">
                              <a:latin typeface="Cambria Math" panose="02040503050406030204" pitchFamily="18" charset="0"/>
                              <a:ea typeface="Cambria Math" panose="02040503050406030204" pitchFamily="18" charset="0"/>
                            </a:rPr>
                            <m:t>(180°−</m:t>
                          </m:r>
                          <m:r>
                            <a:rPr lang="af-ZA" sz="2400" b="0" i="1" smtClean="0">
                              <a:latin typeface="Cambria Math" panose="02040503050406030204" pitchFamily="18" charset="0"/>
                              <a:ea typeface="Cambria Math" panose="02040503050406030204" pitchFamily="18" charset="0"/>
                            </a:rPr>
                            <m:t>𝐴</m:t>
                          </m:r>
                          <m:r>
                            <a:rPr lang="af-ZA" sz="2400" b="0" i="1" smtClean="0">
                              <a:latin typeface="Cambria Math" panose="02040503050406030204" pitchFamily="18" charset="0"/>
                              <a:ea typeface="Cambria Math" panose="02040503050406030204" pitchFamily="18" charset="0"/>
                            </a:rPr>
                            <m:t>)</m:t>
                          </m:r>
                        </m:e>
                      </m:func>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90B20D35-EF25-4CD4-A4C9-DFD34EA890DA}"/>
                  </a:ext>
                </a:extLst>
              </p:cNvPr>
              <p:cNvSpPr txBox="1">
                <a:spLocks noRot="1" noChangeAspect="1" noMove="1" noResize="1" noEditPoints="1" noAdjustHandles="1" noChangeArrowheads="1" noChangeShapeType="1" noTextEdit="1"/>
              </p:cNvSpPr>
              <p:nvPr/>
            </p:nvSpPr>
            <p:spPr>
              <a:xfrm>
                <a:off x="6557634" y="3882992"/>
                <a:ext cx="3541466" cy="78636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6FFB841E-C28E-4B1F-8E3B-8DAB241DE19B}"/>
                  </a:ext>
                </a:extLst>
              </p:cNvPr>
              <p:cNvSpPr txBox="1"/>
              <p:nvPr/>
            </p:nvSpPr>
            <p:spPr>
              <a:xfrm>
                <a:off x="6327133" y="5345011"/>
                <a:ext cx="449212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𝑎</m:t>
                          </m:r>
                        </m:e>
                        <m:sup>
                          <m:r>
                            <a:rPr lang="af-ZA" sz="2400" b="0" i="1" smtClean="0">
                              <a:latin typeface="Cambria Math" panose="02040503050406030204" pitchFamily="18" charset="0"/>
                              <a:ea typeface="Cambria Math" panose="02040503050406030204" pitchFamily="18" charset="0"/>
                            </a:rPr>
                            <m:t>2 </m:t>
                          </m:r>
                        </m:sup>
                      </m:sSup>
                      <m:r>
                        <a:rPr lang="af-ZA" sz="2400" b="0" i="1" smtClean="0">
                          <a:latin typeface="Cambria Math" panose="02040503050406030204" pitchFamily="18" charset="0"/>
                          <a:ea typeface="Cambria Math" panose="02040503050406030204" pitchFamily="18" charset="0"/>
                        </a:rPr>
                        <m:t>=</m:t>
                      </m:r>
                      <m:sSup>
                        <m:sSupPr>
                          <m:ctrlPr>
                            <a:rPr lang="af-ZA" sz="2400" i="1">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𝑏</m:t>
                          </m:r>
                        </m:e>
                        <m:sup>
                          <m:r>
                            <a:rPr lang="af-ZA" sz="2400" i="1">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m:t>
                      </m:r>
                      <m:sSup>
                        <m:sSupPr>
                          <m:ctrlPr>
                            <a:rPr lang="af-ZA" sz="2400" i="1">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𝑐</m:t>
                          </m:r>
                        </m:e>
                        <m:sup>
                          <m:r>
                            <a:rPr lang="af-ZA" sz="2400" i="1">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−2</m:t>
                      </m:r>
                      <m:r>
                        <a:rPr lang="af-ZA" sz="2400" b="0" i="1" smtClean="0">
                          <a:latin typeface="Cambria Math" panose="02040503050406030204" pitchFamily="18" charset="0"/>
                          <a:ea typeface="Cambria Math" panose="02040503050406030204" pitchFamily="18" charset="0"/>
                        </a:rPr>
                        <m:t>𝑏</m:t>
                      </m:r>
                      <m:r>
                        <a:rPr lang="af-ZA"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𝑐</m:t>
                      </m:r>
                      <m:r>
                        <a:rPr lang="af-ZA"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𝑐𝑜𝑠𝐴</m:t>
                      </m:r>
                    </m:oMath>
                  </m:oMathPara>
                </a14:m>
                <a:endParaRPr lang="en-ZA" sz="2400" dirty="0">
                  <a:latin typeface="Cambria Math" panose="02040503050406030204" pitchFamily="18" charset="0"/>
                  <a:ea typeface="Cambria Math" panose="02040503050406030204" pitchFamily="18" charset="0"/>
                </a:endParaRPr>
              </a:p>
            </p:txBody>
          </p:sp>
        </mc:Choice>
        <mc:Fallback>
          <p:sp>
            <p:nvSpPr>
              <p:cNvPr id="46" name="TextBox 45">
                <a:extLst>
                  <a:ext uri="{FF2B5EF4-FFF2-40B4-BE49-F238E27FC236}">
                    <a16:creationId xmlns:a16="http://schemas.microsoft.com/office/drawing/2014/main" id="{6FFB841E-C28E-4B1F-8E3B-8DAB241DE19B}"/>
                  </a:ext>
                </a:extLst>
              </p:cNvPr>
              <p:cNvSpPr txBox="1">
                <a:spLocks noRot="1" noChangeAspect="1" noMove="1" noResize="1" noEditPoints="1" noAdjustHandles="1" noChangeArrowheads="1" noChangeShapeType="1" noTextEdit="1"/>
              </p:cNvSpPr>
              <p:nvPr/>
            </p:nvSpPr>
            <p:spPr>
              <a:xfrm>
                <a:off x="6327133" y="5345011"/>
                <a:ext cx="449212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138124F4-1E74-49EB-9DC4-766AFE5C1AF7}"/>
                  </a:ext>
                </a:extLst>
              </p:cNvPr>
              <p:cNvSpPr txBox="1"/>
              <p:nvPr/>
            </p:nvSpPr>
            <p:spPr>
              <a:xfrm>
                <a:off x="6632692" y="6017845"/>
                <a:ext cx="3309237" cy="8336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af-ZA" sz="2400" b="0" i="1" smtClean="0">
                              <a:latin typeface="Cambria Math" panose="02040503050406030204" pitchFamily="18" charset="0"/>
                              <a:ea typeface="Cambria Math" panose="02040503050406030204" pitchFamily="18" charset="0"/>
                            </a:rPr>
                          </m:ctrlPr>
                        </m:fPr>
                        <m:num>
                          <m:sSup>
                            <m:sSupPr>
                              <m:ctrlPr>
                                <a:rPr lang="af-ZA" sz="2400" i="1">
                                  <a:latin typeface="Cambria Math" panose="02040503050406030204" pitchFamily="18" charset="0"/>
                                  <a:ea typeface="Cambria Math" panose="02040503050406030204" pitchFamily="18" charset="0"/>
                                </a:rPr>
                              </m:ctrlPr>
                            </m:sSupPr>
                            <m:e>
                              <m:r>
                                <a:rPr lang="af-ZA" sz="2400" i="1">
                                  <a:latin typeface="Cambria Math" panose="02040503050406030204" pitchFamily="18" charset="0"/>
                                  <a:ea typeface="Cambria Math" panose="02040503050406030204" pitchFamily="18" charset="0"/>
                                </a:rPr>
                                <m:t>𝑏</m:t>
                              </m:r>
                            </m:e>
                            <m:sup>
                              <m:r>
                                <a:rPr lang="af-ZA" sz="2400" i="1">
                                  <a:latin typeface="Cambria Math" panose="02040503050406030204" pitchFamily="18" charset="0"/>
                                  <a:ea typeface="Cambria Math" panose="02040503050406030204" pitchFamily="18" charset="0"/>
                                </a:rPr>
                                <m:t>2</m:t>
                              </m:r>
                            </m:sup>
                          </m:sSup>
                          <m:r>
                            <a:rPr lang="af-ZA" sz="2400" i="1">
                              <a:latin typeface="Cambria Math" panose="02040503050406030204" pitchFamily="18" charset="0"/>
                              <a:ea typeface="Cambria Math" panose="02040503050406030204" pitchFamily="18" charset="0"/>
                            </a:rPr>
                            <m:t>+</m:t>
                          </m:r>
                          <m:sSup>
                            <m:sSupPr>
                              <m:ctrlPr>
                                <a:rPr lang="af-ZA" sz="2400" i="1">
                                  <a:latin typeface="Cambria Math" panose="02040503050406030204" pitchFamily="18" charset="0"/>
                                  <a:ea typeface="Cambria Math" panose="02040503050406030204" pitchFamily="18" charset="0"/>
                                </a:rPr>
                              </m:ctrlPr>
                            </m:sSupPr>
                            <m:e>
                              <m:r>
                                <a:rPr lang="af-ZA" sz="2400" i="1">
                                  <a:latin typeface="Cambria Math" panose="02040503050406030204" pitchFamily="18" charset="0"/>
                                  <a:ea typeface="Cambria Math" panose="02040503050406030204" pitchFamily="18" charset="0"/>
                                </a:rPr>
                                <m:t>𝑐</m:t>
                              </m:r>
                            </m:e>
                            <m:sup>
                              <m:r>
                                <a:rPr lang="af-ZA" sz="2400" i="1">
                                  <a:latin typeface="Cambria Math" panose="02040503050406030204" pitchFamily="18" charset="0"/>
                                  <a:ea typeface="Cambria Math" panose="02040503050406030204" pitchFamily="18" charset="0"/>
                                </a:rPr>
                                <m:t>2</m:t>
                              </m:r>
                            </m:sup>
                          </m:sSup>
                          <m:sSup>
                            <m:sSupPr>
                              <m:ctrlPr>
                                <a:rPr lang="af-ZA"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r>
                                <a:rPr lang="af-ZA" sz="2400" i="1">
                                  <a:latin typeface="Cambria Math" panose="02040503050406030204" pitchFamily="18" charset="0"/>
                                  <a:ea typeface="Cambria Math" panose="02040503050406030204" pitchFamily="18" charset="0"/>
                                </a:rPr>
                                <m:t>𝑎</m:t>
                              </m:r>
                            </m:e>
                            <m:sup>
                              <m:r>
                                <a:rPr lang="af-ZA" sz="2400" i="1">
                                  <a:latin typeface="Cambria Math" panose="02040503050406030204" pitchFamily="18" charset="0"/>
                                  <a:ea typeface="Cambria Math" panose="02040503050406030204" pitchFamily="18" charset="0"/>
                                </a:rPr>
                                <m:t>2 </m:t>
                              </m:r>
                            </m:sup>
                          </m:sSup>
                        </m:num>
                        <m:den>
                          <m:r>
                            <a:rPr lang="af-ZA" sz="2400" b="0" i="1" smtClean="0">
                              <a:latin typeface="Cambria Math" panose="02040503050406030204" pitchFamily="18" charset="0"/>
                              <a:ea typeface="Cambria Math" panose="02040503050406030204" pitchFamily="18" charset="0"/>
                            </a:rPr>
                            <m:t>2</m:t>
                          </m:r>
                          <m:r>
                            <a:rPr lang="af-ZA" sz="2400" b="0" i="1" smtClean="0">
                              <a:latin typeface="Cambria Math" panose="02040503050406030204" pitchFamily="18" charset="0"/>
                              <a:ea typeface="Cambria Math" panose="02040503050406030204" pitchFamily="18" charset="0"/>
                            </a:rPr>
                            <m:t>𝑏𝑐</m:t>
                          </m:r>
                        </m:den>
                      </m:f>
                      <m:r>
                        <a:rPr lang="af-ZA" sz="2400" b="0" i="1" smtClean="0">
                          <a:latin typeface="Cambria Math" panose="02040503050406030204" pitchFamily="18" charset="0"/>
                          <a:ea typeface="Cambria Math" panose="02040503050406030204" pitchFamily="18" charset="0"/>
                        </a:rPr>
                        <m:t>=</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cos</m:t>
                          </m:r>
                        </m:fName>
                        <m:e>
                          <m:r>
                            <a:rPr lang="en-US" sz="2400" b="0" i="1" smtClean="0">
                              <a:latin typeface="Cambria Math" panose="02040503050406030204" pitchFamily="18" charset="0"/>
                              <a:ea typeface="Cambria Math" panose="02040503050406030204" pitchFamily="18" charset="0"/>
                            </a:rPr>
                            <m:t>𝐴</m:t>
                          </m:r>
                        </m:e>
                      </m:func>
                    </m:oMath>
                  </m:oMathPara>
                </a14:m>
                <a:endParaRPr lang="en-ZA" sz="2400" dirty="0">
                  <a:latin typeface="Cambria Math" panose="02040503050406030204" pitchFamily="18" charset="0"/>
                  <a:ea typeface="Cambria Math" panose="02040503050406030204" pitchFamily="18" charset="0"/>
                </a:endParaRPr>
              </a:p>
            </p:txBody>
          </p:sp>
        </mc:Choice>
        <mc:Fallback>
          <p:sp>
            <p:nvSpPr>
              <p:cNvPr id="47" name="TextBox 46">
                <a:extLst>
                  <a:ext uri="{FF2B5EF4-FFF2-40B4-BE49-F238E27FC236}">
                    <a16:creationId xmlns:a16="http://schemas.microsoft.com/office/drawing/2014/main" id="{138124F4-1E74-49EB-9DC4-766AFE5C1AF7}"/>
                  </a:ext>
                </a:extLst>
              </p:cNvPr>
              <p:cNvSpPr txBox="1">
                <a:spLocks noRot="1" noChangeAspect="1" noMove="1" noResize="1" noEditPoints="1" noAdjustHandles="1" noChangeArrowheads="1" noChangeShapeType="1" noTextEdit="1"/>
              </p:cNvSpPr>
              <p:nvPr/>
            </p:nvSpPr>
            <p:spPr>
              <a:xfrm>
                <a:off x="6632692" y="6017845"/>
                <a:ext cx="3309237" cy="83362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F7311E7-211D-4696-8823-6C0A3AD6DFEC}"/>
                  </a:ext>
                </a:extLst>
              </p:cNvPr>
              <p:cNvSpPr txBox="1"/>
              <p:nvPr/>
            </p:nvSpPr>
            <p:spPr>
              <a:xfrm>
                <a:off x="6580559" y="4656392"/>
                <a:ext cx="268968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400" b="0" i="1" smtClean="0">
                          <a:latin typeface="Cambria Math" panose="02040503050406030204" pitchFamily="18" charset="0"/>
                          <a:ea typeface="Cambria Math" panose="02040503050406030204" pitchFamily="18" charset="0"/>
                        </a:rPr>
                        <m:t>𝑃𝑆</m:t>
                      </m:r>
                      <m:r>
                        <a:rPr lang="af-ZA"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𝑐</m:t>
                      </m:r>
                      <m:r>
                        <a:rPr lang="af-ZA" sz="2400" b="0" i="1" smtClean="0">
                          <a:latin typeface="Cambria Math" panose="02040503050406030204" pitchFamily="18" charset="0"/>
                          <a:ea typeface="Cambria Math" panose="02040503050406030204" pitchFamily="18" charset="0"/>
                        </a:rPr>
                        <m:t>(</m:t>
                      </m:r>
                      <m:func>
                        <m:funcPr>
                          <m:ctrlPr>
                            <a:rPr lang="af-ZA" sz="2400" b="0" i="1" smtClean="0">
                              <a:latin typeface="Cambria Math" panose="02040503050406030204" pitchFamily="18" charset="0"/>
                              <a:ea typeface="Cambria Math" panose="02040503050406030204" pitchFamily="18" charset="0"/>
                            </a:rPr>
                          </m:ctrlPr>
                        </m:funcPr>
                        <m:fName>
                          <m:r>
                            <a:rPr lang="af-ZA" sz="2400" b="0" i="0" smtClean="0">
                              <a:latin typeface="Cambria Math" panose="02040503050406030204" pitchFamily="18" charset="0"/>
                              <a:ea typeface="Cambria Math" panose="02040503050406030204" pitchFamily="18" charset="0"/>
                            </a:rPr>
                            <m:t>−</m:t>
                          </m:r>
                          <m:r>
                            <m:rPr>
                              <m:sty m:val="p"/>
                            </m:rPr>
                            <a:rPr lang="af-ZA" sz="2400" b="0" i="0" smtClean="0">
                              <a:latin typeface="Cambria Math" panose="02040503050406030204" pitchFamily="18" charset="0"/>
                              <a:ea typeface="Cambria Math" panose="02040503050406030204" pitchFamily="18" charset="0"/>
                            </a:rPr>
                            <m:t>cos</m:t>
                          </m:r>
                        </m:fName>
                        <m:e>
                          <m:r>
                            <a:rPr lang="af-ZA" sz="2400" b="0" i="1" smtClean="0">
                              <a:latin typeface="Cambria Math" panose="02040503050406030204" pitchFamily="18" charset="0"/>
                              <a:ea typeface="Cambria Math" panose="02040503050406030204" pitchFamily="18" charset="0"/>
                            </a:rPr>
                            <m:t>𝐴</m:t>
                          </m:r>
                          <m:r>
                            <a:rPr lang="af-ZA" sz="2400" b="0" i="1" smtClean="0">
                              <a:latin typeface="Cambria Math" panose="02040503050406030204" pitchFamily="18" charset="0"/>
                              <a:ea typeface="Cambria Math" panose="02040503050406030204" pitchFamily="18" charset="0"/>
                            </a:rPr>
                            <m:t>)</m:t>
                          </m:r>
                        </m:e>
                      </m:func>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48" name="TextBox 47">
                <a:extLst>
                  <a:ext uri="{FF2B5EF4-FFF2-40B4-BE49-F238E27FC236}">
                    <a16:creationId xmlns:a16="http://schemas.microsoft.com/office/drawing/2014/main" id="{1F7311E7-211D-4696-8823-6C0A3AD6DFEC}"/>
                  </a:ext>
                </a:extLst>
              </p:cNvPr>
              <p:cNvSpPr txBox="1">
                <a:spLocks noRot="1" noChangeAspect="1" noMove="1" noResize="1" noEditPoints="1" noAdjustHandles="1" noChangeArrowheads="1" noChangeShapeType="1" noTextEdit="1"/>
              </p:cNvSpPr>
              <p:nvPr/>
            </p:nvSpPr>
            <p:spPr>
              <a:xfrm>
                <a:off x="6580559" y="4656392"/>
                <a:ext cx="2689680" cy="461665"/>
              </a:xfrm>
              <a:prstGeom prst="rect">
                <a:avLst/>
              </a:prstGeom>
              <a:blipFill>
                <a:blip r:embed="rId12"/>
                <a:stretch>
                  <a:fillRect b="-1973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425B53B5-EF8C-4901-B376-7DB9D648BB30}"/>
                  </a:ext>
                </a:extLst>
              </p14:cNvPr>
              <p14:cNvContentPartPr/>
              <p14:nvPr/>
            </p14:nvContentPartPr>
            <p14:xfrm>
              <a:off x="9020498" y="4139820"/>
              <a:ext cx="1104480" cy="1006920"/>
            </p14:xfrm>
          </p:contentPart>
        </mc:Choice>
        <mc:Fallback xmlns="">
          <p:pic>
            <p:nvPicPr>
              <p:cNvPr id="49" name="Ink 48">
                <a:extLst>
                  <a:ext uri="{FF2B5EF4-FFF2-40B4-BE49-F238E27FC236}">
                    <a16:creationId xmlns:a16="http://schemas.microsoft.com/office/drawing/2014/main" id="{425B53B5-EF8C-4901-B376-7DB9D648BB30}"/>
                  </a:ext>
                </a:extLst>
              </p:cNvPr>
              <p:cNvPicPr/>
              <p:nvPr/>
            </p:nvPicPr>
            <p:blipFill>
              <a:blip r:embed="rId14"/>
              <a:stretch>
                <a:fillRect/>
              </a:stretch>
            </p:blipFill>
            <p:spPr>
              <a:xfrm>
                <a:off x="9011498" y="4131180"/>
                <a:ext cx="1122120" cy="1024560"/>
              </a:xfrm>
              <a:prstGeom prst="rect">
                <a:avLst/>
              </a:prstGeom>
            </p:spPr>
          </p:pic>
        </mc:Fallback>
      </mc:AlternateContent>
      <p:grpSp>
        <p:nvGrpSpPr>
          <p:cNvPr id="50" name="Group 49">
            <a:extLst>
              <a:ext uri="{FF2B5EF4-FFF2-40B4-BE49-F238E27FC236}">
                <a16:creationId xmlns:a16="http://schemas.microsoft.com/office/drawing/2014/main" id="{46E953F9-1406-4207-B606-476DE848D371}"/>
              </a:ext>
            </a:extLst>
          </p:cNvPr>
          <p:cNvGrpSpPr/>
          <p:nvPr/>
        </p:nvGrpSpPr>
        <p:grpSpPr>
          <a:xfrm>
            <a:off x="5193203" y="3511466"/>
            <a:ext cx="1409760" cy="2584440"/>
            <a:chOff x="5193203" y="3511466"/>
            <a:chExt cx="1409760" cy="2584440"/>
          </a:xfrm>
        </p:grpSpPr>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24426765-E81B-4CEA-9D54-BD27BBE79D11}"/>
                    </a:ext>
                  </a:extLst>
                </p14:cNvPr>
                <p14:cNvContentPartPr/>
                <p14:nvPr/>
              </p14:nvContentPartPr>
              <p14:xfrm>
                <a:off x="5193203" y="3511466"/>
                <a:ext cx="1409760" cy="2139840"/>
              </p14:xfrm>
            </p:contentPart>
          </mc:Choice>
          <mc:Fallback xmlns="">
            <p:pic>
              <p:nvPicPr>
                <p:cNvPr id="51" name="Ink 50">
                  <a:extLst>
                    <a:ext uri="{FF2B5EF4-FFF2-40B4-BE49-F238E27FC236}">
                      <a16:creationId xmlns:a16="http://schemas.microsoft.com/office/drawing/2014/main" id="{24426765-E81B-4CEA-9D54-BD27BBE79D11}"/>
                    </a:ext>
                  </a:extLst>
                </p:cNvPr>
                <p:cNvPicPr/>
                <p:nvPr/>
              </p:nvPicPr>
              <p:blipFill>
                <a:blip r:embed="rId16"/>
                <a:stretch>
                  <a:fillRect/>
                </a:stretch>
              </p:blipFill>
              <p:spPr>
                <a:xfrm>
                  <a:off x="5184203" y="3502826"/>
                  <a:ext cx="1427400" cy="2157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2" name="Ink 51">
                  <a:extLst>
                    <a:ext uri="{FF2B5EF4-FFF2-40B4-BE49-F238E27FC236}">
                      <a16:creationId xmlns:a16="http://schemas.microsoft.com/office/drawing/2014/main" id="{B07A1CB1-2219-4C65-ADF8-D93D0319EFFB}"/>
                    </a:ext>
                  </a:extLst>
                </p14:cNvPr>
                <p14:cNvContentPartPr/>
                <p14:nvPr/>
              </p14:nvContentPartPr>
              <p14:xfrm>
                <a:off x="5499203" y="6095546"/>
                <a:ext cx="360" cy="360"/>
              </p14:xfrm>
            </p:contentPart>
          </mc:Choice>
          <mc:Fallback xmlns="">
            <p:pic>
              <p:nvPicPr>
                <p:cNvPr id="52" name="Ink 51">
                  <a:extLst>
                    <a:ext uri="{FF2B5EF4-FFF2-40B4-BE49-F238E27FC236}">
                      <a16:creationId xmlns:a16="http://schemas.microsoft.com/office/drawing/2014/main" id="{B07A1CB1-2219-4C65-ADF8-D93D0319EFFB}"/>
                    </a:ext>
                  </a:extLst>
                </p:cNvPr>
                <p:cNvPicPr/>
                <p:nvPr/>
              </p:nvPicPr>
              <p:blipFill>
                <a:blip r:embed="rId18"/>
                <a:stretch>
                  <a:fillRect/>
                </a:stretch>
              </p:blipFill>
              <p:spPr>
                <a:xfrm>
                  <a:off x="5490203" y="6086546"/>
                  <a:ext cx="18000" cy="18000"/>
                </a:xfrm>
                <a:prstGeom prst="rect">
                  <a:avLst/>
                </a:prstGeom>
              </p:spPr>
            </p:pic>
          </mc:Fallback>
        </mc:AlternateContent>
      </p:grpSp>
    </p:spTree>
    <p:extLst>
      <p:ext uri="{BB962C8B-B14F-4D97-AF65-F5344CB8AC3E}">
        <p14:creationId xmlns:p14="http://schemas.microsoft.com/office/powerpoint/2010/main" val="267090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p:bldP spid="60" grpId="0"/>
      <p:bldP spid="61" grpId="0"/>
      <p:bldP spid="62" grpId="0"/>
      <p:bldP spid="64" grpId="0"/>
      <p:bldP spid="65" grpId="0"/>
      <p:bldP spid="71" grpId="0"/>
      <p:bldP spid="36" grpId="0"/>
      <p:bldP spid="39" grpId="0"/>
      <p:bldP spid="40" grpId="0"/>
      <p:bldP spid="41" grpId="0"/>
      <p:bldP spid="42" grpId="0"/>
      <p:bldP spid="45" grpId="0"/>
      <p:bldP spid="46" grpId="0"/>
      <p:bldP spid="47" grpId="0"/>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730A9A2-10D7-4E29-BAA7-FD0772F5E883}"/>
              </a:ext>
            </a:extLst>
          </p:cNvPr>
          <p:cNvSpPr txBox="1">
            <a:spLocks/>
          </p:cNvSpPr>
          <p:nvPr/>
        </p:nvSpPr>
        <p:spPr>
          <a:xfrm>
            <a:off x="324678" y="205272"/>
            <a:ext cx="2352261" cy="510345"/>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The cosine rule</a:t>
            </a:r>
            <a:endParaRPr lang="en-US" sz="2400" b="1" i="1" dirty="0"/>
          </a:p>
        </p:txBody>
      </p:sp>
      <p:sp>
        <p:nvSpPr>
          <p:cNvPr id="6" name="Isosceles Triangle 5">
            <a:extLst>
              <a:ext uri="{FF2B5EF4-FFF2-40B4-BE49-F238E27FC236}">
                <a16:creationId xmlns:a16="http://schemas.microsoft.com/office/drawing/2014/main" id="{276D5CAC-06A1-4331-98C6-DF90CBA54F3D}"/>
              </a:ext>
            </a:extLst>
          </p:cNvPr>
          <p:cNvSpPr/>
          <p:nvPr/>
        </p:nvSpPr>
        <p:spPr>
          <a:xfrm rot="18677296" flipH="1" flipV="1">
            <a:off x="1433744" y="2617379"/>
            <a:ext cx="2401658" cy="1570016"/>
          </a:xfrm>
          <a:prstGeom prst="triangle">
            <a:avLst>
              <a:gd name="adj" fmla="val 3881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D93B41-DCE3-4D69-A074-D8B90761EEB0}"/>
                  </a:ext>
                </a:extLst>
              </p:cNvPr>
              <p:cNvSpPr txBox="1"/>
              <p:nvPr/>
            </p:nvSpPr>
            <p:spPr>
              <a:xfrm rot="18457273">
                <a:off x="1664395" y="2692763"/>
                <a:ext cx="75583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lit/>
                        </m:rPr>
                        <a:rPr lang="af-ZA" sz="2000" b="0" i="1" dirty="0" smtClean="0">
                          <a:latin typeface="Cambria Math" panose="02040503050406030204" pitchFamily="18" charset="0"/>
                          <a:ea typeface="Cambria Math" panose="02040503050406030204" pitchFamily="18" charset="0"/>
                        </a:rPr>
                        <m:t>|</m:t>
                      </m:r>
                      <m:r>
                        <a:rPr lang="af-ZA" sz="2000" b="0" i="1" dirty="0" smtClean="0">
                          <a:latin typeface="Cambria Math" panose="02040503050406030204" pitchFamily="18" charset="0"/>
                          <a:ea typeface="Cambria Math" panose="02040503050406030204" pitchFamily="18" charset="0"/>
                        </a:rPr>
                        <m:t>|</m:t>
                      </m:r>
                    </m:oMath>
                  </m:oMathPara>
                </a14:m>
                <a:endParaRPr lang="en-ZA" sz="2000" dirty="0"/>
              </a:p>
            </p:txBody>
          </p:sp>
        </mc:Choice>
        <mc:Fallback xmlns="">
          <p:sp>
            <p:nvSpPr>
              <p:cNvPr id="8" name="TextBox 7">
                <a:extLst>
                  <a:ext uri="{FF2B5EF4-FFF2-40B4-BE49-F238E27FC236}">
                    <a16:creationId xmlns:a16="http://schemas.microsoft.com/office/drawing/2014/main" id="{69D93B41-DCE3-4D69-A074-D8B90761EEB0}"/>
                  </a:ext>
                </a:extLst>
              </p:cNvPr>
              <p:cNvSpPr txBox="1">
                <a:spLocks noRot="1" noChangeAspect="1" noMove="1" noResize="1" noEditPoints="1" noAdjustHandles="1" noChangeArrowheads="1" noChangeShapeType="1" noTextEdit="1"/>
              </p:cNvSpPr>
              <p:nvPr/>
            </p:nvSpPr>
            <p:spPr>
              <a:xfrm rot="18457273">
                <a:off x="1664395" y="2692763"/>
                <a:ext cx="755838" cy="4001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1050FBB-9E16-4A24-83EE-54A6D2FA91EE}"/>
                  </a:ext>
                </a:extLst>
              </p:cNvPr>
              <p:cNvSpPr txBox="1"/>
              <p:nvPr/>
            </p:nvSpPr>
            <p:spPr>
              <a:xfrm>
                <a:off x="2072231" y="3547528"/>
                <a:ext cx="75583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lit/>
                        </m:rPr>
                        <a:rPr lang="af-ZA" sz="2000" b="0" i="1" dirty="0" smtClean="0">
                          <a:latin typeface="Cambria Math" panose="02040503050406030204" pitchFamily="18" charset="0"/>
                          <a:ea typeface="Cambria Math" panose="02040503050406030204" pitchFamily="18" charset="0"/>
                        </a:rPr>
                        <m:t>|</m:t>
                      </m:r>
                    </m:oMath>
                  </m:oMathPara>
                </a14:m>
                <a:endParaRPr lang="en-ZA" sz="2000" dirty="0"/>
              </a:p>
            </p:txBody>
          </p:sp>
        </mc:Choice>
        <mc:Fallback xmlns="">
          <p:sp>
            <p:nvSpPr>
              <p:cNvPr id="9" name="TextBox 8">
                <a:extLst>
                  <a:ext uri="{FF2B5EF4-FFF2-40B4-BE49-F238E27FC236}">
                    <a16:creationId xmlns:a16="http://schemas.microsoft.com/office/drawing/2014/main" id="{41050FBB-9E16-4A24-83EE-54A6D2FA91EE}"/>
                  </a:ext>
                </a:extLst>
              </p:cNvPr>
              <p:cNvSpPr txBox="1">
                <a:spLocks noRot="1" noChangeAspect="1" noMove="1" noResize="1" noEditPoints="1" noAdjustHandles="1" noChangeArrowheads="1" noChangeShapeType="1" noTextEdit="1"/>
              </p:cNvSpPr>
              <p:nvPr/>
            </p:nvSpPr>
            <p:spPr>
              <a:xfrm>
                <a:off x="2072231" y="3547528"/>
                <a:ext cx="755838" cy="400110"/>
              </a:xfrm>
              <a:prstGeom prst="rect">
                <a:avLst/>
              </a:prstGeom>
              <a:blipFill>
                <a:blip r:embed="rId3"/>
                <a:stretch>
                  <a:fillRect b="-13636"/>
                </a:stretch>
              </a:blipFill>
            </p:spPr>
            <p:txBody>
              <a:bodyPr/>
              <a:lstStyle/>
              <a:p>
                <a:r>
                  <a:rPr lang="en-US">
                    <a:noFill/>
                  </a:rPr>
                  <a:t> </a:t>
                </a:r>
              </a:p>
            </p:txBody>
          </p:sp>
        </mc:Fallback>
      </mc:AlternateContent>
      <p:sp>
        <p:nvSpPr>
          <p:cNvPr id="11" name="Isosceles Triangle 10">
            <a:extLst>
              <a:ext uri="{FF2B5EF4-FFF2-40B4-BE49-F238E27FC236}">
                <a16:creationId xmlns:a16="http://schemas.microsoft.com/office/drawing/2014/main" id="{8B569689-C0DF-4DFD-854E-4E2B6EE3BB7F}"/>
              </a:ext>
            </a:extLst>
          </p:cNvPr>
          <p:cNvSpPr/>
          <p:nvPr/>
        </p:nvSpPr>
        <p:spPr>
          <a:xfrm rot="21061615" flipH="1" flipV="1">
            <a:off x="7542586" y="2406855"/>
            <a:ext cx="2401658" cy="1570016"/>
          </a:xfrm>
          <a:prstGeom prst="triangle">
            <a:avLst>
              <a:gd name="adj" fmla="val 3881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C52160-27CB-4D09-BB69-6B6D734BB3FC}"/>
                  </a:ext>
                </a:extLst>
              </p:cNvPr>
              <p:cNvSpPr txBox="1"/>
              <p:nvPr/>
            </p:nvSpPr>
            <p:spPr>
              <a:xfrm rot="20766313">
                <a:off x="8455473" y="2201750"/>
                <a:ext cx="3776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lit/>
                        </m:rPr>
                        <a:rPr lang="af-ZA" sz="2000" b="0" i="1" dirty="0" smtClean="0">
                          <a:latin typeface="Cambria Math" panose="02040503050406030204" pitchFamily="18" charset="0"/>
                          <a:ea typeface="Cambria Math" panose="02040503050406030204" pitchFamily="18" charset="0"/>
                        </a:rPr>
                        <m:t>|</m:t>
                      </m:r>
                    </m:oMath>
                  </m:oMathPara>
                </a14:m>
                <a:endParaRPr lang="en-ZA" sz="2000" dirty="0"/>
              </a:p>
            </p:txBody>
          </p:sp>
        </mc:Choice>
        <mc:Fallback xmlns="">
          <p:sp>
            <p:nvSpPr>
              <p:cNvPr id="13" name="TextBox 12">
                <a:extLst>
                  <a:ext uri="{FF2B5EF4-FFF2-40B4-BE49-F238E27FC236}">
                    <a16:creationId xmlns:a16="http://schemas.microsoft.com/office/drawing/2014/main" id="{22C52160-27CB-4D09-BB69-6B6D734BB3FC}"/>
                  </a:ext>
                </a:extLst>
              </p:cNvPr>
              <p:cNvSpPr txBox="1">
                <a:spLocks noRot="1" noChangeAspect="1" noMove="1" noResize="1" noEditPoints="1" noAdjustHandles="1" noChangeArrowheads="1" noChangeShapeType="1" noTextEdit="1"/>
              </p:cNvSpPr>
              <p:nvPr/>
            </p:nvSpPr>
            <p:spPr>
              <a:xfrm rot="20766313">
                <a:off x="8455473" y="2201750"/>
                <a:ext cx="377687" cy="400110"/>
              </a:xfrm>
              <a:prstGeom prst="rect">
                <a:avLst/>
              </a:prstGeom>
              <a:blipFill>
                <a:blip r:embed="rId5"/>
                <a:stretch>
                  <a:fillRect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D23B100-51A2-4203-8671-24FDF01076FF}"/>
                  </a:ext>
                </a:extLst>
              </p:cNvPr>
              <p:cNvSpPr txBox="1"/>
              <p:nvPr/>
            </p:nvSpPr>
            <p:spPr>
              <a:xfrm>
                <a:off x="1521355" y="3348936"/>
                <a:ext cx="39756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lit/>
                        </m:rPr>
                        <a:rPr lang="af-ZA" sz="2400" b="0" i="1" dirty="0" smtClean="0">
                          <a:latin typeface="Cambria Math" panose="02040503050406030204" pitchFamily="18" charset="0"/>
                          <a:ea typeface="Cambria Math" panose="02040503050406030204" pitchFamily="18" charset="0"/>
                        </a:rPr>
                        <m:t>𝜃</m:t>
                      </m:r>
                    </m:oMath>
                  </m:oMathPara>
                </a14:m>
                <a:endParaRPr lang="en-US" sz="2400" dirty="0"/>
              </a:p>
            </p:txBody>
          </p:sp>
        </mc:Choice>
        <mc:Fallback xmlns="">
          <p:sp>
            <p:nvSpPr>
              <p:cNvPr id="18" name="TextBox 17">
                <a:extLst>
                  <a:ext uri="{FF2B5EF4-FFF2-40B4-BE49-F238E27FC236}">
                    <a16:creationId xmlns:a16="http://schemas.microsoft.com/office/drawing/2014/main" id="{5D23B100-51A2-4203-8671-24FDF01076FF}"/>
                  </a:ext>
                </a:extLst>
              </p:cNvPr>
              <p:cNvSpPr txBox="1">
                <a:spLocks noRot="1" noChangeAspect="1" noMove="1" noResize="1" noEditPoints="1" noAdjustHandles="1" noChangeArrowheads="1" noChangeShapeType="1" noTextEdit="1"/>
              </p:cNvSpPr>
              <p:nvPr/>
            </p:nvSpPr>
            <p:spPr>
              <a:xfrm>
                <a:off x="1521355" y="3348936"/>
                <a:ext cx="397565" cy="461665"/>
              </a:xfrm>
              <a:prstGeom prst="rect">
                <a:avLst/>
              </a:prstGeom>
              <a:blipFill>
                <a:blip r:embed="rId6"/>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93D786F-3ACB-485E-9C85-918C75A211CF}"/>
              </a:ext>
            </a:extLst>
          </p:cNvPr>
          <p:cNvSpPr txBox="1"/>
          <p:nvPr/>
        </p:nvSpPr>
        <p:spPr>
          <a:xfrm>
            <a:off x="4538483" y="3429000"/>
            <a:ext cx="2508096" cy="400110"/>
          </a:xfrm>
          <a:prstGeom prst="rect">
            <a:avLst/>
          </a:prstGeom>
          <a:noFill/>
        </p:spPr>
        <p:txBody>
          <a:bodyPr wrap="square" rtlCol="0">
            <a:spAutoFit/>
          </a:bodyPr>
          <a:lstStyle/>
          <a:p>
            <a:r>
              <a:rPr lang="af-ZA" sz="2000" dirty="0"/>
              <a:t>The cosine formulae.</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5EC98B2-88E2-45F7-943A-94ABC2A7CA48}"/>
                  </a:ext>
                </a:extLst>
              </p:cNvPr>
              <p:cNvSpPr txBox="1"/>
              <p:nvPr/>
            </p:nvSpPr>
            <p:spPr>
              <a:xfrm>
                <a:off x="7188781" y="4119673"/>
                <a:ext cx="3304359" cy="710066"/>
              </a:xfrm>
              <a:prstGeom prst="rect">
                <a:avLst/>
              </a:prstGeom>
              <a:noFill/>
              <a:ln>
                <a:solidFill>
                  <a:schemeClr val="tx1"/>
                </a:solidFill>
              </a:ln>
            </p:spPr>
            <p:txBody>
              <a:bodyPr wrap="square">
                <a:spAutoFit/>
              </a:bodyPr>
              <a:lstStyle/>
              <a:p>
                <a:pPr/>
                <a14:m>
                  <m:oMathPara xmlns:m="http://schemas.openxmlformats.org/officeDocument/2006/math">
                    <m:oMathParaPr>
                      <m:jc m:val="center"/>
                    </m:oMathParaPr>
                    <m:oMath xmlns:m="http://schemas.openxmlformats.org/officeDocument/2006/math">
                      <m:func>
                        <m:funcPr>
                          <m:ctrlPr>
                            <a:rPr lang="af-ZA" sz="2000" b="0" i="1" smtClean="0">
                              <a:latin typeface="Cambria Math" panose="02040503050406030204" pitchFamily="18" charset="0"/>
                              <a:ea typeface="Cambria Math" panose="02040503050406030204" pitchFamily="18" charset="0"/>
                            </a:rPr>
                          </m:ctrlPr>
                        </m:funcPr>
                        <m:fName>
                          <m:r>
                            <m:rPr>
                              <m:sty m:val="p"/>
                            </m:rPr>
                            <a:rPr lang="af-ZA" sz="2000" b="0" i="0" smtClean="0">
                              <a:latin typeface="Cambria Math" panose="02040503050406030204" pitchFamily="18" charset="0"/>
                              <a:ea typeface="Cambria Math" panose="02040503050406030204" pitchFamily="18" charset="0"/>
                            </a:rPr>
                            <m:t>cos</m:t>
                          </m:r>
                        </m:fName>
                        <m:e>
                          <m:r>
                            <a:rPr lang="af-ZA" sz="2000" b="0" i="1" smtClean="0">
                              <a:latin typeface="Cambria Math" panose="02040503050406030204" pitchFamily="18" charset="0"/>
                              <a:ea typeface="Cambria Math" panose="02040503050406030204" pitchFamily="18" charset="0"/>
                            </a:rPr>
                            <m:t>𝐴</m:t>
                          </m:r>
                        </m:e>
                      </m:func>
                      <m:r>
                        <a:rPr lang="af-ZA" sz="2000" b="0" i="1" smtClean="0">
                          <a:latin typeface="Cambria Math" panose="02040503050406030204" pitchFamily="18" charset="0"/>
                          <a:ea typeface="Cambria Math" panose="02040503050406030204" pitchFamily="18" charset="0"/>
                        </a:rPr>
                        <m:t>=</m:t>
                      </m:r>
                      <m:f>
                        <m:fPr>
                          <m:ctrlPr>
                            <a:rPr lang="af-ZA" sz="2000" i="1">
                              <a:latin typeface="Cambria Math" panose="02040503050406030204" pitchFamily="18" charset="0"/>
                              <a:ea typeface="Cambria Math" panose="02040503050406030204" pitchFamily="18" charset="0"/>
                            </a:rPr>
                          </m:ctrlPr>
                        </m:fPr>
                        <m:num>
                          <m:sSup>
                            <m:sSupPr>
                              <m:ctrlPr>
                                <a:rPr lang="af-ZA" sz="2000" b="0" i="1" smtClean="0">
                                  <a:latin typeface="Cambria Math" panose="02040503050406030204" pitchFamily="18" charset="0"/>
                                  <a:ea typeface="Cambria Math" panose="02040503050406030204" pitchFamily="18" charset="0"/>
                                </a:rPr>
                              </m:ctrlPr>
                            </m:sSupPr>
                            <m:e>
                              <m:r>
                                <a:rPr lang="af-ZA" sz="2000" b="0" i="1" smtClean="0">
                                  <a:latin typeface="Cambria Math" panose="02040503050406030204" pitchFamily="18" charset="0"/>
                                  <a:ea typeface="Cambria Math" panose="02040503050406030204" pitchFamily="18" charset="0"/>
                                </a:rPr>
                                <m:t>𝑏</m:t>
                              </m:r>
                            </m:e>
                            <m:sup>
                              <m:r>
                                <a:rPr lang="af-ZA" sz="2000" b="0" i="1" smtClean="0">
                                  <a:latin typeface="Cambria Math" panose="02040503050406030204" pitchFamily="18" charset="0"/>
                                  <a:ea typeface="Cambria Math" panose="02040503050406030204" pitchFamily="18" charset="0"/>
                                </a:rPr>
                                <m:t>2</m:t>
                              </m:r>
                            </m:sup>
                          </m:sSup>
                          <m:r>
                            <a:rPr lang="af-ZA" sz="2000" b="0" i="1" smtClean="0">
                              <a:latin typeface="Cambria Math" panose="02040503050406030204" pitchFamily="18" charset="0"/>
                              <a:ea typeface="Cambria Math" panose="02040503050406030204" pitchFamily="18" charset="0"/>
                            </a:rPr>
                            <m:t>+</m:t>
                          </m:r>
                          <m:sSup>
                            <m:sSupPr>
                              <m:ctrlPr>
                                <a:rPr lang="af-ZA" sz="2000" b="0" i="1" smtClean="0">
                                  <a:latin typeface="Cambria Math" panose="02040503050406030204" pitchFamily="18" charset="0"/>
                                  <a:ea typeface="Cambria Math" panose="02040503050406030204" pitchFamily="18" charset="0"/>
                                </a:rPr>
                              </m:ctrlPr>
                            </m:sSupPr>
                            <m:e>
                              <m:r>
                                <a:rPr lang="af-ZA" sz="2000" b="0" i="1" smtClean="0">
                                  <a:latin typeface="Cambria Math" panose="02040503050406030204" pitchFamily="18" charset="0"/>
                                  <a:ea typeface="Cambria Math" panose="02040503050406030204" pitchFamily="18" charset="0"/>
                                </a:rPr>
                                <m:t>𝑐</m:t>
                              </m:r>
                            </m:e>
                            <m:sup>
                              <m:r>
                                <a:rPr lang="af-ZA" sz="2000" b="0" i="1" smtClean="0">
                                  <a:latin typeface="Cambria Math" panose="02040503050406030204" pitchFamily="18" charset="0"/>
                                  <a:ea typeface="Cambria Math" panose="02040503050406030204" pitchFamily="18" charset="0"/>
                                </a:rPr>
                                <m:t>2</m:t>
                              </m:r>
                            </m:sup>
                          </m:sSup>
                          <m:r>
                            <a:rPr lang="af-ZA" sz="2000" b="0" i="1" smtClean="0">
                              <a:latin typeface="Cambria Math" panose="02040503050406030204" pitchFamily="18" charset="0"/>
                              <a:ea typeface="Cambria Math" panose="02040503050406030204" pitchFamily="18" charset="0"/>
                            </a:rPr>
                            <m:t>−</m:t>
                          </m:r>
                          <m:sSup>
                            <m:sSupPr>
                              <m:ctrlPr>
                                <a:rPr lang="af-ZA" sz="2000" b="0" i="1" smtClean="0">
                                  <a:latin typeface="Cambria Math" panose="02040503050406030204" pitchFamily="18" charset="0"/>
                                  <a:ea typeface="Cambria Math" panose="02040503050406030204" pitchFamily="18" charset="0"/>
                                </a:rPr>
                              </m:ctrlPr>
                            </m:sSupPr>
                            <m:e>
                              <m:r>
                                <a:rPr lang="af-ZA" sz="2000" b="0" i="1" smtClean="0">
                                  <a:latin typeface="Cambria Math" panose="02040503050406030204" pitchFamily="18" charset="0"/>
                                  <a:ea typeface="Cambria Math" panose="02040503050406030204" pitchFamily="18" charset="0"/>
                                </a:rPr>
                                <m:t>𝑎</m:t>
                              </m:r>
                            </m:e>
                            <m:sup>
                              <m:r>
                                <a:rPr lang="af-ZA" sz="2000" b="0" i="1" smtClean="0">
                                  <a:latin typeface="Cambria Math" panose="02040503050406030204" pitchFamily="18" charset="0"/>
                                  <a:ea typeface="Cambria Math" panose="02040503050406030204" pitchFamily="18" charset="0"/>
                                </a:rPr>
                                <m:t>2</m:t>
                              </m:r>
                            </m:sup>
                          </m:sSup>
                        </m:num>
                        <m:den>
                          <m:r>
                            <a:rPr lang="af-ZA" sz="2000" b="0" i="1" smtClean="0">
                              <a:latin typeface="Cambria Math" panose="02040503050406030204" pitchFamily="18" charset="0"/>
                              <a:ea typeface="Cambria Math" panose="02040503050406030204" pitchFamily="18" charset="0"/>
                            </a:rPr>
                            <m:t>2</m:t>
                          </m:r>
                          <m:r>
                            <a:rPr lang="af-ZA" sz="2000" b="0" i="1" smtClean="0">
                              <a:latin typeface="Cambria Math" panose="02040503050406030204" pitchFamily="18" charset="0"/>
                              <a:ea typeface="Cambria Math" panose="02040503050406030204" pitchFamily="18" charset="0"/>
                            </a:rPr>
                            <m:t>𝑏𝑐</m:t>
                          </m:r>
                        </m:den>
                      </m:f>
                    </m:oMath>
                  </m:oMathPara>
                </a14:m>
                <a:endParaRPr lang="en-US" sz="2000" dirty="0"/>
              </a:p>
            </p:txBody>
          </p:sp>
        </mc:Choice>
        <mc:Fallback xmlns="">
          <p:sp>
            <p:nvSpPr>
              <p:cNvPr id="23" name="TextBox 22">
                <a:extLst>
                  <a:ext uri="{FF2B5EF4-FFF2-40B4-BE49-F238E27FC236}">
                    <a16:creationId xmlns:a16="http://schemas.microsoft.com/office/drawing/2014/main" id="{55EC98B2-88E2-45F7-943A-94ABC2A7CA48}"/>
                  </a:ext>
                </a:extLst>
              </p:cNvPr>
              <p:cNvSpPr txBox="1">
                <a:spLocks noRot="1" noChangeAspect="1" noMove="1" noResize="1" noEditPoints="1" noAdjustHandles="1" noChangeArrowheads="1" noChangeShapeType="1" noTextEdit="1"/>
              </p:cNvSpPr>
              <p:nvPr/>
            </p:nvSpPr>
            <p:spPr>
              <a:xfrm>
                <a:off x="7188781" y="4119673"/>
                <a:ext cx="3304359" cy="710066"/>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25" name="TextBox 24">
            <a:extLst>
              <a:ext uri="{FF2B5EF4-FFF2-40B4-BE49-F238E27FC236}">
                <a16:creationId xmlns:a16="http://schemas.microsoft.com/office/drawing/2014/main" id="{1661467B-F26E-4F83-89E4-58F5D3F809BA}"/>
              </a:ext>
            </a:extLst>
          </p:cNvPr>
          <p:cNvSpPr txBox="1"/>
          <p:nvPr/>
        </p:nvSpPr>
        <p:spPr>
          <a:xfrm>
            <a:off x="7262484" y="1267149"/>
            <a:ext cx="3729188" cy="707886"/>
          </a:xfrm>
          <a:prstGeom prst="rect">
            <a:avLst/>
          </a:prstGeom>
          <a:noFill/>
        </p:spPr>
        <p:txBody>
          <a:bodyPr wrap="square" rtlCol="0">
            <a:spAutoFit/>
          </a:bodyPr>
          <a:lstStyle/>
          <a:p>
            <a:r>
              <a:rPr lang="af-ZA" sz="2000" dirty="0"/>
              <a:t>Use it when </a:t>
            </a:r>
            <a:r>
              <a:rPr lang="af-ZA" sz="2000" b="1" dirty="0"/>
              <a:t>three sides are given </a:t>
            </a:r>
            <a:r>
              <a:rPr lang="af-ZA" sz="2000" dirty="0"/>
              <a:t>to find an angle/s.</a:t>
            </a:r>
          </a:p>
        </p:txBody>
      </p:sp>
      <p:sp>
        <p:nvSpPr>
          <p:cNvPr id="26" name="TextBox 25">
            <a:extLst>
              <a:ext uri="{FF2B5EF4-FFF2-40B4-BE49-F238E27FC236}">
                <a16:creationId xmlns:a16="http://schemas.microsoft.com/office/drawing/2014/main" id="{DE58C35D-7D17-47D1-A7D7-E6049F516F08}"/>
              </a:ext>
            </a:extLst>
          </p:cNvPr>
          <p:cNvSpPr txBox="1"/>
          <p:nvPr/>
        </p:nvSpPr>
        <p:spPr>
          <a:xfrm>
            <a:off x="982393" y="1186919"/>
            <a:ext cx="4889431" cy="707886"/>
          </a:xfrm>
          <a:prstGeom prst="rect">
            <a:avLst/>
          </a:prstGeom>
          <a:noFill/>
        </p:spPr>
        <p:txBody>
          <a:bodyPr wrap="square" rtlCol="0">
            <a:spAutoFit/>
          </a:bodyPr>
          <a:lstStyle/>
          <a:p>
            <a:r>
              <a:rPr lang="af-ZA" sz="2000" dirty="0"/>
              <a:t>Use it to find the </a:t>
            </a:r>
            <a:r>
              <a:rPr lang="af-ZA" sz="2000" b="1" dirty="0"/>
              <a:t>3rd side of a triangle </a:t>
            </a:r>
            <a:r>
              <a:rPr lang="af-ZA" sz="2000" dirty="0"/>
              <a:t>when </a:t>
            </a:r>
            <a:r>
              <a:rPr lang="af-ZA" sz="2000" b="1" dirty="0"/>
              <a:t>given two sides </a:t>
            </a:r>
            <a:r>
              <a:rPr lang="af-ZA" sz="2000" dirty="0"/>
              <a:t>and an </a:t>
            </a:r>
            <a:r>
              <a:rPr lang="af-ZA" sz="2000" b="1" dirty="0"/>
              <a:t>included angle</a:t>
            </a:r>
            <a:r>
              <a:rPr lang="af-ZA" sz="2000" dirty="0"/>
              <a:t>.</a:t>
            </a:r>
          </a:p>
        </p:txBody>
      </p:sp>
      <p:sp>
        <p:nvSpPr>
          <p:cNvPr id="35" name="TextBox 34">
            <a:extLst>
              <a:ext uri="{FF2B5EF4-FFF2-40B4-BE49-F238E27FC236}">
                <a16:creationId xmlns:a16="http://schemas.microsoft.com/office/drawing/2014/main" id="{99BD291D-006F-4144-B053-C77FCDAF5B39}"/>
              </a:ext>
            </a:extLst>
          </p:cNvPr>
          <p:cNvSpPr txBox="1"/>
          <p:nvPr/>
        </p:nvSpPr>
        <p:spPr>
          <a:xfrm>
            <a:off x="5679600" y="5072685"/>
            <a:ext cx="416400" cy="400110"/>
          </a:xfrm>
          <a:prstGeom prst="rect">
            <a:avLst/>
          </a:prstGeom>
          <a:noFill/>
        </p:spPr>
        <p:txBody>
          <a:bodyPr wrap="square" rtlCol="0">
            <a:spAutoFit/>
          </a:bodyPr>
          <a:lstStyle/>
          <a:p>
            <a:r>
              <a:rPr lang="af-ZA" sz="2000" dirty="0"/>
              <a:t>or</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2E3AC93-448B-41A6-B9A0-4E6DF7FC04DF}"/>
                  </a:ext>
                </a:extLst>
              </p:cNvPr>
              <p:cNvSpPr txBox="1"/>
              <p:nvPr/>
            </p:nvSpPr>
            <p:spPr>
              <a:xfrm rot="17612398">
                <a:off x="9215244" y="2976382"/>
                <a:ext cx="3776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lit/>
                        </m:rPr>
                        <a:rPr lang="af-ZA" sz="2000" b="0" i="1" dirty="0" smtClean="0">
                          <a:latin typeface="Cambria Math" panose="02040503050406030204" pitchFamily="18" charset="0"/>
                          <a:ea typeface="Cambria Math" panose="02040503050406030204" pitchFamily="18" charset="0"/>
                        </a:rPr>
                        <m:t>|</m:t>
                      </m:r>
                      <m:r>
                        <a:rPr lang="af-ZA" sz="2000" b="0" i="1" dirty="0" smtClean="0">
                          <a:latin typeface="Cambria Math" panose="02040503050406030204" pitchFamily="18" charset="0"/>
                          <a:ea typeface="Cambria Math" panose="02040503050406030204" pitchFamily="18" charset="0"/>
                        </a:rPr>
                        <m:t>||</m:t>
                      </m:r>
                    </m:oMath>
                  </m:oMathPara>
                </a14:m>
                <a:endParaRPr lang="en-ZA" sz="2000" dirty="0"/>
              </a:p>
            </p:txBody>
          </p:sp>
        </mc:Choice>
        <mc:Fallback xmlns="">
          <p:sp>
            <p:nvSpPr>
              <p:cNvPr id="31" name="TextBox 30">
                <a:extLst>
                  <a:ext uri="{FF2B5EF4-FFF2-40B4-BE49-F238E27FC236}">
                    <a16:creationId xmlns:a16="http://schemas.microsoft.com/office/drawing/2014/main" id="{82E3AC93-448B-41A6-B9A0-4E6DF7FC04DF}"/>
                  </a:ext>
                </a:extLst>
              </p:cNvPr>
              <p:cNvSpPr txBox="1">
                <a:spLocks noRot="1" noChangeAspect="1" noMove="1" noResize="1" noEditPoints="1" noAdjustHandles="1" noChangeArrowheads="1" noChangeShapeType="1" noTextEdit="1"/>
              </p:cNvSpPr>
              <p:nvPr/>
            </p:nvSpPr>
            <p:spPr>
              <a:xfrm rot="17612398">
                <a:off x="9215244" y="2976382"/>
                <a:ext cx="377687" cy="400110"/>
              </a:xfrm>
              <a:prstGeom prst="rect">
                <a:avLst/>
              </a:prstGeom>
              <a:blipFill>
                <a:blip r:embed="rId8"/>
                <a:stretch>
                  <a:fillRect t="-9524" r="-15116"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707DF02-C4EC-4EC6-A62C-721A7DF5BEEB}"/>
                  </a:ext>
                </a:extLst>
              </p:cNvPr>
              <p:cNvSpPr txBox="1"/>
              <p:nvPr/>
            </p:nvSpPr>
            <p:spPr>
              <a:xfrm rot="2330653">
                <a:off x="8101208" y="3054369"/>
                <a:ext cx="3776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lit/>
                        </m:rPr>
                        <a:rPr lang="af-ZA" sz="2000" b="0" i="1" dirty="0" smtClean="0">
                          <a:latin typeface="Cambria Math" panose="02040503050406030204" pitchFamily="18" charset="0"/>
                          <a:ea typeface="Cambria Math" panose="02040503050406030204" pitchFamily="18" charset="0"/>
                        </a:rPr>
                        <m:t>|</m:t>
                      </m:r>
                      <m:r>
                        <a:rPr lang="af-ZA" sz="2000" b="0" i="1" dirty="0" smtClean="0">
                          <a:latin typeface="Cambria Math" panose="02040503050406030204" pitchFamily="18" charset="0"/>
                          <a:ea typeface="Cambria Math" panose="02040503050406030204" pitchFamily="18" charset="0"/>
                        </a:rPr>
                        <m:t>|</m:t>
                      </m:r>
                    </m:oMath>
                  </m:oMathPara>
                </a14:m>
                <a:endParaRPr lang="en-ZA" sz="2000" dirty="0"/>
              </a:p>
            </p:txBody>
          </p:sp>
        </mc:Choice>
        <mc:Fallback xmlns="">
          <p:sp>
            <p:nvSpPr>
              <p:cNvPr id="36" name="TextBox 35">
                <a:extLst>
                  <a:ext uri="{FF2B5EF4-FFF2-40B4-BE49-F238E27FC236}">
                    <a16:creationId xmlns:a16="http://schemas.microsoft.com/office/drawing/2014/main" id="{3707DF02-C4EC-4EC6-A62C-721A7DF5BEEB}"/>
                  </a:ext>
                </a:extLst>
              </p:cNvPr>
              <p:cNvSpPr txBox="1">
                <a:spLocks noRot="1" noChangeAspect="1" noMove="1" noResize="1" noEditPoints="1" noAdjustHandles="1" noChangeArrowheads="1" noChangeShapeType="1" noTextEdit="1"/>
              </p:cNvSpPr>
              <p:nvPr/>
            </p:nvSpPr>
            <p:spPr>
              <a:xfrm rot="2330653">
                <a:off x="8101208" y="3054369"/>
                <a:ext cx="377687" cy="400110"/>
              </a:xfrm>
              <a:prstGeom prst="rect">
                <a:avLst/>
              </a:prstGeom>
              <a:blipFill>
                <a:blip r:embed="rId9"/>
                <a:stretch>
                  <a:fillRect l="-7778" b="-87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EABB9D7-69DA-49E6-8064-61236E1AD210}"/>
                  </a:ext>
                </a:extLst>
              </p:cNvPr>
              <p:cNvSpPr txBox="1"/>
              <p:nvPr/>
            </p:nvSpPr>
            <p:spPr>
              <a:xfrm>
                <a:off x="969141" y="4119673"/>
                <a:ext cx="3814894" cy="461665"/>
              </a:xfrm>
              <a:prstGeom prst="rect">
                <a:avLst/>
              </a:prstGeom>
              <a:noFill/>
              <a:ln>
                <a:solidFill>
                  <a:schemeClr val="tx1"/>
                </a:solidFill>
              </a:ln>
            </p:spPr>
            <p:txBody>
              <a:bodyPr wrap="square">
                <a:spAutoFit/>
              </a:bodyPr>
              <a:lstStyle/>
              <a:p>
                <a:pPr/>
                <a14:m>
                  <m:oMathPara xmlns:m="http://schemas.openxmlformats.org/officeDocument/2006/math">
                    <m:oMathParaPr>
                      <m:jc m:val="center"/>
                    </m:oMathParaPr>
                    <m:oMath xmlns:m="http://schemas.openxmlformats.org/officeDocument/2006/math">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𝑎</m:t>
                          </m:r>
                        </m:e>
                        <m:sup>
                          <m:r>
                            <a:rPr lang="af-ZA" sz="2400" b="0" i="1" smtClean="0">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m:t>
                      </m:r>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𝑏</m:t>
                          </m:r>
                        </m:e>
                        <m:sup>
                          <m:r>
                            <a:rPr lang="af-ZA" sz="2400" b="0" i="1" smtClean="0">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m:t>
                      </m:r>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𝑐</m:t>
                          </m:r>
                        </m:e>
                        <m:sup>
                          <m:r>
                            <a:rPr lang="af-ZA" sz="2400" b="0" i="1" smtClean="0">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−2</m:t>
                      </m:r>
                      <m:r>
                        <a:rPr lang="af-ZA" sz="2400" b="0" i="1" smtClean="0">
                          <a:latin typeface="Cambria Math" panose="02040503050406030204" pitchFamily="18" charset="0"/>
                          <a:ea typeface="Cambria Math" panose="02040503050406030204" pitchFamily="18" charset="0"/>
                        </a:rPr>
                        <m:t>𝑏𝑐</m:t>
                      </m:r>
                      <m:r>
                        <a:rPr lang="af-ZA" sz="2400" b="0" i="1" smtClean="0">
                          <a:latin typeface="Cambria Math" panose="02040503050406030204" pitchFamily="18" charset="0"/>
                          <a:ea typeface="Cambria Math" panose="02040503050406030204" pitchFamily="18" charset="0"/>
                        </a:rPr>
                        <m:t>.</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cos</m:t>
                          </m:r>
                        </m:fName>
                        <m:e>
                          <m:r>
                            <a:rPr lang="af-ZA" sz="2400" b="0" i="1" smtClean="0">
                              <a:latin typeface="Cambria Math" panose="02040503050406030204" pitchFamily="18" charset="0"/>
                              <a:ea typeface="Cambria Math" panose="02040503050406030204" pitchFamily="18" charset="0"/>
                            </a:rPr>
                            <m:t>𝐴</m:t>
                          </m:r>
                        </m:e>
                      </m:func>
                    </m:oMath>
                  </m:oMathPara>
                </a14:m>
                <a:endParaRPr lang="en-US" sz="2400" dirty="0"/>
              </a:p>
            </p:txBody>
          </p:sp>
        </mc:Choice>
        <mc:Fallback xmlns="">
          <p:sp>
            <p:nvSpPr>
              <p:cNvPr id="37" name="TextBox 36">
                <a:extLst>
                  <a:ext uri="{FF2B5EF4-FFF2-40B4-BE49-F238E27FC236}">
                    <a16:creationId xmlns:a16="http://schemas.microsoft.com/office/drawing/2014/main" id="{BEABB9D7-69DA-49E6-8064-61236E1AD210}"/>
                  </a:ext>
                </a:extLst>
              </p:cNvPr>
              <p:cNvSpPr txBox="1">
                <a:spLocks noRot="1" noChangeAspect="1" noMove="1" noResize="1" noEditPoints="1" noAdjustHandles="1" noChangeArrowheads="1" noChangeShapeType="1" noTextEdit="1"/>
              </p:cNvSpPr>
              <p:nvPr/>
            </p:nvSpPr>
            <p:spPr>
              <a:xfrm>
                <a:off x="969141" y="4119673"/>
                <a:ext cx="3814894" cy="461665"/>
              </a:xfrm>
              <a:prstGeom prst="rect">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FC2231A-E79F-4BE1-9355-DE226E01DB33}"/>
                  </a:ext>
                </a:extLst>
              </p:cNvPr>
              <p:cNvSpPr txBox="1"/>
              <p:nvPr/>
            </p:nvSpPr>
            <p:spPr>
              <a:xfrm>
                <a:off x="969141" y="5052983"/>
                <a:ext cx="3814894" cy="461665"/>
              </a:xfrm>
              <a:prstGeom prst="rect">
                <a:avLst/>
              </a:prstGeom>
              <a:noFill/>
              <a:ln>
                <a:solidFill>
                  <a:schemeClr val="tx1"/>
                </a:solidFill>
              </a:ln>
            </p:spPr>
            <p:txBody>
              <a:bodyPr wrap="square">
                <a:spAutoFit/>
              </a:bodyPr>
              <a:lstStyle/>
              <a:p>
                <a:pPr/>
                <a14:m>
                  <m:oMathPara xmlns:m="http://schemas.openxmlformats.org/officeDocument/2006/math">
                    <m:oMathParaPr>
                      <m:jc m:val="center"/>
                    </m:oMathParaPr>
                    <m:oMath xmlns:m="http://schemas.openxmlformats.org/officeDocument/2006/math">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𝑏</m:t>
                          </m:r>
                        </m:e>
                        <m:sup>
                          <m:r>
                            <a:rPr lang="af-ZA" sz="2400" b="0" i="1" smtClean="0">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m:t>
                      </m:r>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𝑎</m:t>
                          </m:r>
                        </m:e>
                        <m:sup>
                          <m:r>
                            <a:rPr lang="af-ZA" sz="2400" b="0" i="1" smtClean="0">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m:t>
                      </m:r>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𝑐</m:t>
                          </m:r>
                        </m:e>
                        <m:sup>
                          <m:r>
                            <a:rPr lang="af-ZA" sz="2400" b="0" i="1" smtClean="0">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−2</m:t>
                      </m:r>
                      <m:r>
                        <a:rPr lang="af-ZA" sz="2400" b="0" i="1" smtClean="0">
                          <a:latin typeface="Cambria Math" panose="02040503050406030204" pitchFamily="18" charset="0"/>
                          <a:ea typeface="Cambria Math" panose="02040503050406030204" pitchFamily="18" charset="0"/>
                        </a:rPr>
                        <m:t>𝑎𝑐</m:t>
                      </m:r>
                      <m:r>
                        <a:rPr lang="af-ZA" sz="2400" b="0" i="1" smtClean="0">
                          <a:latin typeface="Cambria Math" panose="02040503050406030204" pitchFamily="18" charset="0"/>
                          <a:ea typeface="Cambria Math" panose="02040503050406030204" pitchFamily="18" charset="0"/>
                        </a:rPr>
                        <m:t>.</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cos</m:t>
                          </m:r>
                        </m:fName>
                        <m:e>
                          <m:r>
                            <a:rPr lang="af-ZA" sz="2400" b="0" i="1" smtClean="0">
                              <a:latin typeface="Cambria Math" panose="02040503050406030204" pitchFamily="18" charset="0"/>
                              <a:ea typeface="Cambria Math" panose="02040503050406030204" pitchFamily="18" charset="0"/>
                            </a:rPr>
                            <m:t>𝐵</m:t>
                          </m:r>
                        </m:e>
                      </m:func>
                    </m:oMath>
                  </m:oMathPara>
                </a14:m>
                <a:endParaRPr lang="en-US" sz="2400" dirty="0"/>
              </a:p>
            </p:txBody>
          </p:sp>
        </mc:Choice>
        <mc:Fallback xmlns="">
          <p:sp>
            <p:nvSpPr>
              <p:cNvPr id="38" name="TextBox 37">
                <a:extLst>
                  <a:ext uri="{FF2B5EF4-FFF2-40B4-BE49-F238E27FC236}">
                    <a16:creationId xmlns:a16="http://schemas.microsoft.com/office/drawing/2014/main" id="{8FC2231A-E79F-4BE1-9355-DE226E01DB33}"/>
                  </a:ext>
                </a:extLst>
              </p:cNvPr>
              <p:cNvSpPr txBox="1">
                <a:spLocks noRot="1" noChangeAspect="1" noMove="1" noResize="1" noEditPoints="1" noAdjustHandles="1" noChangeArrowheads="1" noChangeShapeType="1" noTextEdit="1"/>
              </p:cNvSpPr>
              <p:nvPr/>
            </p:nvSpPr>
            <p:spPr>
              <a:xfrm>
                <a:off x="969141" y="5052983"/>
                <a:ext cx="3814894" cy="461665"/>
              </a:xfrm>
              <a:prstGeom prst="rect">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855D2D5-05CA-4886-A685-D17B6CB460BB}"/>
                  </a:ext>
                </a:extLst>
              </p:cNvPr>
              <p:cNvSpPr txBox="1"/>
              <p:nvPr/>
            </p:nvSpPr>
            <p:spPr>
              <a:xfrm>
                <a:off x="982393" y="5964142"/>
                <a:ext cx="3814894" cy="461665"/>
              </a:xfrm>
              <a:prstGeom prst="rect">
                <a:avLst/>
              </a:prstGeom>
              <a:noFill/>
              <a:ln>
                <a:solidFill>
                  <a:schemeClr val="tx1"/>
                </a:solidFill>
              </a:ln>
            </p:spPr>
            <p:txBody>
              <a:bodyPr wrap="square">
                <a:spAutoFit/>
              </a:bodyPr>
              <a:lstStyle/>
              <a:p>
                <a:pPr/>
                <a14:m>
                  <m:oMathPara xmlns:m="http://schemas.openxmlformats.org/officeDocument/2006/math">
                    <m:oMathParaPr>
                      <m:jc m:val="center"/>
                    </m:oMathParaPr>
                    <m:oMath xmlns:m="http://schemas.openxmlformats.org/officeDocument/2006/math">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𝑐</m:t>
                          </m:r>
                        </m:e>
                        <m:sup>
                          <m:r>
                            <a:rPr lang="af-ZA" sz="2400" b="0" i="1" smtClean="0">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m:t>
                      </m:r>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𝑎</m:t>
                          </m:r>
                        </m:e>
                        <m:sup>
                          <m:r>
                            <a:rPr lang="af-ZA" sz="2400" b="0" i="1" smtClean="0">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m:t>
                      </m:r>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𝑏</m:t>
                          </m:r>
                        </m:e>
                        <m:sup>
                          <m:r>
                            <a:rPr lang="af-ZA" sz="2400" b="0" i="1" smtClean="0">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−2</m:t>
                      </m:r>
                      <m:r>
                        <a:rPr lang="af-ZA" sz="2400" b="0" i="1" smtClean="0">
                          <a:latin typeface="Cambria Math" panose="02040503050406030204" pitchFamily="18" charset="0"/>
                          <a:ea typeface="Cambria Math" panose="02040503050406030204" pitchFamily="18" charset="0"/>
                        </a:rPr>
                        <m:t>𝑎𝑏</m:t>
                      </m:r>
                      <m:r>
                        <a:rPr lang="af-ZA" sz="2400" b="0" i="1" smtClean="0">
                          <a:latin typeface="Cambria Math" panose="02040503050406030204" pitchFamily="18" charset="0"/>
                          <a:ea typeface="Cambria Math" panose="02040503050406030204" pitchFamily="18" charset="0"/>
                        </a:rPr>
                        <m:t>.</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cos</m:t>
                          </m:r>
                        </m:fName>
                        <m:e>
                          <m:r>
                            <a:rPr lang="af-ZA" sz="2400" b="0" i="1" smtClean="0">
                              <a:latin typeface="Cambria Math" panose="02040503050406030204" pitchFamily="18" charset="0"/>
                              <a:ea typeface="Cambria Math" panose="02040503050406030204" pitchFamily="18" charset="0"/>
                            </a:rPr>
                            <m:t>𝐶</m:t>
                          </m:r>
                        </m:e>
                      </m:func>
                    </m:oMath>
                  </m:oMathPara>
                </a14:m>
                <a:endParaRPr lang="en-US" sz="2400" dirty="0"/>
              </a:p>
            </p:txBody>
          </p:sp>
        </mc:Choice>
        <mc:Fallback xmlns="">
          <p:sp>
            <p:nvSpPr>
              <p:cNvPr id="39" name="TextBox 38">
                <a:extLst>
                  <a:ext uri="{FF2B5EF4-FFF2-40B4-BE49-F238E27FC236}">
                    <a16:creationId xmlns:a16="http://schemas.microsoft.com/office/drawing/2014/main" id="{9855D2D5-05CA-4886-A685-D17B6CB460BB}"/>
                  </a:ext>
                </a:extLst>
              </p:cNvPr>
              <p:cNvSpPr txBox="1">
                <a:spLocks noRot="1" noChangeAspect="1" noMove="1" noResize="1" noEditPoints="1" noAdjustHandles="1" noChangeArrowheads="1" noChangeShapeType="1" noTextEdit="1"/>
              </p:cNvSpPr>
              <p:nvPr/>
            </p:nvSpPr>
            <p:spPr>
              <a:xfrm>
                <a:off x="982393" y="5964142"/>
                <a:ext cx="3814894" cy="461665"/>
              </a:xfrm>
              <a:prstGeom prst="rect">
                <a:avLst/>
              </a:prstGeom>
              <a:blipFill>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2EE83A1-9C8B-4778-B9EF-8E9319E965FD}"/>
                  </a:ext>
                </a:extLst>
              </p:cNvPr>
              <p:cNvSpPr txBox="1"/>
              <p:nvPr/>
            </p:nvSpPr>
            <p:spPr>
              <a:xfrm>
                <a:off x="7188782" y="4917707"/>
                <a:ext cx="3304359" cy="710066"/>
              </a:xfrm>
              <a:prstGeom prst="rect">
                <a:avLst/>
              </a:prstGeom>
              <a:noFill/>
              <a:ln>
                <a:solidFill>
                  <a:schemeClr val="tx1"/>
                </a:solidFill>
              </a:ln>
            </p:spPr>
            <p:txBody>
              <a:bodyPr wrap="square">
                <a:spAutoFit/>
              </a:bodyPr>
              <a:lstStyle/>
              <a:p>
                <a:pPr/>
                <a14:m>
                  <m:oMathPara xmlns:m="http://schemas.openxmlformats.org/officeDocument/2006/math">
                    <m:oMathParaPr>
                      <m:jc m:val="center"/>
                    </m:oMathParaPr>
                    <m:oMath xmlns:m="http://schemas.openxmlformats.org/officeDocument/2006/math">
                      <m:func>
                        <m:funcPr>
                          <m:ctrlPr>
                            <a:rPr lang="af-ZA" sz="2000" b="0" i="1" smtClean="0">
                              <a:latin typeface="Cambria Math" panose="02040503050406030204" pitchFamily="18" charset="0"/>
                              <a:ea typeface="Cambria Math" panose="02040503050406030204" pitchFamily="18" charset="0"/>
                            </a:rPr>
                          </m:ctrlPr>
                        </m:funcPr>
                        <m:fName>
                          <m:r>
                            <m:rPr>
                              <m:sty m:val="p"/>
                            </m:rPr>
                            <a:rPr lang="af-ZA" sz="2000" b="0" i="0" smtClean="0">
                              <a:latin typeface="Cambria Math" panose="02040503050406030204" pitchFamily="18" charset="0"/>
                              <a:ea typeface="Cambria Math" panose="02040503050406030204" pitchFamily="18" charset="0"/>
                            </a:rPr>
                            <m:t>cos</m:t>
                          </m:r>
                        </m:fName>
                        <m:e>
                          <m:r>
                            <a:rPr lang="af-ZA" sz="2000" b="0" i="1" smtClean="0">
                              <a:latin typeface="Cambria Math" panose="02040503050406030204" pitchFamily="18" charset="0"/>
                              <a:ea typeface="Cambria Math" panose="02040503050406030204" pitchFamily="18" charset="0"/>
                            </a:rPr>
                            <m:t>𝐵</m:t>
                          </m:r>
                        </m:e>
                      </m:func>
                      <m:r>
                        <a:rPr lang="af-ZA" sz="2000" b="0" i="1" smtClean="0">
                          <a:latin typeface="Cambria Math" panose="02040503050406030204" pitchFamily="18" charset="0"/>
                          <a:ea typeface="Cambria Math" panose="02040503050406030204" pitchFamily="18" charset="0"/>
                        </a:rPr>
                        <m:t>=</m:t>
                      </m:r>
                      <m:f>
                        <m:fPr>
                          <m:ctrlPr>
                            <a:rPr lang="af-ZA" sz="2000" i="1">
                              <a:latin typeface="Cambria Math" panose="02040503050406030204" pitchFamily="18" charset="0"/>
                              <a:ea typeface="Cambria Math" panose="02040503050406030204" pitchFamily="18" charset="0"/>
                            </a:rPr>
                          </m:ctrlPr>
                        </m:fPr>
                        <m:num>
                          <m:sSup>
                            <m:sSupPr>
                              <m:ctrlPr>
                                <a:rPr lang="af-ZA" sz="2000" b="0" i="1" smtClean="0">
                                  <a:latin typeface="Cambria Math" panose="02040503050406030204" pitchFamily="18" charset="0"/>
                                  <a:ea typeface="Cambria Math" panose="02040503050406030204" pitchFamily="18" charset="0"/>
                                </a:rPr>
                              </m:ctrlPr>
                            </m:sSupPr>
                            <m:e>
                              <m:r>
                                <a:rPr lang="af-ZA" sz="2000" b="0" i="1" smtClean="0">
                                  <a:latin typeface="Cambria Math" panose="02040503050406030204" pitchFamily="18" charset="0"/>
                                  <a:ea typeface="Cambria Math" panose="02040503050406030204" pitchFamily="18" charset="0"/>
                                </a:rPr>
                                <m:t>𝑎</m:t>
                              </m:r>
                            </m:e>
                            <m:sup>
                              <m:r>
                                <a:rPr lang="af-ZA" sz="2000" b="0" i="1" smtClean="0">
                                  <a:latin typeface="Cambria Math" panose="02040503050406030204" pitchFamily="18" charset="0"/>
                                  <a:ea typeface="Cambria Math" panose="02040503050406030204" pitchFamily="18" charset="0"/>
                                </a:rPr>
                                <m:t>2</m:t>
                              </m:r>
                            </m:sup>
                          </m:sSup>
                          <m:r>
                            <a:rPr lang="af-ZA" sz="2000" b="0" i="1" smtClean="0">
                              <a:latin typeface="Cambria Math" panose="02040503050406030204" pitchFamily="18" charset="0"/>
                              <a:ea typeface="Cambria Math" panose="02040503050406030204" pitchFamily="18" charset="0"/>
                            </a:rPr>
                            <m:t>+</m:t>
                          </m:r>
                          <m:sSup>
                            <m:sSupPr>
                              <m:ctrlPr>
                                <a:rPr lang="af-ZA" sz="2000" b="0" i="1" smtClean="0">
                                  <a:latin typeface="Cambria Math" panose="02040503050406030204" pitchFamily="18" charset="0"/>
                                  <a:ea typeface="Cambria Math" panose="02040503050406030204" pitchFamily="18" charset="0"/>
                                </a:rPr>
                              </m:ctrlPr>
                            </m:sSupPr>
                            <m:e>
                              <m:r>
                                <a:rPr lang="af-ZA" sz="2000" b="0" i="1" smtClean="0">
                                  <a:latin typeface="Cambria Math" panose="02040503050406030204" pitchFamily="18" charset="0"/>
                                  <a:ea typeface="Cambria Math" panose="02040503050406030204" pitchFamily="18" charset="0"/>
                                </a:rPr>
                                <m:t>𝑐</m:t>
                              </m:r>
                            </m:e>
                            <m:sup>
                              <m:r>
                                <a:rPr lang="af-ZA" sz="2000" b="0" i="1" smtClean="0">
                                  <a:latin typeface="Cambria Math" panose="02040503050406030204" pitchFamily="18" charset="0"/>
                                  <a:ea typeface="Cambria Math" panose="02040503050406030204" pitchFamily="18" charset="0"/>
                                </a:rPr>
                                <m:t>2</m:t>
                              </m:r>
                            </m:sup>
                          </m:sSup>
                          <m:r>
                            <a:rPr lang="af-ZA" sz="2000" b="0" i="1" smtClean="0">
                              <a:latin typeface="Cambria Math" panose="02040503050406030204" pitchFamily="18" charset="0"/>
                              <a:ea typeface="Cambria Math" panose="02040503050406030204" pitchFamily="18" charset="0"/>
                            </a:rPr>
                            <m:t>−</m:t>
                          </m:r>
                          <m:sSup>
                            <m:sSupPr>
                              <m:ctrlPr>
                                <a:rPr lang="af-ZA" sz="2000" b="0" i="1" smtClean="0">
                                  <a:latin typeface="Cambria Math" panose="02040503050406030204" pitchFamily="18" charset="0"/>
                                  <a:ea typeface="Cambria Math" panose="02040503050406030204" pitchFamily="18" charset="0"/>
                                </a:rPr>
                              </m:ctrlPr>
                            </m:sSupPr>
                            <m:e>
                              <m:r>
                                <a:rPr lang="af-ZA" sz="2000" b="0" i="1" smtClean="0">
                                  <a:latin typeface="Cambria Math" panose="02040503050406030204" pitchFamily="18" charset="0"/>
                                  <a:ea typeface="Cambria Math" panose="02040503050406030204" pitchFamily="18" charset="0"/>
                                </a:rPr>
                                <m:t>𝑏</m:t>
                              </m:r>
                            </m:e>
                            <m:sup>
                              <m:r>
                                <a:rPr lang="af-ZA" sz="2000" b="0" i="1" smtClean="0">
                                  <a:latin typeface="Cambria Math" panose="02040503050406030204" pitchFamily="18" charset="0"/>
                                  <a:ea typeface="Cambria Math" panose="02040503050406030204" pitchFamily="18" charset="0"/>
                                </a:rPr>
                                <m:t>2</m:t>
                              </m:r>
                            </m:sup>
                          </m:sSup>
                        </m:num>
                        <m:den>
                          <m:r>
                            <a:rPr lang="af-ZA" sz="2000" b="0" i="1" smtClean="0">
                              <a:latin typeface="Cambria Math" panose="02040503050406030204" pitchFamily="18" charset="0"/>
                              <a:ea typeface="Cambria Math" panose="02040503050406030204" pitchFamily="18" charset="0"/>
                            </a:rPr>
                            <m:t>2</m:t>
                          </m:r>
                          <m:r>
                            <a:rPr lang="af-ZA" sz="2000" b="0" i="1" smtClean="0">
                              <a:latin typeface="Cambria Math" panose="02040503050406030204" pitchFamily="18" charset="0"/>
                              <a:ea typeface="Cambria Math" panose="02040503050406030204" pitchFamily="18" charset="0"/>
                            </a:rPr>
                            <m:t>𝑎𝑐</m:t>
                          </m:r>
                        </m:den>
                      </m:f>
                    </m:oMath>
                  </m:oMathPara>
                </a14:m>
                <a:endParaRPr lang="en-US" sz="2000" dirty="0"/>
              </a:p>
            </p:txBody>
          </p:sp>
        </mc:Choice>
        <mc:Fallback xmlns="">
          <p:sp>
            <p:nvSpPr>
              <p:cNvPr id="40" name="TextBox 39">
                <a:extLst>
                  <a:ext uri="{FF2B5EF4-FFF2-40B4-BE49-F238E27FC236}">
                    <a16:creationId xmlns:a16="http://schemas.microsoft.com/office/drawing/2014/main" id="{92EE83A1-9C8B-4778-B9EF-8E9319E965FD}"/>
                  </a:ext>
                </a:extLst>
              </p:cNvPr>
              <p:cNvSpPr txBox="1">
                <a:spLocks noRot="1" noChangeAspect="1" noMove="1" noResize="1" noEditPoints="1" noAdjustHandles="1" noChangeArrowheads="1" noChangeShapeType="1" noTextEdit="1"/>
              </p:cNvSpPr>
              <p:nvPr/>
            </p:nvSpPr>
            <p:spPr>
              <a:xfrm>
                <a:off x="7188782" y="4917707"/>
                <a:ext cx="3304359" cy="710066"/>
              </a:xfrm>
              <a:prstGeom prst="rect">
                <a:avLst/>
              </a:prstGeom>
              <a:blipFill>
                <a:blip r:embed="rId1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302CEEE-CFA3-494C-B664-9EDA47C264C1}"/>
                  </a:ext>
                </a:extLst>
              </p:cNvPr>
              <p:cNvSpPr txBox="1"/>
              <p:nvPr/>
            </p:nvSpPr>
            <p:spPr>
              <a:xfrm>
                <a:off x="7188782" y="5715741"/>
                <a:ext cx="3304359" cy="709938"/>
              </a:xfrm>
              <a:prstGeom prst="rect">
                <a:avLst/>
              </a:prstGeom>
              <a:noFill/>
              <a:ln>
                <a:solidFill>
                  <a:schemeClr val="tx1"/>
                </a:solidFill>
              </a:ln>
            </p:spPr>
            <p:txBody>
              <a:bodyPr wrap="square">
                <a:spAutoFit/>
              </a:bodyPr>
              <a:lstStyle/>
              <a:p>
                <a:pPr/>
                <a14:m>
                  <m:oMathPara xmlns:m="http://schemas.openxmlformats.org/officeDocument/2006/math">
                    <m:oMathParaPr>
                      <m:jc m:val="center"/>
                    </m:oMathParaPr>
                    <m:oMath xmlns:m="http://schemas.openxmlformats.org/officeDocument/2006/math">
                      <m:func>
                        <m:funcPr>
                          <m:ctrlPr>
                            <a:rPr lang="af-ZA" sz="2000" b="0" i="1" smtClean="0">
                              <a:latin typeface="Cambria Math" panose="02040503050406030204" pitchFamily="18" charset="0"/>
                              <a:ea typeface="Cambria Math" panose="02040503050406030204" pitchFamily="18" charset="0"/>
                            </a:rPr>
                          </m:ctrlPr>
                        </m:funcPr>
                        <m:fName>
                          <m:r>
                            <m:rPr>
                              <m:sty m:val="p"/>
                            </m:rPr>
                            <a:rPr lang="af-ZA" sz="2000" b="0" i="0" smtClean="0">
                              <a:latin typeface="Cambria Math" panose="02040503050406030204" pitchFamily="18" charset="0"/>
                              <a:ea typeface="Cambria Math" panose="02040503050406030204" pitchFamily="18" charset="0"/>
                            </a:rPr>
                            <m:t>cos</m:t>
                          </m:r>
                        </m:fName>
                        <m:e>
                          <m:r>
                            <a:rPr lang="af-ZA" sz="2000" b="0" i="1" smtClean="0">
                              <a:latin typeface="Cambria Math" panose="02040503050406030204" pitchFamily="18" charset="0"/>
                              <a:ea typeface="Cambria Math" panose="02040503050406030204" pitchFamily="18" charset="0"/>
                            </a:rPr>
                            <m:t>𝐶</m:t>
                          </m:r>
                        </m:e>
                      </m:func>
                      <m:r>
                        <a:rPr lang="af-ZA" sz="2000" b="0" i="1" smtClean="0">
                          <a:latin typeface="Cambria Math" panose="02040503050406030204" pitchFamily="18" charset="0"/>
                          <a:ea typeface="Cambria Math" panose="02040503050406030204" pitchFamily="18" charset="0"/>
                        </a:rPr>
                        <m:t>=</m:t>
                      </m:r>
                      <m:f>
                        <m:fPr>
                          <m:ctrlPr>
                            <a:rPr lang="af-ZA" sz="2000" i="1">
                              <a:latin typeface="Cambria Math" panose="02040503050406030204" pitchFamily="18" charset="0"/>
                              <a:ea typeface="Cambria Math" panose="02040503050406030204" pitchFamily="18" charset="0"/>
                            </a:rPr>
                          </m:ctrlPr>
                        </m:fPr>
                        <m:num>
                          <m:sSup>
                            <m:sSupPr>
                              <m:ctrlPr>
                                <a:rPr lang="af-ZA" sz="2000" b="0" i="1" smtClean="0">
                                  <a:latin typeface="Cambria Math" panose="02040503050406030204" pitchFamily="18" charset="0"/>
                                  <a:ea typeface="Cambria Math" panose="02040503050406030204" pitchFamily="18" charset="0"/>
                                </a:rPr>
                              </m:ctrlPr>
                            </m:sSupPr>
                            <m:e>
                              <m:r>
                                <a:rPr lang="af-ZA" sz="2000" b="0" i="1" smtClean="0">
                                  <a:latin typeface="Cambria Math" panose="02040503050406030204" pitchFamily="18" charset="0"/>
                                  <a:ea typeface="Cambria Math" panose="02040503050406030204" pitchFamily="18" charset="0"/>
                                </a:rPr>
                                <m:t>𝑎</m:t>
                              </m:r>
                            </m:e>
                            <m:sup>
                              <m:r>
                                <a:rPr lang="af-ZA" sz="2000" b="0" i="1" smtClean="0">
                                  <a:latin typeface="Cambria Math" panose="02040503050406030204" pitchFamily="18" charset="0"/>
                                  <a:ea typeface="Cambria Math" panose="02040503050406030204" pitchFamily="18" charset="0"/>
                                </a:rPr>
                                <m:t>2</m:t>
                              </m:r>
                            </m:sup>
                          </m:sSup>
                          <m:r>
                            <a:rPr lang="af-ZA" sz="2000" b="0" i="1" smtClean="0">
                              <a:latin typeface="Cambria Math" panose="02040503050406030204" pitchFamily="18" charset="0"/>
                              <a:ea typeface="Cambria Math" panose="02040503050406030204" pitchFamily="18" charset="0"/>
                            </a:rPr>
                            <m:t>+</m:t>
                          </m:r>
                          <m:sSup>
                            <m:sSupPr>
                              <m:ctrlPr>
                                <a:rPr lang="af-ZA" sz="2000" b="0" i="1" smtClean="0">
                                  <a:latin typeface="Cambria Math" panose="02040503050406030204" pitchFamily="18" charset="0"/>
                                  <a:ea typeface="Cambria Math" panose="02040503050406030204" pitchFamily="18" charset="0"/>
                                </a:rPr>
                              </m:ctrlPr>
                            </m:sSupPr>
                            <m:e>
                              <m:r>
                                <a:rPr lang="af-ZA" sz="2000" b="0" i="1" smtClean="0">
                                  <a:latin typeface="Cambria Math" panose="02040503050406030204" pitchFamily="18" charset="0"/>
                                  <a:ea typeface="Cambria Math" panose="02040503050406030204" pitchFamily="18" charset="0"/>
                                </a:rPr>
                                <m:t>𝑏</m:t>
                              </m:r>
                            </m:e>
                            <m:sup>
                              <m:r>
                                <a:rPr lang="af-ZA" sz="2000" b="0" i="1" smtClean="0">
                                  <a:latin typeface="Cambria Math" panose="02040503050406030204" pitchFamily="18" charset="0"/>
                                  <a:ea typeface="Cambria Math" panose="02040503050406030204" pitchFamily="18" charset="0"/>
                                </a:rPr>
                                <m:t>2</m:t>
                              </m:r>
                            </m:sup>
                          </m:sSup>
                          <m:r>
                            <a:rPr lang="af-ZA" sz="2000" b="0" i="1" smtClean="0">
                              <a:latin typeface="Cambria Math" panose="02040503050406030204" pitchFamily="18" charset="0"/>
                              <a:ea typeface="Cambria Math" panose="02040503050406030204" pitchFamily="18" charset="0"/>
                            </a:rPr>
                            <m:t>−</m:t>
                          </m:r>
                          <m:sSup>
                            <m:sSupPr>
                              <m:ctrlPr>
                                <a:rPr lang="af-ZA" sz="2000" b="0" i="1" smtClean="0">
                                  <a:latin typeface="Cambria Math" panose="02040503050406030204" pitchFamily="18" charset="0"/>
                                  <a:ea typeface="Cambria Math" panose="02040503050406030204" pitchFamily="18" charset="0"/>
                                </a:rPr>
                              </m:ctrlPr>
                            </m:sSupPr>
                            <m:e>
                              <m:r>
                                <a:rPr lang="af-ZA" sz="2000" b="0" i="1" smtClean="0">
                                  <a:latin typeface="Cambria Math" panose="02040503050406030204" pitchFamily="18" charset="0"/>
                                  <a:ea typeface="Cambria Math" panose="02040503050406030204" pitchFamily="18" charset="0"/>
                                </a:rPr>
                                <m:t>𝑐</m:t>
                              </m:r>
                            </m:e>
                            <m:sup>
                              <m:r>
                                <a:rPr lang="af-ZA" sz="2000" b="0" i="1" smtClean="0">
                                  <a:latin typeface="Cambria Math" panose="02040503050406030204" pitchFamily="18" charset="0"/>
                                  <a:ea typeface="Cambria Math" panose="02040503050406030204" pitchFamily="18" charset="0"/>
                                </a:rPr>
                                <m:t>2</m:t>
                              </m:r>
                            </m:sup>
                          </m:sSup>
                        </m:num>
                        <m:den>
                          <m:r>
                            <a:rPr lang="af-ZA" sz="2000" b="0" i="1" smtClean="0">
                              <a:latin typeface="Cambria Math" panose="02040503050406030204" pitchFamily="18" charset="0"/>
                              <a:ea typeface="Cambria Math" panose="02040503050406030204" pitchFamily="18" charset="0"/>
                            </a:rPr>
                            <m:t>2</m:t>
                          </m:r>
                          <m:r>
                            <a:rPr lang="af-ZA" sz="2000" b="0" i="1" smtClean="0">
                              <a:latin typeface="Cambria Math" panose="02040503050406030204" pitchFamily="18" charset="0"/>
                              <a:ea typeface="Cambria Math" panose="02040503050406030204" pitchFamily="18" charset="0"/>
                            </a:rPr>
                            <m:t>𝑎𝑏</m:t>
                          </m:r>
                        </m:den>
                      </m:f>
                    </m:oMath>
                  </m:oMathPara>
                </a14:m>
                <a:endParaRPr lang="en-US" sz="2000" dirty="0"/>
              </a:p>
            </p:txBody>
          </p:sp>
        </mc:Choice>
        <mc:Fallback xmlns="">
          <p:sp>
            <p:nvSpPr>
              <p:cNvPr id="41" name="TextBox 40">
                <a:extLst>
                  <a:ext uri="{FF2B5EF4-FFF2-40B4-BE49-F238E27FC236}">
                    <a16:creationId xmlns:a16="http://schemas.microsoft.com/office/drawing/2014/main" id="{3302CEEE-CFA3-494C-B664-9EDA47C264C1}"/>
                  </a:ext>
                </a:extLst>
              </p:cNvPr>
              <p:cNvSpPr txBox="1">
                <a:spLocks noRot="1" noChangeAspect="1" noMove="1" noResize="1" noEditPoints="1" noAdjustHandles="1" noChangeArrowheads="1" noChangeShapeType="1" noTextEdit="1"/>
              </p:cNvSpPr>
              <p:nvPr/>
            </p:nvSpPr>
            <p:spPr>
              <a:xfrm>
                <a:off x="7188782" y="5715741"/>
                <a:ext cx="3304359" cy="709938"/>
              </a:xfrm>
              <a:prstGeom prst="rect">
                <a:avLst/>
              </a:prstGeom>
              <a:blipFill>
                <a:blip r:embed="rId14"/>
                <a:stretch>
                  <a:fillRect/>
                </a:stretch>
              </a:blipFill>
              <a:ln>
                <a:solidFill>
                  <a:schemeClr val="tx1"/>
                </a:solidFill>
              </a:ln>
            </p:spPr>
            <p:txBody>
              <a:bodyPr/>
              <a:lstStyle/>
              <a:p>
                <a:r>
                  <a:rPr lang="en-US">
                    <a:noFill/>
                  </a:rPr>
                  <a:t> </a:t>
                </a:r>
              </a:p>
            </p:txBody>
          </p:sp>
        </mc:Fallback>
      </mc:AlternateContent>
      <p:sp>
        <p:nvSpPr>
          <p:cNvPr id="42" name="TextBox 41">
            <a:extLst>
              <a:ext uri="{FF2B5EF4-FFF2-40B4-BE49-F238E27FC236}">
                <a16:creationId xmlns:a16="http://schemas.microsoft.com/office/drawing/2014/main" id="{456805E8-E105-4183-9BD9-D9FFCF00E146}"/>
              </a:ext>
            </a:extLst>
          </p:cNvPr>
          <p:cNvSpPr txBox="1"/>
          <p:nvPr/>
        </p:nvSpPr>
        <p:spPr>
          <a:xfrm>
            <a:off x="10016128" y="2738327"/>
            <a:ext cx="786103" cy="400110"/>
          </a:xfrm>
          <a:prstGeom prst="rect">
            <a:avLst/>
          </a:prstGeom>
          <a:noFill/>
        </p:spPr>
        <p:txBody>
          <a:bodyPr wrap="square" rtlCol="0">
            <a:spAutoFit/>
          </a:bodyPr>
          <a:lstStyle/>
          <a:p>
            <a:r>
              <a:rPr lang="af-ZA" sz="2000" dirty="0">
                <a:latin typeface="Cambria Math" panose="02040503050406030204" pitchFamily="18" charset="0"/>
                <a:ea typeface="Cambria Math" panose="02040503050406030204" pitchFamily="18" charset="0"/>
              </a:rPr>
              <a:t>S, S, S</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3343B83-A3CC-45C4-8BAD-49D83D06640A}"/>
                  </a:ext>
                </a:extLst>
              </p:cNvPr>
              <p:cNvSpPr txBox="1"/>
              <p:nvPr/>
            </p:nvSpPr>
            <p:spPr>
              <a:xfrm>
                <a:off x="3737611" y="2580056"/>
                <a:ext cx="965955" cy="400110"/>
              </a:xfrm>
              <a:prstGeom prst="rect">
                <a:avLst/>
              </a:prstGeom>
              <a:noFill/>
            </p:spPr>
            <p:txBody>
              <a:bodyPr wrap="square" rtlCol="0">
                <a:spAutoFit/>
              </a:bodyPr>
              <a:lstStyle/>
              <a:p>
                <a:r>
                  <a:rPr lang="af-ZA" sz="2000" dirty="0">
                    <a:latin typeface="Cambria Math" panose="02040503050406030204" pitchFamily="18" charset="0"/>
                    <a:ea typeface="Cambria Math" panose="02040503050406030204" pitchFamily="18" charset="0"/>
                  </a:rPr>
                  <a:t>S, </a:t>
                </a:r>
                <a14:m>
                  <m:oMath xmlns:m="http://schemas.openxmlformats.org/officeDocument/2006/math">
                    <m:r>
                      <a:rPr lang="af-ZA" sz="2000" i="1" dirty="0" smtClean="0">
                        <a:latin typeface="Cambria Math" panose="02040503050406030204" pitchFamily="18" charset="0"/>
                        <a:ea typeface="Cambria Math" panose="02040503050406030204" pitchFamily="18" charset="0"/>
                      </a:rPr>
                      <m:t>∠</m:t>
                    </m:r>
                  </m:oMath>
                </a14:m>
                <a:r>
                  <a:rPr lang="af-ZA" sz="2000" dirty="0">
                    <a:latin typeface="Cambria Math" panose="02040503050406030204" pitchFamily="18" charset="0"/>
                    <a:ea typeface="Cambria Math" panose="02040503050406030204" pitchFamily="18" charset="0"/>
                  </a:rPr>
                  <a:t>, S</a:t>
                </a:r>
              </a:p>
            </p:txBody>
          </p:sp>
        </mc:Choice>
        <mc:Fallback xmlns="">
          <p:sp>
            <p:nvSpPr>
              <p:cNvPr id="43" name="TextBox 42">
                <a:extLst>
                  <a:ext uri="{FF2B5EF4-FFF2-40B4-BE49-F238E27FC236}">
                    <a16:creationId xmlns:a16="http://schemas.microsoft.com/office/drawing/2014/main" id="{43343B83-A3CC-45C4-8BAD-49D83D06640A}"/>
                  </a:ext>
                </a:extLst>
              </p:cNvPr>
              <p:cNvSpPr txBox="1">
                <a:spLocks noRot="1" noChangeAspect="1" noMove="1" noResize="1" noEditPoints="1" noAdjustHandles="1" noChangeArrowheads="1" noChangeShapeType="1" noTextEdit="1"/>
              </p:cNvSpPr>
              <p:nvPr/>
            </p:nvSpPr>
            <p:spPr>
              <a:xfrm>
                <a:off x="3737611" y="2580056"/>
                <a:ext cx="965955" cy="400110"/>
              </a:xfrm>
              <a:prstGeom prst="rect">
                <a:avLst/>
              </a:prstGeom>
              <a:blipFill>
                <a:blip r:embed="rId15"/>
                <a:stretch>
                  <a:fillRect l="-6289" t="-7576" b="-25758"/>
                </a:stretch>
              </a:blipFill>
            </p:spPr>
            <p:txBody>
              <a:bodyPr/>
              <a:lstStyle/>
              <a:p>
                <a:r>
                  <a:rPr lang="en-US">
                    <a:noFill/>
                  </a:rPr>
                  <a:t> </a:t>
                </a:r>
              </a:p>
            </p:txBody>
          </p:sp>
        </mc:Fallback>
      </mc:AlternateContent>
    </p:spTree>
    <p:extLst>
      <p:ext uri="{BB962C8B-B14F-4D97-AF65-F5344CB8AC3E}">
        <p14:creationId xmlns:p14="http://schemas.microsoft.com/office/powerpoint/2010/main" val="121070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31" grpId="0"/>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730A9A2-10D7-4E29-BAA7-FD0772F5E883}"/>
              </a:ext>
            </a:extLst>
          </p:cNvPr>
          <p:cNvSpPr txBox="1">
            <a:spLocks/>
          </p:cNvSpPr>
          <p:nvPr/>
        </p:nvSpPr>
        <p:spPr>
          <a:xfrm>
            <a:off x="324679" y="205272"/>
            <a:ext cx="1769164" cy="510345"/>
          </a:xfrm>
          <a:prstGeom prst="rect">
            <a:avLst/>
          </a:prstGeom>
          <a:ln>
            <a:solidFill>
              <a:schemeClr val="tx1"/>
            </a:solidFill>
          </a:ln>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The cosine rule</a:t>
            </a:r>
            <a:endParaRPr lang="en-US" sz="2400" b="1" i="1" dirty="0"/>
          </a:p>
        </p:txBody>
      </p:sp>
      <p:sp>
        <p:nvSpPr>
          <p:cNvPr id="11" name="Isosceles Triangle 10">
            <a:extLst>
              <a:ext uri="{FF2B5EF4-FFF2-40B4-BE49-F238E27FC236}">
                <a16:creationId xmlns:a16="http://schemas.microsoft.com/office/drawing/2014/main" id="{8B569689-C0DF-4DFD-854E-4E2B6EE3BB7F}"/>
              </a:ext>
            </a:extLst>
          </p:cNvPr>
          <p:cNvSpPr/>
          <p:nvPr/>
        </p:nvSpPr>
        <p:spPr>
          <a:xfrm flipH="1">
            <a:off x="1066036" y="3329558"/>
            <a:ext cx="2484091" cy="1836023"/>
          </a:xfrm>
          <a:prstGeom prst="triangle">
            <a:avLst>
              <a:gd name="adj" fmla="val 28509"/>
            </a:avLst>
          </a:prstGeom>
          <a:solidFill>
            <a:schemeClr val="bg1"/>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5EF16AA-350D-49FA-B97F-A4F336E353C4}"/>
                  </a:ext>
                </a:extLst>
              </p:cNvPr>
              <p:cNvSpPr txBox="1"/>
              <p:nvPr/>
            </p:nvSpPr>
            <p:spPr>
              <a:xfrm>
                <a:off x="1306475" y="4772989"/>
                <a:ext cx="39756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b="0" i="1" dirty="0" smtClean="0">
                          <a:latin typeface="Cambria Math" panose="02040503050406030204" pitchFamily="18" charset="0"/>
                          <a:ea typeface="Cambria Math" panose="02040503050406030204" pitchFamily="18" charset="0"/>
                        </a:rPr>
                        <m:t>63°</m:t>
                      </m:r>
                    </m:oMath>
                  </m:oMathPara>
                </a14:m>
                <a:endParaRPr lang="en-US" sz="2000" dirty="0"/>
              </a:p>
            </p:txBody>
          </p:sp>
        </mc:Choice>
        <mc:Fallback xmlns="">
          <p:sp>
            <p:nvSpPr>
              <p:cNvPr id="19" name="TextBox 18">
                <a:extLst>
                  <a:ext uri="{FF2B5EF4-FFF2-40B4-BE49-F238E27FC236}">
                    <a16:creationId xmlns:a16="http://schemas.microsoft.com/office/drawing/2014/main" id="{D5EF16AA-350D-49FA-B97F-A4F336E353C4}"/>
                  </a:ext>
                </a:extLst>
              </p:cNvPr>
              <p:cNvSpPr txBox="1">
                <a:spLocks noRot="1" noChangeAspect="1" noMove="1" noResize="1" noEditPoints="1" noAdjustHandles="1" noChangeArrowheads="1" noChangeShapeType="1" noTextEdit="1"/>
              </p:cNvSpPr>
              <p:nvPr/>
            </p:nvSpPr>
            <p:spPr>
              <a:xfrm>
                <a:off x="1306475" y="4772989"/>
                <a:ext cx="397565" cy="400110"/>
              </a:xfrm>
              <a:prstGeom prst="rect">
                <a:avLst/>
              </a:prstGeom>
              <a:blipFill>
                <a:blip r:embed="rId2"/>
                <a:stretch>
                  <a:fillRect r="-393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BCEEFBD-F689-4294-828B-8CBC3691B1F3}"/>
                  </a:ext>
                </a:extLst>
              </p:cNvPr>
              <p:cNvSpPr txBox="1"/>
              <p:nvPr/>
            </p:nvSpPr>
            <p:spPr>
              <a:xfrm>
                <a:off x="3120201" y="3971321"/>
                <a:ext cx="53929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af-ZA" sz="2000" b="0" i="1" dirty="0" smtClean="0">
                          <a:latin typeface="Cambria Math" panose="02040503050406030204" pitchFamily="18" charset="0"/>
                          <a:ea typeface="Cambria Math" panose="02040503050406030204" pitchFamily="18" charset="0"/>
                        </a:rPr>
                        <m:t>b</m:t>
                      </m:r>
                    </m:oMath>
                  </m:oMathPara>
                </a14:m>
                <a:endParaRPr lang="en-US" sz="2000" i="1" dirty="0">
                  <a:latin typeface="Cambria Math" panose="02040503050406030204" pitchFamily="18" charset="0"/>
                  <a:ea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4BCEEFBD-F689-4294-828B-8CBC3691B1F3}"/>
                  </a:ext>
                </a:extLst>
              </p:cNvPr>
              <p:cNvSpPr txBox="1">
                <a:spLocks noRot="1" noChangeAspect="1" noMove="1" noResize="1" noEditPoints="1" noAdjustHandles="1" noChangeArrowheads="1" noChangeShapeType="1" noTextEdit="1"/>
              </p:cNvSpPr>
              <p:nvPr/>
            </p:nvSpPr>
            <p:spPr>
              <a:xfrm>
                <a:off x="3120201" y="3971321"/>
                <a:ext cx="539296"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93D786F-3ACB-485E-9C85-918C75A211CF}"/>
                  </a:ext>
                </a:extLst>
              </p:cNvPr>
              <p:cNvSpPr txBox="1"/>
              <p:nvPr/>
            </p:nvSpPr>
            <p:spPr>
              <a:xfrm>
                <a:off x="602974" y="1538885"/>
                <a:ext cx="4896678" cy="744756"/>
              </a:xfrm>
              <a:prstGeom prst="rect">
                <a:avLst/>
              </a:prstGeom>
              <a:noFill/>
            </p:spPr>
            <p:txBody>
              <a:bodyPr wrap="square" rtlCol="0">
                <a:spAutoFit/>
              </a:bodyPr>
              <a:lstStyle/>
              <a:p>
                <a:r>
                  <a:rPr lang="en-US" sz="2000" dirty="0"/>
                  <a:t>Given two sides and the included angle</a:t>
                </a:r>
                <a:r>
                  <a:rPr lang="af-ZA" sz="2000" dirty="0"/>
                  <a:t>.</a:t>
                </a:r>
              </a:p>
              <a:p>
                <a:r>
                  <a:rPr lang="en-US" sz="2000" dirty="0"/>
                  <a:t>Calculate  </a:t>
                </a:r>
                <a:r>
                  <a:rPr lang="en-US" sz="2000" i="1" dirty="0"/>
                  <a:t>AC </a:t>
                </a:r>
                <a:r>
                  <a:rPr lang="en-US" sz="2000" dirty="0"/>
                  <a:t> if </a:t>
                </a:r>
                <a14:m>
                  <m:oMath xmlns:m="http://schemas.openxmlformats.org/officeDocument/2006/math">
                    <m:r>
                      <m:rPr>
                        <m:sty m:val="p"/>
                      </m:rPr>
                      <a:rPr lang="af-ZA" sz="2000" b="0" i="0" smtClean="0">
                        <a:latin typeface="Cambria Math" panose="02040503050406030204" pitchFamily="18" charset="0"/>
                        <a:ea typeface="Cambria Math" panose="02040503050406030204" pitchFamily="18" charset="0"/>
                      </a:rPr>
                      <m:t>a</m:t>
                    </m:r>
                    <m:r>
                      <a:rPr lang="af-ZA" sz="2000">
                        <a:latin typeface="Cambria Math" panose="02040503050406030204" pitchFamily="18" charset="0"/>
                        <a:ea typeface="Cambria Math" panose="02040503050406030204" pitchFamily="18" charset="0"/>
                      </a:rPr>
                      <m:t>=</m:t>
                    </m:r>
                    <m:r>
                      <a:rPr lang="af-ZA" sz="2000" b="0" i="0" smtClean="0">
                        <a:latin typeface="Cambria Math" panose="02040503050406030204" pitchFamily="18" charset="0"/>
                        <a:ea typeface="Cambria Math" panose="02040503050406030204" pitchFamily="18" charset="0"/>
                      </a:rPr>
                      <m:t>5</m:t>
                    </m:r>
                  </m:oMath>
                </a14:m>
                <a:r>
                  <a:rPr lang="en-US" sz="2000" dirty="0"/>
                  <a:t>,  </a:t>
                </a:r>
                <a14:m>
                  <m:oMath xmlns:m="http://schemas.openxmlformats.org/officeDocument/2006/math">
                    <m:r>
                      <m:rPr>
                        <m:sty m:val="p"/>
                      </m:rPr>
                      <a:rPr lang="af-ZA" sz="2000" b="0" i="0" smtClean="0">
                        <a:latin typeface="Cambria Math" panose="02040503050406030204" pitchFamily="18" charset="0"/>
                        <a:ea typeface="Cambria Math" panose="02040503050406030204" pitchFamily="18" charset="0"/>
                      </a:rPr>
                      <m:t>c</m:t>
                    </m:r>
                    <m:r>
                      <a:rPr lang="af-ZA" sz="2000">
                        <a:latin typeface="Cambria Math" panose="02040503050406030204" pitchFamily="18" charset="0"/>
                        <a:ea typeface="Cambria Math" panose="02040503050406030204" pitchFamily="18" charset="0"/>
                      </a:rPr>
                      <m:t>=6</m:t>
                    </m:r>
                  </m:oMath>
                </a14:m>
                <a:r>
                  <a:rPr lang="en-US" sz="2000" dirty="0"/>
                  <a:t>  and </a:t>
                </a:r>
                <a14:m>
                  <m:oMath xmlns:m="http://schemas.openxmlformats.org/officeDocument/2006/math">
                    <m:acc>
                      <m:accPr>
                        <m:chr m:val="̂"/>
                        <m:ctrlPr>
                          <a:rPr lang="en-US" sz="2000" i="1" dirty="0" smtClean="0">
                            <a:latin typeface="Cambria Math" panose="02040503050406030204" pitchFamily="18" charset="0"/>
                          </a:rPr>
                        </m:ctrlPr>
                      </m:accPr>
                      <m:e>
                        <m:r>
                          <a:rPr lang="af-ZA" sz="2000" b="0" i="1" dirty="0" smtClean="0">
                            <a:latin typeface="Cambria Math" panose="02040503050406030204" pitchFamily="18" charset="0"/>
                          </a:rPr>
                          <m:t>𝐵</m:t>
                        </m:r>
                      </m:e>
                    </m:acc>
                  </m:oMath>
                </a14:m>
                <a:r>
                  <a:rPr lang="en-US" sz="2000" dirty="0"/>
                  <a:t> </a:t>
                </a:r>
                <a14:m>
                  <m:oMath xmlns:m="http://schemas.openxmlformats.org/officeDocument/2006/math">
                    <m:r>
                      <a:rPr lang="af-ZA" sz="2000" b="0" i="0" smtClean="0">
                        <a:latin typeface="Cambria Math" panose="02040503050406030204" pitchFamily="18" charset="0"/>
                        <a:ea typeface="Cambria Math" panose="02040503050406030204" pitchFamily="18" charset="0"/>
                      </a:rPr>
                      <m:t>=63</m:t>
                    </m:r>
                    <m:r>
                      <a:rPr lang="en-US" sz="2000" i="1" smtClean="0">
                        <a:latin typeface="Cambria Math" panose="02040503050406030204" pitchFamily="18" charset="0"/>
                        <a:ea typeface="Cambria Math" panose="02040503050406030204" pitchFamily="18" charset="0"/>
                      </a:rPr>
                      <m:t>°</m:t>
                    </m:r>
                  </m:oMath>
                </a14:m>
                <a:endParaRPr lang="af-ZA" sz="2000" dirty="0"/>
              </a:p>
            </p:txBody>
          </p:sp>
        </mc:Choice>
        <mc:Fallback xmlns="">
          <p:sp>
            <p:nvSpPr>
              <p:cNvPr id="21" name="TextBox 20">
                <a:extLst>
                  <a:ext uri="{FF2B5EF4-FFF2-40B4-BE49-F238E27FC236}">
                    <a16:creationId xmlns:a16="http://schemas.microsoft.com/office/drawing/2014/main" id="{F93D786F-3ACB-485E-9C85-918C75A211CF}"/>
                  </a:ext>
                </a:extLst>
              </p:cNvPr>
              <p:cNvSpPr txBox="1">
                <a:spLocks noRot="1" noChangeAspect="1" noMove="1" noResize="1" noEditPoints="1" noAdjustHandles="1" noChangeArrowheads="1" noChangeShapeType="1" noTextEdit="1"/>
              </p:cNvSpPr>
              <p:nvPr/>
            </p:nvSpPr>
            <p:spPr>
              <a:xfrm>
                <a:off x="602974" y="1538885"/>
                <a:ext cx="4896678" cy="744756"/>
              </a:xfrm>
              <a:prstGeom prst="rect">
                <a:avLst/>
              </a:prstGeom>
              <a:blipFill>
                <a:blip r:embed="rId4"/>
                <a:stretch>
                  <a:fillRect l="-1370" t="-4065"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31D9ADE-C2B8-4312-87C1-7C9B764EEC22}"/>
                  </a:ext>
                </a:extLst>
              </p:cNvPr>
              <p:cNvSpPr txBox="1"/>
              <p:nvPr/>
            </p:nvSpPr>
            <p:spPr>
              <a:xfrm>
                <a:off x="602974" y="5029070"/>
                <a:ext cx="53068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000" b="1" i="1" dirty="0">
                          <a:latin typeface="Cambria Math" panose="02040503050406030204" pitchFamily="18" charset="0"/>
                          <a:ea typeface="Cambria Math" panose="02040503050406030204" pitchFamily="18" charset="0"/>
                        </a:rPr>
                        <m:t>𝐁</m:t>
                      </m:r>
                    </m:oMath>
                  </m:oMathPara>
                </a14:m>
                <a:endParaRPr lang="en-ZA" sz="2000" b="1" dirty="0"/>
              </a:p>
            </p:txBody>
          </p:sp>
        </mc:Choice>
        <mc:Fallback xmlns="">
          <p:sp>
            <p:nvSpPr>
              <p:cNvPr id="28" name="TextBox 27">
                <a:extLst>
                  <a:ext uri="{FF2B5EF4-FFF2-40B4-BE49-F238E27FC236}">
                    <a16:creationId xmlns:a16="http://schemas.microsoft.com/office/drawing/2014/main" id="{431D9ADE-C2B8-4312-87C1-7C9B764EEC22}"/>
                  </a:ext>
                </a:extLst>
              </p:cNvPr>
              <p:cNvSpPr txBox="1">
                <a:spLocks noRot="1" noChangeAspect="1" noMove="1" noResize="1" noEditPoints="1" noAdjustHandles="1" noChangeArrowheads="1" noChangeShapeType="1" noTextEdit="1"/>
              </p:cNvSpPr>
              <p:nvPr/>
            </p:nvSpPr>
            <p:spPr>
              <a:xfrm>
                <a:off x="602974" y="5029070"/>
                <a:ext cx="530681"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5C17CE7-5144-4199-B8C5-392E6233D81B}"/>
                  </a:ext>
                </a:extLst>
              </p:cNvPr>
              <p:cNvSpPr txBox="1"/>
              <p:nvPr/>
            </p:nvSpPr>
            <p:spPr>
              <a:xfrm>
                <a:off x="3508593" y="5012589"/>
                <a:ext cx="53068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000" b="1" i="0" dirty="0" smtClean="0">
                          <a:latin typeface="Cambria Math" panose="02040503050406030204" pitchFamily="18" charset="0"/>
                          <a:ea typeface="Cambria Math" panose="02040503050406030204" pitchFamily="18" charset="0"/>
                        </a:rPr>
                        <m:t>𝐂</m:t>
                      </m:r>
                    </m:oMath>
                  </m:oMathPara>
                </a14:m>
                <a:endParaRPr lang="en-ZA" sz="2000" b="1" dirty="0"/>
              </a:p>
            </p:txBody>
          </p:sp>
        </mc:Choice>
        <mc:Fallback xmlns="">
          <p:sp>
            <p:nvSpPr>
              <p:cNvPr id="29" name="TextBox 28">
                <a:extLst>
                  <a:ext uri="{FF2B5EF4-FFF2-40B4-BE49-F238E27FC236}">
                    <a16:creationId xmlns:a16="http://schemas.microsoft.com/office/drawing/2014/main" id="{A5C17CE7-5144-4199-B8C5-392E6233D81B}"/>
                  </a:ext>
                </a:extLst>
              </p:cNvPr>
              <p:cNvSpPr txBox="1">
                <a:spLocks noRot="1" noChangeAspect="1" noMove="1" noResize="1" noEditPoints="1" noAdjustHandles="1" noChangeArrowheads="1" noChangeShapeType="1" noTextEdit="1"/>
              </p:cNvSpPr>
              <p:nvPr/>
            </p:nvSpPr>
            <p:spPr>
              <a:xfrm>
                <a:off x="3508593" y="5012589"/>
                <a:ext cx="530681"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0AC16C-4CE6-4DD4-9AEF-B13C16C297ED}"/>
                  </a:ext>
                </a:extLst>
              </p:cNvPr>
              <p:cNvSpPr txBox="1"/>
              <p:nvPr/>
            </p:nvSpPr>
            <p:spPr>
              <a:xfrm>
                <a:off x="2589520" y="2867112"/>
                <a:ext cx="53068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000" b="1" i="0" dirty="0" smtClean="0">
                          <a:latin typeface="Cambria Math" panose="02040503050406030204" pitchFamily="18" charset="0"/>
                          <a:ea typeface="Cambria Math" panose="02040503050406030204" pitchFamily="18" charset="0"/>
                        </a:rPr>
                        <m:t>𝐀</m:t>
                      </m:r>
                    </m:oMath>
                  </m:oMathPara>
                </a14:m>
                <a:endParaRPr lang="en-ZA" sz="2000" b="1" dirty="0"/>
              </a:p>
            </p:txBody>
          </p:sp>
        </mc:Choice>
        <mc:Fallback xmlns="">
          <p:sp>
            <p:nvSpPr>
              <p:cNvPr id="30" name="TextBox 29">
                <a:extLst>
                  <a:ext uri="{FF2B5EF4-FFF2-40B4-BE49-F238E27FC236}">
                    <a16:creationId xmlns:a16="http://schemas.microsoft.com/office/drawing/2014/main" id="{010AC16C-4CE6-4DD4-9AEF-B13C16C297ED}"/>
                  </a:ext>
                </a:extLst>
              </p:cNvPr>
              <p:cNvSpPr txBox="1">
                <a:spLocks noRot="1" noChangeAspect="1" noMove="1" noResize="1" noEditPoints="1" noAdjustHandles="1" noChangeArrowheads="1" noChangeShapeType="1" noTextEdit="1"/>
              </p:cNvSpPr>
              <p:nvPr/>
            </p:nvSpPr>
            <p:spPr>
              <a:xfrm>
                <a:off x="2589520" y="2867112"/>
                <a:ext cx="530681" cy="400110"/>
              </a:xfrm>
              <a:prstGeom prst="rect">
                <a:avLst/>
              </a:prstGeom>
              <a:blipFill>
                <a:blip r:embed="rId7"/>
                <a:stretch>
                  <a:fillRect/>
                </a:stretch>
              </a:blipFill>
            </p:spPr>
            <p:txBody>
              <a:bodyPr/>
              <a:lstStyle/>
              <a:p>
                <a:r>
                  <a:rPr lang="en-US">
                    <a:noFill/>
                  </a:rPr>
                  <a:t> </a:t>
                </a:r>
              </a:p>
            </p:txBody>
          </p:sp>
        </mc:Fallback>
      </mc:AlternateContent>
      <p:sp>
        <p:nvSpPr>
          <p:cNvPr id="31" name="Title 1">
            <a:extLst>
              <a:ext uri="{FF2B5EF4-FFF2-40B4-BE49-F238E27FC236}">
                <a16:creationId xmlns:a16="http://schemas.microsoft.com/office/drawing/2014/main" id="{A714C059-93C3-4D80-9229-ECF5AAABCA87}"/>
              </a:ext>
            </a:extLst>
          </p:cNvPr>
          <p:cNvSpPr txBox="1">
            <a:spLocks/>
          </p:cNvSpPr>
          <p:nvPr/>
        </p:nvSpPr>
        <p:spPr>
          <a:xfrm>
            <a:off x="2741180" y="195402"/>
            <a:ext cx="1769164" cy="520215"/>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Example 1</a:t>
            </a:r>
            <a:endParaRPr lang="en-US" sz="2400" b="1"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437B9A9-0AE6-41F8-BC2C-C53637ED259B}"/>
                  </a:ext>
                </a:extLst>
              </p:cNvPr>
              <p:cNvSpPr txBox="1"/>
              <p:nvPr/>
            </p:nvSpPr>
            <p:spPr>
              <a:xfrm>
                <a:off x="1066036" y="3903828"/>
                <a:ext cx="9868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af-ZA" sz="2000" i="1" dirty="0">
                          <a:latin typeface="Cambria Math" panose="02040503050406030204" pitchFamily="18" charset="0"/>
                          <a:ea typeface="Cambria Math" panose="02040503050406030204" pitchFamily="18" charset="0"/>
                        </a:rPr>
                        <m:t>6</m:t>
                      </m:r>
                      <m:r>
                        <m:rPr>
                          <m:nor/>
                        </m:rPr>
                        <a:rPr lang="en-US" sz="2000" i="1" dirty="0">
                          <a:latin typeface="Cambria Math" panose="02040503050406030204" pitchFamily="18" charset="0"/>
                          <a:ea typeface="Cambria Math" panose="02040503050406030204" pitchFamily="18" charset="0"/>
                        </a:rPr>
                        <m:t>cm</m:t>
                      </m:r>
                    </m:oMath>
                  </m:oMathPara>
                </a14:m>
                <a:endParaRPr lang="en-US" sz="2000" i="1" dirty="0">
                  <a:latin typeface="Cambria Math" panose="02040503050406030204" pitchFamily="18" charset="0"/>
                  <a:ea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A437B9A9-0AE6-41F8-BC2C-C53637ED259B}"/>
                  </a:ext>
                </a:extLst>
              </p:cNvPr>
              <p:cNvSpPr txBox="1">
                <a:spLocks noRot="1" noChangeAspect="1" noMove="1" noResize="1" noEditPoints="1" noAdjustHandles="1" noChangeArrowheads="1" noChangeShapeType="1" noTextEdit="1"/>
              </p:cNvSpPr>
              <p:nvPr/>
            </p:nvSpPr>
            <p:spPr>
              <a:xfrm>
                <a:off x="1066036" y="3903828"/>
                <a:ext cx="986892"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B74C5D2-E74B-4FFC-8D1E-29C0520E4611}"/>
                  </a:ext>
                </a:extLst>
              </p:cNvPr>
              <p:cNvSpPr txBox="1"/>
              <p:nvPr/>
            </p:nvSpPr>
            <p:spPr>
              <a:xfrm>
                <a:off x="1715775" y="5166185"/>
                <a:ext cx="9868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af-ZA" sz="2000" b="0" i="1" dirty="0" smtClean="0">
                          <a:latin typeface="Cambria Math" panose="02040503050406030204" pitchFamily="18" charset="0"/>
                          <a:ea typeface="Cambria Math" panose="02040503050406030204" pitchFamily="18" charset="0"/>
                        </a:rPr>
                        <m:t>5</m:t>
                      </m:r>
                      <m:r>
                        <m:rPr>
                          <m:nor/>
                        </m:rPr>
                        <a:rPr lang="en-US" sz="2000" i="1" dirty="0">
                          <a:latin typeface="Cambria Math" panose="02040503050406030204" pitchFamily="18" charset="0"/>
                          <a:ea typeface="Cambria Math" panose="02040503050406030204" pitchFamily="18" charset="0"/>
                        </a:rPr>
                        <m:t>cm</m:t>
                      </m:r>
                    </m:oMath>
                  </m:oMathPara>
                </a14:m>
                <a:endParaRPr lang="en-US" sz="2000" i="1" dirty="0">
                  <a:latin typeface="Cambria Math" panose="02040503050406030204" pitchFamily="18" charset="0"/>
                  <a:ea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AB74C5D2-E74B-4FFC-8D1E-29C0520E4611}"/>
                  </a:ext>
                </a:extLst>
              </p:cNvPr>
              <p:cNvSpPr txBox="1">
                <a:spLocks noRot="1" noChangeAspect="1" noMove="1" noResize="1" noEditPoints="1" noAdjustHandles="1" noChangeArrowheads="1" noChangeShapeType="1" noTextEdit="1"/>
              </p:cNvSpPr>
              <p:nvPr/>
            </p:nvSpPr>
            <p:spPr>
              <a:xfrm>
                <a:off x="1715775" y="5166185"/>
                <a:ext cx="986892"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211BBFA-57BD-4445-BC01-0671F1F1E7C7}"/>
                  </a:ext>
                </a:extLst>
              </p:cNvPr>
              <p:cNvSpPr txBox="1"/>
              <p:nvPr/>
            </p:nvSpPr>
            <p:spPr>
              <a:xfrm>
                <a:off x="6539948" y="2112319"/>
                <a:ext cx="397565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𝑏</m:t>
                          </m:r>
                        </m:e>
                        <m:sup>
                          <m:r>
                            <a:rPr lang="af-ZA" sz="2400" b="0" i="1" smtClean="0">
                              <a:latin typeface="Cambria Math" panose="02040503050406030204" pitchFamily="18" charset="0"/>
                              <a:ea typeface="Cambria Math" panose="02040503050406030204" pitchFamily="18" charset="0"/>
                            </a:rPr>
                            <m:t>2 </m:t>
                          </m:r>
                        </m:sup>
                      </m:sSup>
                      <m:r>
                        <a:rPr lang="af-ZA" sz="2400" b="0" i="1" smtClean="0">
                          <a:latin typeface="Cambria Math" panose="02040503050406030204" pitchFamily="18" charset="0"/>
                          <a:ea typeface="Cambria Math" panose="02040503050406030204" pitchFamily="18" charset="0"/>
                        </a:rPr>
                        <m:t>=</m:t>
                      </m:r>
                      <m:sSup>
                        <m:sSupPr>
                          <m:ctrlPr>
                            <a:rPr lang="af-ZA" sz="2400" i="1">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𝑎</m:t>
                          </m:r>
                        </m:e>
                        <m:sup>
                          <m:r>
                            <a:rPr lang="af-ZA" sz="2400" i="1">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m:t>
                      </m:r>
                      <m:sSup>
                        <m:sSupPr>
                          <m:ctrlPr>
                            <a:rPr lang="af-ZA" sz="2400" i="1">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𝑐</m:t>
                          </m:r>
                        </m:e>
                        <m:sup>
                          <m:r>
                            <a:rPr lang="af-ZA" sz="2400" i="1">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−2</m:t>
                      </m:r>
                      <m:r>
                        <a:rPr lang="af-ZA" sz="2400" b="0" i="1" smtClean="0">
                          <a:latin typeface="Cambria Math" panose="02040503050406030204" pitchFamily="18" charset="0"/>
                          <a:ea typeface="Cambria Math" panose="02040503050406030204" pitchFamily="18" charset="0"/>
                        </a:rPr>
                        <m:t>𝑎𝑐</m:t>
                      </m:r>
                      <m:r>
                        <a:rPr lang="af-ZA" sz="2400" b="0" i="1" smtClean="0">
                          <a:latin typeface="Cambria Math" panose="02040503050406030204" pitchFamily="18" charset="0"/>
                          <a:ea typeface="Cambria Math" panose="02040503050406030204" pitchFamily="18" charset="0"/>
                        </a:rPr>
                        <m:t>.</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cos</m:t>
                          </m:r>
                        </m:fName>
                        <m:e>
                          <m:r>
                            <a:rPr lang="af-ZA" sz="2400" b="0" i="1" smtClean="0">
                              <a:latin typeface="Cambria Math" panose="02040503050406030204" pitchFamily="18" charset="0"/>
                              <a:ea typeface="Cambria Math" panose="02040503050406030204" pitchFamily="18" charset="0"/>
                            </a:rPr>
                            <m:t>𝐵</m:t>
                          </m:r>
                        </m:e>
                      </m:func>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4211BBFA-57BD-4445-BC01-0671F1F1E7C7}"/>
                  </a:ext>
                </a:extLst>
              </p:cNvPr>
              <p:cNvSpPr txBox="1">
                <a:spLocks noRot="1" noChangeAspect="1" noMove="1" noResize="1" noEditPoints="1" noAdjustHandles="1" noChangeArrowheads="1" noChangeShapeType="1" noTextEdit="1"/>
              </p:cNvSpPr>
              <p:nvPr/>
            </p:nvSpPr>
            <p:spPr>
              <a:xfrm>
                <a:off x="6539948" y="2112319"/>
                <a:ext cx="3975652"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919FD49-0E26-4113-83ED-77E0D7FC4B34}"/>
                  </a:ext>
                </a:extLst>
              </p:cNvPr>
              <p:cNvSpPr txBox="1"/>
              <p:nvPr/>
            </p:nvSpPr>
            <p:spPr>
              <a:xfrm>
                <a:off x="6672470" y="2732260"/>
                <a:ext cx="43334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𝑏</m:t>
                          </m:r>
                        </m:e>
                        <m:sup>
                          <m:r>
                            <a:rPr lang="af-ZA" sz="2400" b="0" i="1" smtClean="0">
                              <a:latin typeface="Cambria Math" panose="02040503050406030204" pitchFamily="18" charset="0"/>
                              <a:ea typeface="Cambria Math" panose="02040503050406030204" pitchFamily="18" charset="0"/>
                            </a:rPr>
                            <m:t>2 </m:t>
                          </m:r>
                        </m:sup>
                      </m:sSup>
                      <m:r>
                        <a:rPr lang="af-ZA" sz="2400" b="0" i="1" smtClean="0">
                          <a:latin typeface="Cambria Math" panose="02040503050406030204" pitchFamily="18" charset="0"/>
                          <a:ea typeface="Cambria Math" panose="02040503050406030204" pitchFamily="18" charset="0"/>
                        </a:rPr>
                        <m:t>=</m:t>
                      </m:r>
                      <m:sSup>
                        <m:sSupPr>
                          <m:ctrlPr>
                            <a:rPr lang="af-ZA" sz="2400" i="1">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5</m:t>
                          </m:r>
                        </m:e>
                        <m:sup>
                          <m:r>
                            <a:rPr lang="af-ZA" sz="2400" i="1">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m:t>
                      </m:r>
                      <m:sSup>
                        <m:sSupPr>
                          <m:ctrlPr>
                            <a:rPr lang="af-ZA" sz="2400" i="1">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6</m:t>
                          </m:r>
                        </m:e>
                        <m:sup>
                          <m:r>
                            <a:rPr lang="af-ZA" sz="2400" i="1">
                              <a:latin typeface="Cambria Math" panose="02040503050406030204" pitchFamily="18" charset="0"/>
                              <a:ea typeface="Cambria Math" panose="02040503050406030204" pitchFamily="18" charset="0"/>
                            </a:rPr>
                            <m:t>2</m:t>
                          </m:r>
                        </m:sup>
                      </m:sSup>
                      <m:r>
                        <a:rPr lang="af-ZA" sz="2400" b="0" i="1" smtClean="0">
                          <a:latin typeface="Cambria Math" panose="02040503050406030204" pitchFamily="18" charset="0"/>
                          <a:ea typeface="Cambria Math" panose="02040503050406030204" pitchFamily="18" charset="0"/>
                        </a:rPr>
                        <m:t>−2(5)(6)</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cos</m:t>
                          </m:r>
                        </m:fName>
                        <m:e>
                          <m:r>
                            <a:rPr lang="af-ZA" sz="2400" b="0" i="1" smtClean="0">
                              <a:latin typeface="Cambria Math" panose="02040503050406030204" pitchFamily="18" charset="0"/>
                              <a:ea typeface="Cambria Math" panose="02040503050406030204" pitchFamily="18" charset="0"/>
                            </a:rPr>
                            <m:t>63°</m:t>
                          </m:r>
                        </m:e>
                      </m:func>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2919FD49-0E26-4113-83ED-77E0D7FC4B34}"/>
                  </a:ext>
                </a:extLst>
              </p:cNvPr>
              <p:cNvSpPr txBox="1">
                <a:spLocks noRot="1" noChangeAspect="1" noMove="1" noResize="1" noEditPoints="1" noAdjustHandles="1" noChangeArrowheads="1" noChangeShapeType="1" noTextEdit="1"/>
              </p:cNvSpPr>
              <p:nvPr/>
            </p:nvSpPr>
            <p:spPr>
              <a:xfrm>
                <a:off x="6672470" y="2732260"/>
                <a:ext cx="4333460" cy="461665"/>
              </a:xfrm>
              <a:prstGeom prst="rect">
                <a:avLst/>
              </a:prstGeom>
              <a:blipFill>
                <a:blip r:embed="rId11"/>
                <a:stretch>
                  <a:fillRect b="-19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564538A-958B-4353-8A0C-BD5C3A720CB2}"/>
                  </a:ext>
                </a:extLst>
              </p:cNvPr>
              <p:cNvSpPr txBox="1"/>
              <p:nvPr/>
            </p:nvSpPr>
            <p:spPr>
              <a:xfrm>
                <a:off x="6672469" y="3321507"/>
                <a:ext cx="37238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𝑏</m:t>
                          </m:r>
                        </m:e>
                        <m:sup>
                          <m:r>
                            <a:rPr lang="af-ZA" sz="2400" b="0" i="1" smtClean="0">
                              <a:latin typeface="Cambria Math" panose="02040503050406030204" pitchFamily="18" charset="0"/>
                              <a:ea typeface="Cambria Math" panose="02040503050406030204" pitchFamily="18" charset="0"/>
                            </a:rPr>
                            <m:t>2 </m:t>
                          </m:r>
                        </m:sup>
                      </m:sSup>
                      <m:r>
                        <a:rPr lang="af-ZA" sz="2400" b="0" i="1" smtClean="0">
                          <a:latin typeface="Cambria Math" panose="02040503050406030204" pitchFamily="18" charset="0"/>
                          <a:ea typeface="Cambria Math" panose="02040503050406030204" pitchFamily="18" charset="0"/>
                        </a:rPr>
                        <m:t>=</m:t>
                      </m:r>
                      <m:r>
                        <a:rPr lang="af-ZA" sz="2400" i="1" smtClean="0">
                          <a:latin typeface="Cambria Math" panose="02040503050406030204" pitchFamily="18" charset="0"/>
                          <a:ea typeface="Cambria Math" panose="02040503050406030204" pitchFamily="18" charset="0"/>
                        </a:rPr>
                        <m:t>2</m:t>
                      </m:r>
                      <m:r>
                        <a:rPr lang="af-ZA" sz="2400" b="0" i="1" smtClean="0">
                          <a:latin typeface="Cambria Math" panose="02040503050406030204" pitchFamily="18" charset="0"/>
                          <a:ea typeface="Cambria Math" panose="02040503050406030204" pitchFamily="18" charset="0"/>
                        </a:rPr>
                        <m:t>5+</m:t>
                      </m:r>
                      <m:r>
                        <a:rPr lang="af-ZA" sz="2400" i="1" smtClean="0">
                          <a:latin typeface="Cambria Math" panose="02040503050406030204" pitchFamily="18" charset="0"/>
                          <a:ea typeface="Cambria Math" panose="02040503050406030204" pitchFamily="18" charset="0"/>
                        </a:rPr>
                        <m:t>3</m:t>
                      </m:r>
                      <m:r>
                        <a:rPr lang="af-ZA" sz="2400" b="0" i="1" smtClean="0">
                          <a:latin typeface="Cambria Math" panose="02040503050406030204" pitchFamily="18" charset="0"/>
                          <a:ea typeface="Cambria Math" panose="02040503050406030204" pitchFamily="18" charset="0"/>
                        </a:rPr>
                        <m:t>6−60</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cos</m:t>
                          </m:r>
                        </m:fName>
                        <m:e>
                          <m:r>
                            <a:rPr lang="af-ZA" sz="2400" b="0" i="1" smtClean="0">
                              <a:latin typeface="Cambria Math" panose="02040503050406030204" pitchFamily="18" charset="0"/>
                              <a:ea typeface="Cambria Math" panose="02040503050406030204" pitchFamily="18" charset="0"/>
                            </a:rPr>
                            <m:t>63°</m:t>
                          </m:r>
                        </m:e>
                      </m:func>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E564538A-958B-4353-8A0C-BD5C3A720CB2}"/>
                  </a:ext>
                </a:extLst>
              </p:cNvPr>
              <p:cNvSpPr txBox="1">
                <a:spLocks noRot="1" noChangeAspect="1" noMove="1" noResize="1" noEditPoints="1" noAdjustHandles="1" noChangeArrowheads="1" noChangeShapeType="1" noTextEdit="1"/>
              </p:cNvSpPr>
              <p:nvPr/>
            </p:nvSpPr>
            <p:spPr>
              <a:xfrm>
                <a:off x="6672469" y="3321507"/>
                <a:ext cx="3723861"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14E7FDE-E9B0-447E-9003-5682A76A46F1}"/>
                  </a:ext>
                </a:extLst>
              </p:cNvPr>
              <p:cNvSpPr txBox="1"/>
              <p:nvPr/>
            </p:nvSpPr>
            <p:spPr>
              <a:xfrm>
                <a:off x="6665843" y="3941448"/>
                <a:ext cx="253924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af-ZA" sz="2400" b="0" i="1" smtClean="0">
                              <a:latin typeface="Cambria Math" panose="02040503050406030204" pitchFamily="18" charset="0"/>
                              <a:ea typeface="Cambria Math" panose="02040503050406030204" pitchFamily="18" charset="0"/>
                            </a:rPr>
                          </m:ctrlPr>
                        </m:sSupPr>
                        <m:e>
                          <m:r>
                            <a:rPr lang="af-ZA" sz="2400" b="0" i="1" smtClean="0">
                              <a:latin typeface="Cambria Math" panose="02040503050406030204" pitchFamily="18" charset="0"/>
                              <a:ea typeface="Cambria Math" panose="02040503050406030204" pitchFamily="18" charset="0"/>
                            </a:rPr>
                            <m:t>𝑏</m:t>
                          </m:r>
                        </m:e>
                        <m:sup>
                          <m:r>
                            <a:rPr lang="af-ZA" sz="2400" b="0" i="1" smtClean="0">
                              <a:latin typeface="Cambria Math" panose="02040503050406030204" pitchFamily="18" charset="0"/>
                              <a:ea typeface="Cambria Math" panose="02040503050406030204" pitchFamily="18" charset="0"/>
                            </a:rPr>
                            <m:t>2 </m:t>
                          </m:r>
                        </m:sup>
                      </m:sSup>
                      <m:r>
                        <a:rPr lang="af-ZA" sz="2400" b="0" i="1" smtClean="0">
                          <a:latin typeface="Cambria Math" panose="02040503050406030204" pitchFamily="18" charset="0"/>
                          <a:ea typeface="Cambria Math" panose="02040503050406030204" pitchFamily="18" charset="0"/>
                        </a:rPr>
                        <m:t>=</m:t>
                      </m:r>
                      <m:r>
                        <a:rPr lang="af-ZA" sz="2400" i="1" smtClean="0">
                          <a:latin typeface="Cambria Math" panose="02040503050406030204" pitchFamily="18" charset="0"/>
                          <a:ea typeface="Cambria Math" panose="02040503050406030204" pitchFamily="18" charset="0"/>
                        </a:rPr>
                        <m:t>6</m:t>
                      </m:r>
                      <m:r>
                        <a:rPr lang="af-ZA" sz="2400" b="0" i="1" smtClean="0">
                          <a:latin typeface="Cambria Math" panose="02040503050406030204" pitchFamily="18" charset="0"/>
                          <a:ea typeface="Cambria Math" panose="02040503050406030204" pitchFamily="18" charset="0"/>
                        </a:rPr>
                        <m:t>1−27,24</m:t>
                      </m:r>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48" name="TextBox 47">
                <a:extLst>
                  <a:ext uri="{FF2B5EF4-FFF2-40B4-BE49-F238E27FC236}">
                    <a16:creationId xmlns:a16="http://schemas.microsoft.com/office/drawing/2014/main" id="{B14E7FDE-E9B0-447E-9003-5682A76A46F1}"/>
                  </a:ext>
                </a:extLst>
              </p:cNvPr>
              <p:cNvSpPr txBox="1">
                <a:spLocks noRot="1" noChangeAspect="1" noMove="1" noResize="1" noEditPoints="1" noAdjustHandles="1" noChangeArrowheads="1" noChangeShapeType="1" noTextEdit="1"/>
              </p:cNvSpPr>
              <p:nvPr/>
            </p:nvSpPr>
            <p:spPr>
              <a:xfrm>
                <a:off x="6665843" y="3941448"/>
                <a:ext cx="2539248"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AE1F5CC-5C57-4B30-9751-535E6764C682}"/>
                  </a:ext>
                </a:extLst>
              </p:cNvPr>
              <p:cNvSpPr txBox="1"/>
              <p:nvPr/>
            </p:nvSpPr>
            <p:spPr>
              <a:xfrm>
                <a:off x="6644157" y="5139980"/>
                <a:ext cx="176253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400" b="0" i="1" smtClean="0">
                          <a:latin typeface="Cambria Math" panose="02040503050406030204" pitchFamily="18" charset="0"/>
                          <a:ea typeface="Cambria Math" panose="02040503050406030204" pitchFamily="18" charset="0"/>
                        </a:rPr>
                        <m:t>𝑏</m:t>
                      </m:r>
                      <m:r>
                        <a:rPr lang="af-ZA" sz="2400" b="0" i="1" smtClean="0">
                          <a:latin typeface="Cambria Math" panose="02040503050406030204" pitchFamily="18" charset="0"/>
                          <a:ea typeface="Cambria Math" panose="02040503050406030204" pitchFamily="18" charset="0"/>
                        </a:rPr>
                        <m:t>=5,81</m:t>
                      </m:r>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49" name="TextBox 48">
                <a:extLst>
                  <a:ext uri="{FF2B5EF4-FFF2-40B4-BE49-F238E27FC236}">
                    <a16:creationId xmlns:a16="http://schemas.microsoft.com/office/drawing/2014/main" id="{7AE1F5CC-5C57-4B30-9751-535E6764C682}"/>
                  </a:ext>
                </a:extLst>
              </p:cNvPr>
              <p:cNvSpPr txBox="1">
                <a:spLocks noRot="1" noChangeAspect="1" noMove="1" noResize="1" noEditPoints="1" noAdjustHandles="1" noChangeArrowheads="1" noChangeShapeType="1" noTextEdit="1"/>
              </p:cNvSpPr>
              <p:nvPr/>
            </p:nvSpPr>
            <p:spPr>
              <a:xfrm>
                <a:off x="6644157" y="5139980"/>
                <a:ext cx="1762539"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A64B4BC-809C-438D-B040-5472BD5952FA}"/>
                  </a:ext>
                </a:extLst>
              </p:cNvPr>
              <p:cNvSpPr txBox="1"/>
              <p:nvPr/>
            </p:nvSpPr>
            <p:spPr>
              <a:xfrm>
                <a:off x="6723359" y="4473018"/>
                <a:ext cx="2657746" cy="5395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400" b="0" i="1" smtClean="0">
                          <a:latin typeface="Cambria Math" panose="02040503050406030204" pitchFamily="18" charset="0"/>
                          <a:ea typeface="Cambria Math" panose="02040503050406030204" pitchFamily="18" charset="0"/>
                        </a:rPr>
                        <m:t>𝑏</m:t>
                      </m:r>
                      <m:r>
                        <a:rPr lang="af-ZA" sz="2400" b="0" i="1" smtClean="0">
                          <a:latin typeface="Cambria Math" panose="02040503050406030204" pitchFamily="18" charset="0"/>
                          <a:ea typeface="Cambria Math" panose="02040503050406030204" pitchFamily="18" charset="0"/>
                        </a:rPr>
                        <m:t>=</m:t>
                      </m:r>
                      <m:rad>
                        <m:radPr>
                          <m:degHide m:val="on"/>
                          <m:ctrlPr>
                            <a:rPr lang="af-ZA" sz="2400" b="0" i="1" smtClean="0">
                              <a:latin typeface="Cambria Math" panose="02040503050406030204" pitchFamily="18" charset="0"/>
                              <a:ea typeface="Cambria Math" panose="02040503050406030204" pitchFamily="18" charset="0"/>
                            </a:rPr>
                          </m:ctrlPr>
                        </m:radPr>
                        <m:deg/>
                        <m:e>
                          <m:r>
                            <a:rPr lang="af-ZA" sz="2400" i="1">
                              <a:latin typeface="Cambria Math" panose="02040503050406030204" pitchFamily="18" charset="0"/>
                              <a:ea typeface="Cambria Math" panose="02040503050406030204" pitchFamily="18" charset="0"/>
                            </a:rPr>
                            <m:t>61−27,24</m:t>
                          </m:r>
                        </m:e>
                      </m:rad>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50" name="TextBox 49">
                <a:extLst>
                  <a:ext uri="{FF2B5EF4-FFF2-40B4-BE49-F238E27FC236}">
                    <a16:creationId xmlns:a16="http://schemas.microsoft.com/office/drawing/2014/main" id="{9A64B4BC-809C-438D-B040-5472BD5952FA}"/>
                  </a:ext>
                </a:extLst>
              </p:cNvPr>
              <p:cNvSpPr txBox="1">
                <a:spLocks noRot="1" noChangeAspect="1" noMove="1" noResize="1" noEditPoints="1" noAdjustHandles="1" noChangeArrowheads="1" noChangeShapeType="1" noTextEdit="1"/>
              </p:cNvSpPr>
              <p:nvPr/>
            </p:nvSpPr>
            <p:spPr>
              <a:xfrm>
                <a:off x="6723359" y="4473018"/>
                <a:ext cx="2657746" cy="539571"/>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CD97A76B-A87B-458C-A760-FB9E4D3D3CB1}"/>
                  </a:ext>
                </a:extLst>
              </p14:cNvPr>
              <p14:cNvContentPartPr/>
              <p14:nvPr/>
            </p14:nvContentPartPr>
            <p14:xfrm>
              <a:off x="3667306" y="3912117"/>
              <a:ext cx="4102681" cy="1932092"/>
            </p14:xfrm>
          </p:contentPart>
        </mc:Choice>
        <mc:Fallback xmlns="">
          <p:pic>
            <p:nvPicPr>
              <p:cNvPr id="23" name="Ink 22">
                <a:extLst>
                  <a:ext uri="{FF2B5EF4-FFF2-40B4-BE49-F238E27FC236}">
                    <a16:creationId xmlns:a16="http://schemas.microsoft.com/office/drawing/2014/main" id="{CD97A76B-A87B-458C-A760-FB9E4D3D3CB1}"/>
                  </a:ext>
                </a:extLst>
              </p:cNvPr>
              <p:cNvPicPr/>
              <p:nvPr/>
            </p:nvPicPr>
            <p:blipFill>
              <a:blip r:embed="rId17"/>
              <a:stretch>
                <a:fillRect/>
              </a:stretch>
            </p:blipFill>
            <p:spPr>
              <a:xfrm>
                <a:off x="3658306" y="3903477"/>
                <a:ext cx="4120322" cy="1949732"/>
              </a:xfrm>
              <a:prstGeom prst="rect">
                <a:avLst/>
              </a:prstGeom>
            </p:spPr>
          </p:pic>
        </mc:Fallback>
      </mc:AlternateContent>
    </p:spTree>
    <p:extLst>
      <p:ext uri="{BB962C8B-B14F-4D97-AF65-F5344CB8AC3E}">
        <p14:creationId xmlns:p14="http://schemas.microsoft.com/office/powerpoint/2010/main" val="207792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44" grpId="0"/>
      <p:bldP spid="45" grpId="0"/>
      <p:bldP spid="47" grpId="0"/>
      <p:bldP spid="48" grpId="0"/>
      <p:bldP spid="49" grpId="0"/>
      <p:bldP spid="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730A9A2-10D7-4E29-BAA7-FD0772F5E883}"/>
              </a:ext>
            </a:extLst>
          </p:cNvPr>
          <p:cNvSpPr txBox="1">
            <a:spLocks/>
          </p:cNvSpPr>
          <p:nvPr/>
        </p:nvSpPr>
        <p:spPr>
          <a:xfrm>
            <a:off x="324679" y="205272"/>
            <a:ext cx="1769164" cy="510345"/>
          </a:xfrm>
          <a:prstGeom prst="rect">
            <a:avLst/>
          </a:prstGeom>
          <a:ln>
            <a:solidFill>
              <a:schemeClr val="tx1"/>
            </a:solidFill>
          </a:ln>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The cosine rule</a:t>
            </a:r>
            <a:endParaRPr lang="en-US" sz="2400" b="1" i="1" dirty="0"/>
          </a:p>
        </p:txBody>
      </p:sp>
      <p:sp>
        <p:nvSpPr>
          <p:cNvPr id="11" name="Isosceles Triangle 10">
            <a:extLst>
              <a:ext uri="{FF2B5EF4-FFF2-40B4-BE49-F238E27FC236}">
                <a16:creationId xmlns:a16="http://schemas.microsoft.com/office/drawing/2014/main" id="{8B569689-C0DF-4DFD-854E-4E2B6EE3BB7F}"/>
              </a:ext>
            </a:extLst>
          </p:cNvPr>
          <p:cNvSpPr/>
          <p:nvPr/>
        </p:nvSpPr>
        <p:spPr>
          <a:xfrm flipH="1">
            <a:off x="787741" y="3250649"/>
            <a:ext cx="2484091" cy="1836023"/>
          </a:xfrm>
          <a:prstGeom prst="triangle">
            <a:avLst>
              <a:gd name="adj" fmla="val 28509"/>
            </a:avLst>
          </a:prstGeom>
          <a:solidFill>
            <a:schemeClr val="bg1"/>
          </a:solid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BCEEFBD-F689-4294-828B-8CBC3691B1F3}"/>
                  </a:ext>
                </a:extLst>
              </p:cNvPr>
              <p:cNvSpPr txBox="1"/>
              <p:nvPr/>
            </p:nvSpPr>
            <p:spPr>
              <a:xfrm>
                <a:off x="2841906" y="3891808"/>
                <a:ext cx="53929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af-ZA" sz="2000" b="0" i="1" dirty="0" smtClean="0">
                          <a:latin typeface="Cambria Math" panose="02040503050406030204" pitchFamily="18" charset="0"/>
                          <a:ea typeface="Cambria Math" panose="02040503050406030204" pitchFamily="18" charset="0"/>
                        </a:rPr>
                        <m:t>4</m:t>
                      </m:r>
                    </m:oMath>
                  </m:oMathPara>
                </a14:m>
                <a:endParaRPr lang="en-US" sz="2000" i="1" dirty="0">
                  <a:latin typeface="Cambria Math" panose="02040503050406030204" pitchFamily="18" charset="0"/>
                  <a:ea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4BCEEFBD-F689-4294-828B-8CBC3691B1F3}"/>
                  </a:ext>
                </a:extLst>
              </p:cNvPr>
              <p:cNvSpPr txBox="1">
                <a:spLocks noRot="1" noChangeAspect="1" noMove="1" noResize="1" noEditPoints="1" noAdjustHandles="1" noChangeArrowheads="1" noChangeShapeType="1" noTextEdit="1"/>
              </p:cNvSpPr>
              <p:nvPr/>
            </p:nvSpPr>
            <p:spPr>
              <a:xfrm>
                <a:off x="2841906" y="3891808"/>
                <a:ext cx="539296" cy="4001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93D786F-3ACB-485E-9C85-918C75A211CF}"/>
                  </a:ext>
                </a:extLst>
              </p:cNvPr>
              <p:cNvSpPr txBox="1"/>
              <p:nvPr/>
            </p:nvSpPr>
            <p:spPr>
              <a:xfrm>
                <a:off x="324679" y="1459372"/>
                <a:ext cx="4340086" cy="707886"/>
              </a:xfrm>
              <a:prstGeom prst="rect">
                <a:avLst/>
              </a:prstGeom>
              <a:noFill/>
            </p:spPr>
            <p:txBody>
              <a:bodyPr wrap="square" rtlCol="0">
                <a:spAutoFit/>
              </a:bodyPr>
              <a:lstStyle/>
              <a:p>
                <a:r>
                  <a:rPr lang="en-US" sz="2000" dirty="0"/>
                  <a:t>Given three sides</a:t>
                </a:r>
                <a:r>
                  <a:rPr lang="af-ZA" sz="2000" dirty="0"/>
                  <a:t>.</a:t>
                </a:r>
              </a:p>
              <a:p>
                <a:r>
                  <a:rPr lang="en-US" sz="2000" dirty="0"/>
                  <a:t>Solve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af-ZA" sz="2000" b="0" i="1" smtClean="0">
                        <a:latin typeface="Cambria Math" panose="02040503050406030204" pitchFamily="18" charset="0"/>
                        <a:ea typeface="Cambria Math" panose="02040503050406030204" pitchFamily="18" charset="0"/>
                      </a:rPr>
                      <m:t>𝐹𝐺𝐻</m:t>
                    </m:r>
                  </m:oMath>
                </a14:m>
                <a:r>
                  <a:rPr lang="en-US" sz="2000" dirty="0"/>
                  <a:t>  if </a:t>
                </a:r>
                <a14:m>
                  <m:oMath xmlns:m="http://schemas.openxmlformats.org/officeDocument/2006/math">
                    <m:r>
                      <m:rPr>
                        <m:sty m:val="p"/>
                      </m:rPr>
                      <a:rPr lang="af-ZA" sz="2000" dirty="0">
                        <a:latin typeface="Cambria Math" panose="02040503050406030204" pitchFamily="18" charset="0"/>
                        <a:ea typeface="Cambria Math" panose="02040503050406030204" pitchFamily="18" charset="0"/>
                      </a:rPr>
                      <m:t>f</m:t>
                    </m:r>
                    <m:r>
                      <a:rPr lang="af-ZA" sz="2000">
                        <a:latin typeface="Cambria Math" panose="02040503050406030204" pitchFamily="18" charset="0"/>
                        <a:ea typeface="Cambria Math" panose="02040503050406030204" pitchFamily="18" charset="0"/>
                      </a:rPr>
                      <m:t>=</m:t>
                    </m:r>
                    <m:r>
                      <a:rPr lang="af-ZA" sz="2000" b="0" i="0" smtClean="0">
                        <a:latin typeface="Cambria Math" panose="02040503050406030204" pitchFamily="18" charset="0"/>
                        <a:ea typeface="Cambria Math" panose="02040503050406030204" pitchFamily="18" charset="0"/>
                      </a:rPr>
                      <m:t>4</m:t>
                    </m:r>
                  </m:oMath>
                </a14:m>
                <a:r>
                  <a:rPr lang="en-US" sz="2000" dirty="0"/>
                  <a:t>,  </a:t>
                </a:r>
                <a14:m>
                  <m:oMath xmlns:m="http://schemas.openxmlformats.org/officeDocument/2006/math">
                    <m:r>
                      <m:rPr>
                        <m:sty m:val="p"/>
                      </m:rPr>
                      <a:rPr lang="af-ZA" sz="2000" dirty="0">
                        <a:latin typeface="Cambria Math" panose="02040503050406030204" pitchFamily="18" charset="0"/>
                        <a:ea typeface="Cambria Math" panose="02040503050406030204" pitchFamily="18" charset="0"/>
                      </a:rPr>
                      <m:t>g</m:t>
                    </m:r>
                    <m:r>
                      <a:rPr lang="af-ZA" sz="2000">
                        <a:latin typeface="Cambria Math" panose="02040503050406030204" pitchFamily="18" charset="0"/>
                        <a:ea typeface="Cambria Math" panose="02040503050406030204" pitchFamily="18" charset="0"/>
                      </a:rPr>
                      <m:t>=</m:t>
                    </m:r>
                    <m:r>
                      <a:rPr lang="af-ZA" sz="2000" b="0" i="0" smtClean="0">
                        <a:latin typeface="Cambria Math" panose="02040503050406030204" pitchFamily="18" charset="0"/>
                        <a:ea typeface="Cambria Math" panose="02040503050406030204" pitchFamily="18" charset="0"/>
                      </a:rPr>
                      <m:t>5</m:t>
                    </m:r>
                  </m:oMath>
                </a14:m>
                <a:r>
                  <a:rPr lang="en-US" sz="2000" dirty="0"/>
                  <a:t>  and  </a:t>
                </a:r>
                <a14:m>
                  <m:oMath xmlns:m="http://schemas.openxmlformats.org/officeDocument/2006/math">
                    <m:r>
                      <m:rPr>
                        <m:sty m:val="p"/>
                      </m:rPr>
                      <a:rPr lang="af-ZA" sz="2000" b="0" i="0" smtClean="0">
                        <a:latin typeface="Cambria Math" panose="02040503050406030204" pitchFamily="18" charset="0"/>
                        <a:ea typeface="Cambria Math" panose="02040503050406030204" pitchFamily="18" charset="0"/>
                      </a:rPr>
                      <m:t>h</m:t>
                    </m:r>
                    <m:r>
                      <a:rPr lang="af-ZA" sz="2000" b="0" i="0" smtClean="0">
                        <a:latin typeface="Cambria Math" panose="02040503050406030204" pitchFamily="18" charset="0"/>
                        <a:ea typeface="Cambria Math" panose="02040503050406030204" pitchFamily="18" charset="0"/>
                      </a:rPr>
                      <m:t>=6</m:t>
                    </m:r>
                  </m:oMath>
                </a14:m>
                <a:endParaRPr lang="af-ZA" sz="2000" dirty="0"/>
              </a:p>
            </p:txBody>
          </p:sp>
        </mc:Choice>
        <mc:Fallback xmlns="">
          <p:sp>
            <p:nvSpPr>
              <p:cNvPr id="21" name="TextBox 20">
                <a:extLst>
                  <a:ext uri="{FF2B5EF4-FFF2-40B4-BE49-F238E27FC236}">
                    <a16:creationId xmlns:a16="http://schemas.microsoft.com/office/drawing/2014/main" id="{F93D786F-3ACB-485E-9C85-918C75A211CF}"/>
                  </a:ext>
                </a:extLst>
              </p:cNvPr>
              <p:cNvSpPr txBox="1">
                <a:spLocks noRot="1" noChangeAspect="1" noMove="1" noResize="1" noEditPoints="1" noAdjustHandles="1" noChangeArrowheads="1" noChangeShapeType="1" noTextEdit="1"/>
              </p:cNvSpPr>
              <p:nvPr/>
            </p:nvSpPr>
            <p:spPr>
              <a:xfrm>
                <a:off x="324679" y="1459372"/>
                <a:ext cx="4340086" cy="707886"/>
              </a:xfrm>
              <a:prstGeom prst="rect">
                <a:avLst/>
              </a:prstGeom>
              <a:blipFill>
                <a:blip r:embed="rId3"/>
                <a:stretch>
                  <a:fillRect l="-1404" t="-4274" b="-136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31D9ADE-C2B8-4312-87C1-7C9B764EEC22}"/>
                  </a:ext>
                </a:extLst>
              </p:cNvPr>
              <p:cNvSpPr txBox="1"/>
              <p:nvPr/>
            </p:nvSpPr>
            <p:spPr>
              <a:xfrm>
                <a:off x="324679" y="4949557"/>
                <a:ext cx="53068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000" b="1" i="1" dirty="0" smtClean="0">
                          <a:latin typeface="Cambria Math" panose="02040503050406030204" pitchFamily="18" charset="0"/>
                          <a:ea typeface="Cambria Math" panose="02040503050406030204" pitchFamily="18" charset="0"/>
                        </a:rPr>
                        <m:t>𝑭</m:t>
                      </m:r>
                    </m:oMath>
                  </m:oMathPara>
                </a14:m>
                <a:endParaRPr lang="en-ZA" sz="2000" b="1" dirty="0"/>
              </a:p>
            </p:txBody>
          </p:sp>
        </mc:Choice>
        <mc:Fallback xmlns="">
          <p:sp>
            <p:nvSpPr>
              <p:cNvPr id="28" name="TextBox 27">
                <a:extLst>
                  <a:ext uri="{FF2B5EF4-FFF2-40B4-BE49-F238E27FC236}">
                    <a16:creationId xmlns:a16="http://schemas.microsoft.com/office/drawing/2014/main" id="{431D9ADE-C2B8-4312-87C1-7C9B764EEC22}"/>
                  </a:ext>
                </a:extLst>
              </p:cNvPr>
              <p:cNvSpPr txBox="1">
                <a:spLocks noRot="1" noChangeAspect="1" noMove="1" noResize="1" noEditPoints="1" noAdjustHandles="1" noChangeArrowheads="1" noChangeShapeType="1" noTextEdit="1"/>
              </p:cNvSpPr>
              <p:nvPr/>
            </p:nvSpPr>
            <p:spPr>
              <a:xfrm>
                <a:off x="324679" y="4949557"/>
                <a:ext cx="530681"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5C17CE7-5144-4199-B8C5-392E6233D81B}"/>
                  </a:ext>
                </a:extLst>
              </p:cNvPr>
              <p:cNvSpPr txBox="1"/>
              <p:nvPr/>
            </p:nvSpPr>
            <p:spPr>
              <a:xfrm>
                <a:off x="3230298" y="4933076"/>
                <a:ext cx="53068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000" b="1" i="0" dirty="0" smtClean="0">
                          <a:latin typeface="Cambria Math" panose="02040503050406030204" pitchFamily="18" charset="0"/>
                          <a:ea typeface="Cambria Math" panose="02040503050406030204" pitchFamily="18" charset="0"/>
                        </a:rPr>
                        <m:t>𝐆</m:t>
                      </m:r>
                    </m:oMath>
                  </m:oMathPara>
                </a14:m>
                <a:endParaRPr lang="en-ZA" sz="2000" b="1" dirty="0"/>
              </a:p>
            </p:txBody>
          </p:sp>
        </mc:Choice>
        <mc:Fallback xmlns="">
          <p:sp>
            <p:nvSpPr>
              <p:cNvPr id="29" name="TextBox 28">
                <a:extLst>
                  <a:ext uri="{FF2B5EF4-FFF2-40B4-BE49-F238E27FC236}">
                    <a16:creationId xmlns:a16="http://schemas.microsoft.com/office/drawing/2014/main" id="{A5C17CE7-5144-4199-B8C5-392E6233D81B}"/>
                  </a:ext>
                </a:extLst>
              </p:cNvPr>
              <p:cNvSpPr txBox="1">
                <a:spLocks noRot="1" noChangeAspect="1" noMove="1" noResize="1" noEditPoints="1" noAdjustHandles="1" noChangeArrowheads="1" noChangeShapeType="1" noTextEdit="1"/>
              </p:cNvSpPr>
              <p:nvPr/>
            </p:nvSpPr>
            <p:spPr>
              <a:xfrm>
                <a:off x="3230298" y="4933076"/>
                <a:ext cx="530681"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0AC16C-4CE6-4DD4-9AEF-B13C16C297ED}"/>
                  </a:ext>
                </a:extLst>
              </p:cNvPr>
              <p:cNvSpPr txBox="1"/>
              <p:nvPr/>
            </p:nvSpPr>
            <p:spPr>
              <a:xfrm>
                <a:off x="2311225" y="2787599"/>
                <a:ext cx="53068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000" b="1" i="0" dirty="0" smtClean="0">
                          <a:latin typeface="Cambria Math" panose="02040503050406030204" pitchFamily="18" charset="0"/>
                          <a:ea typeface="Cambria Math" panose="02040503050406030204" pitchFamily="18" charset="0"/>
                        </a:rPr>
                        <m:t>𝐇</m:t>
                      </m:r>
                    </m:oMath>
                  </m:oMathPara>
                </a14:m>
                <a:endParaRPr lang="en-ZA" sz="2000" b="1" dirty="0"/>
              </a:p>
            </p:txBody>
          </p:sp>
        </mc:Choice>
        <mc:Fallback xmlns="">
          <p:sp>
            <p:nvSpPr>
              <p:cNvPr id="30" name="TextBox 29">
                <a:extLst>
                  <a:ext uri="{FF2B5EF4-FFF2-40B4-BE49-F238E27FC236}">
                    <a16:creationId xmlns:a16="http://schemas.microsoft.com/office/drawing/2014/main" id="{010AC16C-4CE6-4DD4-9AEF-B13C16C297ED}"/>
                  </a:ext>
                </a:extLst>
              </p:cNvPr>
              <p:cNvSpPr txBox="1">
                <a:spLocks noRot="1" noChangeAspect="1" noMove="1" noResize="1" noEditPoints="1" noAdjustHandles="1" noChangeArrowheads="1" noChangeShapeType="1" noTextEdit="1"/>
              </p:cNvSpPr>
              <p:nvPr/>
            </p:nvSpPr>
            <p:spPr>
              <a:xfrm>
                <a:off x="2311225" y="2787599"/>
                <a:ext cx="530681" cy="400110"/>
              </a:xfrm>
              <a:prstGeom prst="rect">
                <a:avLst/>
              </a:prstGeom>
              <a:blipFill>
                <a:blip r:embed="rId6"/>
                <a:stretch>
                  <a:fillRect/>
                </a:stretch>
              </a:blipFill>
            </p:spPr>
            <p:txBody>
              <a:bodyPr/>
              <a:lstStyle/>
              <a:p>
                <a:r>
                  <a:rPr lang="en-US">
                    <a:noFill/>
                  </a:rPr>
                  <a:t> </a:t>
                </a:r>
              </a:p>
            </p:txBody>
          </p:sp>
        </mc:Fallback>
      </mc:AlternateContent>
      <p:sp>
        <p:nvSpPr>
          <p:cNvPr id="31" name="Title 1">
            <a:extLst>
              <a:ext uri="{FF2B5EF4-FFF2-40B4-BE49-F238E27FC236}">
                <a16:creationId xmlns:a16="http://schemas.microsoft.com/office/drawing/2014/main" id="{A714C059-93C3-4D80-9229-ECF5AAABCA87}"/>
              </a:ext>
            </a:extLst>
          </p:cNvPr>
          <p:cNvSpPr txBox="1">
            <a:spLocks/>
          </p:cNvSpPr>
          <p:nvPr/>
        </p:nvSpPr>
        <p:spPr>
          <a:xfrm>
            <a:off x="2741180" y="195402"/>
            <a:ext cx="1769164" cy="520215"/>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Example 2</a:t>
            </a:r>
            <a:endParaRPr lang="en-US" sz="2400" b="1"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437B9A9-0AE6-41F8-BC2C-C53637ED259B}"/>
                  </a:ext>
                </a:extLst>
              </p:cNvPr>
              <p:cNvSpPr txBox="1"/>
              <p:nvPr/>
            </p:nvSpPr>
            <p:spPr>
              <a:xfrm>
                <a:off x="787741" y="3824315"/>
                <a:ext cx="9868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af-ZA" sz="2000" b="0" i="1" dirty="0" smtClean="0">
                          <a:latin typeface="Cambria Math" panose="02040503050406030204" pitchFamily="18" charset="0"/>
                          <a:ea typeface="Cambria Math" panose="02040503050406030204" pitchFamily="18" charset="0"/>
                        </a:rPr>
                        <m:t>5</m:t>
                      </m:r>
                    </m:oMath>
                  </m:oMathPara>
                </a14:m>
                <a:endParaRPr lang="en-US" sz="2000" i="1" dirty="0">
                  <a:latin typeface="Cambria Math" panose="02040503050406030204" pitchFamily="18" charset="0"/>
                  <a:ea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A437B9A9-0AE6-41F8-BC2C-C53637ED259B}"/>
                  </a:ext>
                </a:extLst>
              </p:cNvPr>
              <p:cNvSpPr txBox="1">
                <a:spLocks noRot="1" noChangeAspect="1" noMove="1" noResize="1" noEditPoints="1" noAdjustHandles="1" noChangeArrowheads="1" noChangeShapeType="1" noTextEdit="1"/>
              </p:cNvSpPr>
              <p:nvPr/>
            </p:nvSpPr>
            <p:spPr>
              <a:xfrm>
                <a:off x="787741" y="3824315"/>
                <a:ext cx="986892"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B74C5D2-E74B-4FFC-8D1E-29C0520E4611}"/>
                  </a:ext>
                </a:extLst>
              </p:cNvPr>
              <p:cNvSpPr txBox="1"/>
              <p:nvPr/>
            </p:nvSpPr>
            <p:spPr>
              <a:xfrm>
                <a:off x="1437480" y="5086672"/>
                <a:ext cx="9868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af-ZA" sz="2000" b="0" i="1" dirty="0" smtClean="0">
                          <a:latin typeface="Cambria Math" panose="02040503050406030204" pitchFamily="18" charset="0"/>
                          <a:ea typeface="Cambria Math" panose="02040503050406030204" pitchFamily="18" charset="0"/>
                        </a:rPr>
                        <m:t>6</m:t>
                      </m:r>
                    </m:oMath>
                  </m:oMathPara>
                </a14:m>
                <a:endParaRPr lang="en-US" sz="2000" i="1" dirty="0">
                  <a:latin typeface="Cambria Math" panose="02040503050406030204" pitchFamily="18" charset="0"/>
                  <a:ea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AB74C5D2-E74B-4FFC-8D1E-29C0520E4611}"/>
                  </a:ext>
                </a:extLst>
              </p:cNvPr>
              <p:cNvSpPr txBox="1">
                <a:spLocks noRot="1" noChangeAspect="1" noMove="1" noResize="1" noEditPoints="1" noAdjustHandles="1" noChangeArrowheads="1" noChangeShapeType="1" noTextEdit="1"/>
              </p:cNvSpPr>
              <p:nvPr/>
            </p:nvSpPr>
            <p:spPr>
              <a:xfrm>
                <a:off x="1437480" y="5086672"/>
                <a:ext cx="986892"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211BBFA-57BD-4445-BC01-0671F1F1E7C7}"/>
                  </a:ext>
                </a:extLst>
              </p:cNvPr>
              <p:cNvSpPr txBox="1"/>
              <p:nvPr/>
            </p:nvSpPr>
            <p:spPr>
              <a:xfrm>
                <a:off x="5216844" y="997707"/>
                <a:ext cx="29729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af-ZA" b="0" i="1" smtClean="0">
                              <a:latin typeface="Cambria Math" panose="02040503050406030204" pitchFamily="18" charset="0"/>
                              <a:ea typeface="Cambria Math" panose="02040503050406030204" pitchFamily="18" charset="0"/>
                            </a:rPr>
                          </m:ctrlPr>
                        </m:sSupPr>
                        <m:e>
                          <m:r>
                            <a:rPr lang="af-ZA" b="0" i="1" smtClean="0">
                              <a:latin typeface="Cambria Math" panose="02040503050406030204" pitchFamily="18" charset="0"/>
                              <a:ea typeface="Cambria Math" panose="02040503050406030204" pitchFamily="18" charset="0"/>
                            </a:rPr>
                            <m:t>𝑓</m:t>
                          </m:r>
                        </m:e>
                        <m:sup>
                          <m:r>
                            <a:rPr lang="af-ZA" b="0" i="1" smtClean="0">
                              <a:latin typeface="Cambria Math" panose="02040503050406030204" pitchFamily="18" charset="0"/>
                              <a:ea typeface="Cambria Math" panose="02040503050406030204" pitchFamily="18" charset="0"/>
                            </a:rPr>
                            <m:t>2 </m:t>
                          </m:r>
                        </m:sup>
                      </m:sSup>
                      <m:r>
                        <a:rPr lang="af-ZA" b="0" i="1" smtClean="0">
                          <a:latin typeface="Cambria Math" panose="02040503050406030204" pitchFamily="18" charset="0"/>
                          <a:ea typeface="Cambria Math" panose="02040503050406030204" pitchFamily="18" charset="0"/>
                        </a:rPr>
                        <m:t>=</m:t>
                      </m:r>
                      <m:sSup>
                        <m:sSupPr>
                          <m:ctrlPr>
                            <a:rPr lang="af-ZA" i="1">
                              <a:latin typeface="Cambria Math" panose="02040503050406030204" pitchFamily="18" charset="0"/>
                              <a:ea typeface="Cambria Math" panose="02040503050406030204" pitchFamily="18" charset="0"/>
                            </a:rPr>
                          </m:ctrlPr>
                        </m:sSupPr>
                        <m:e>
                          <m:r>
                            <a:rPr lang="af-ZA" b="0" i="1" smtClean="0">
                              <a:latin typeface="Cambria Math" panose="02040503050406030204" pitchFamily="18" charset="0"/>
                              <a:ea typeface="Cambria Math" panose="02040503050406030204" pitchFamily="18" charset="0"/>
                            </a:rPr>
                            <m:t>𝑔</m:t>
                          </m:r>
                        </m:e>
                        <m:sup>
                          <m:r>
                            <a:rPr lang="af-ZA" i="1">
                              <a:latin typeface="Cambria Math" panose="02040503050406030204" pitchFamily="18" charset="0"/>
                              <a:ea typeface="Cambria Math" panose="02040503050406030204" pitchFamily="18" charset="0"/>
                            </a:rPr>
                            <m:t>2</m:t>
                          </m:r>
                        </m:sup>
                      </m:sSup>
                      <m:r>
                        <a:rPr lang="af-ZA" b="0" i="1" smtClean="0">
                          <a:latin typeface="Cambria Math" panose="02040503050406030204" pitchFamily="18" charset="0"/>
                          <a:ea typeface="Cambria Math" panose="02040503050406030204" pitchFamily="18" charset="0"/>
                        </a:rPr>
                        <m:t>+</m:t>
                      </m:r>
                      <m:sSup>
                        <m:sSupPr>
                          <m:ctrlPr>
                            <a:rPr lang="af-ZA" i="1">
                              <a:latin typeface="Cambria Math" panose="02040503050406030204" pitchFamily="18" charset="0"/>
                              <a:ea typeface="Cambria Math" panose="02040503050406030204" pitchFamily="18" charset="0"/>
                            </a:rPr>
                          </m:ctrlPr>
                        </m:sSupPr>
                        <m:e>
                          <m:r>
                            <a:rPr lang="af-ZA" b="0" i="1" smtClean="0">
                              <a:latin typeface="Cambria Math" panose="02040503050406030204" pitchFamily="18" charset="0"/>
                              <a:ea typeface="Cambria Math" panose="02040503050406030204" pitchFamily="18" charset="0"/>
                            </a:rPr>
                            <m:t>h</m:t>
                          </m:r>
                        </m:e>
                        <m:sup>
                          <m:r>
                            <a:rPr lang="af-ZA" i="1">
                              <a:latin typeface="Cambria Math" panose="02040503050406030204" pitchFamily="18" charset="0"/>
                              <a:ea typeface="Cambria Math" panose="02040503050406030204" pitchFamily="18" charset="0"/>
                            </a:rPr>
                            <m:t>2</m:t>
                          </m:r>
                        </m:sup>
                      </m:sSup>
                      <m:r>
                        <a:rPr lang="af-ZA" b="0" i="1" smtClean="0">
                          <a:latin typeface="Cambria Math" panose="02040503050406030204" pitchFamily="18" charset="0"/>
                          <a:ea typeface="Cambria Math" panose="02040503050406030204" pitchFamily="18" charset="0"/>
                        </a:rPr>
                        <m:t>−2</m:t>
                      </m:r>
                      <m:r>
                        <a:rPr lang="af-ZA" b="0" i="1" smtClean="0">
                          <a:latin typeface="Cambria Math" panose="02040503050406030204" pitchFamily="18" charset="0"/>
                          <a:ea typeface="Cambria Math" panose="02040503050406030204" pitchFamily="18" charset="0"/>
                        </a:rPr>
                        <m:t>𝑔h</m:t>
                      </m:r>
                      <m:r>
                        <a:rPr lang="af-ZA" b="0" i="1" smtClean="0">
                          <a:latin typeface="Cambria Math" panose="02040503050406030204" pitchFamily="18" charset="0"/>
                          <a:ea typeface="Cambria Math" panose="02040503050406030204" pitchFamily="18" charset="0"/>
                        </a:rPr>
                        <m:t>.</m:t>
                      </m:r>
                      <m:func>
                        <m:funcPr>
                          <m:ctrlPr>
                            <a:rPr lang="af-ZA" b="0" i="1" smtClean="0">
                              <a:latin typeface="Cambria Math" panose="02040503050406030204" pitchFamily="18" charset="0"/>
                              <a:ea typeface="Cambria Math" panose="02040503050406030204" pitchFamily="18" charset="0"/>
                            </a:rPr>
                          </m:ctrlPr>
                        </m:funcPr>
                        <m:fName>
                          <m:r>
                            <m:rPr>
                              <m:sty m:val="p"/>
                            </m:rPr>
                            <a:rPr lang="af-ZA" b="0" i="0" smtClean="0">
                              <a:latin typeface="Cambria Math" panose="02040503050406030204" pitchFamily="18" charset="0"/>
                              <a:ea typeface="Cambria Math" panose="02040503050406030204" pitchFamily="18" charset="0"/>
                            </a:rPr>
                            <m:t>cos</m:t>
                          </m:r>
                        </m:fName>
                        <m:e>
                          <m:r>
                            <a:rPr lang="af-ZA" b="0" i="1" smtClean="0">
                              <a:latin typeface="Cambria Math" panose="02040503050406030204" pitchFamily="18" charset="0"/>
                              <a:ea typeface="Cambria Math" panose="02040503050406030204" pitchFamily="18" charset="0"/>
                            </a:rPr>
                            <m:t>𝐹</m:t>
                          </m:r>
                        </m:e>
                      </m:func>
                    </m:oMath>
                  </m:oMathPara>
                </a14:m>
                <a:endParaRPr lang="en-ZA" dirty="0">
                  <a:latin typeface="Cambria Math" panose="02040503050406030204" pitchFamily="18" charset="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4211BBFA-57BD-4445-BC01-0671F1F1E7C7}"/>
                  </a:ext>
                </a:extLst>
              </p:cNvPr>
              <p:cNvSpPr txBox="1">
                <a:spLocks noRot="1" noChangeAspect="1" noMove="1" noResize="1" noEditPoints="1" noAdjustHandles="1" noChangeArrowheads="1" noChangeShapeType="1" noTextEdit="1"/>
              </p:cNvSpPr>
              <p:nvPr/>
            </p:nvSpPr>
            <p:spPr>
              <a:xfrm>
                <a:off x="5216844" y="997707"/>
                <a:ext cx="2972999" cy="369332"/>
              </a:xfrm>
              <a:prstGeom prst="rect">
                <a:avLst/>
              </a:prstGeom>
              <a:blipFill>
                <a:blip r:embed="rId9"/>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7669FA0-F84A-4974-A3D5-D6578DD5E87B}"/>
                  </a:ext>
                </a:extLst>
              </p:cNvPr>
              <p:cNvSpPr txBox="1"/>
              <p:nvPr/>
            </p:nvSpPr>
            <p:spPr>
              <a:xfrm>
                <a:off x="5275311" y="1550267"/>
                <a:ext cx="2637183" cy="7638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af-ZA" sz="2000" b="0" i="1" smtClean="0">
                              <a:latin typeface="Cambria Math" panose="02040503050406030204" pitchFamily="18" charset="0"/>
                              <a:ea typeface="Cambria Math" panose="02040503050406030204" pitchFamily="18" charset="0"/>
                            </a:rPr>
                          </m:ctrlPr>
                        </m:funcPr>
                        <m:fName>
                          <m:r>
                            <m:rPr>
                              <m:sty m:val="p"/>
                            </m:rPr>
                            <a:rPr lang="af-ZA" sz="2000" b="0" i="0" smtClean="0">
                              <a:latin typeface="Cambria Math" panose="02040503050406030204" pitchFamily="18" charset="0"/>
                              <a:ea typeface="Cambria Math" panose="02040503050406030204" pitchFamily="18" charset="0"/>
                            </a:rPr>
                            <m:t>cos</m:t>
                          </m:r>
                        </m:fName>
                        <m:e>
                          <m:r>
                            <a:rPr lang="af-ZA" sz="2000" b="0" i="1" smtClean="0">
                              <a:latin typeface="Cambria Math" panose="02040503050406030204" pitchFamily="18" charset="0"/>
                              <a:ea typeface="Cambria Math" panose="02040503050406030204" pitchFamily="18" charset="0"/>
                            </a:rPr>
                            <m:t>𝐹</m:t>
                          </m:r>
                        </m:e>
                      </m:func>
                      <m:r>
                        <a:rPr lang="af-ZA" sz="2000" b="0" i="1" smtClean="0">
                          <a:latin typeface="Cambria Math" panose="02040503050406030204" pitchFamily="18" charset="0"/>
                          <a:ea typeface="Cambria Math" panose="02040503050406030204" pitchFamily="18" charset="0"/>
                        </a:rPr>
                        <m:t>=</m:t>
                      </m:r>
                      <m:f>
                        <m:fPr>
                          <m:ctrlPr>
                            <a:rPr lang="af-ZA" sz="2000" i="1">
                              <a:latin typeface="Cambria Math" panose="02040503050406030204" pitchFamily="18" charset="0"/>
                              <a:ea typeface="Cambria Math" panose="02040503050406030204" pitchFamily="18" charset="0"/>
                            </a:rPr>
                          </m:ctrlPr>
                        </m:fPr>
                        <m:num>
                          <m:sSup>
                            <m:sSupPr>
                              <m:ctrlPr>
                                <a:rPr lang="af-ZA" sz="2000" b="0" i="1" smtClean="0">
                                  <a:latin typeface="Cambria Math" panose="02040503050406030204" pitchFamily="18" charset="0"/>
                                  <a:ea typeface="Cambria Math" panose="02040503050406030204" pitchFamily="18" charset="0"/>
                                </a:rPr>
                              </m:ctrlPr>
                            </m:sSupPr>
                            <m:e>
                              <m:r>
                                <a:rPr lang="af-ZA" sz="2000" b="0" i="1" smtClean="0">
                                  <a:latin typeface="Cambria Math" panose="02040503050406030204" pitchFamily="18" charset="0"/>
                                  <a:ea typeface="Cambria Math" panose="02040503050406030204" pitchFamily="18" charset="0"/>
                                </a:rPr>
                                <m:t>𝑔</m:t>
                              </m:r>
                            </m:e>
                            <m:sup>
                              <m:r>
                                <a:rPr lang="af-ZA" sz="2000" b="0" i="1" smtClean="0">
                                  <a:latin typeface="Cambria Math" panose="02040503050406030204" pitchFamily="18" charset="0"/>
                                  <a:ea typeface="Cambria Math" panose="02040503050406030204" pitchFamily="18" charset="0"/>
                                </a:rPr>
                                <m:t>2</m:t>
                              </m:r>
                            </m:sup>
                          </m:sSup>
                          <m:r>
                            <a:rPr lang="af-ZA" sz="2000" b="0" i="1" smtClean="0">
                              <a:latin typeface="Cambria Math" panose="02040503050406030204" pitchFamily="18" charset="0"/>
                              <a:ea typeface="Cambria Math" panose="02040503050406030204" pitchFamily="18" charset="0"/>
                            </a:rPr>
                            <m:t>+</m:t>
                          </m:r>
                          <m:sSup>
                            <m:sSupPr>
                              <m:ctrlPr>
                                <a:rPr lang="af-ZA" sz="2000" b="0" i="1" smtClean="0">
                                  <a:latin typeface="Cambria Math" panose="02040503050406030204" pitchFamily="18" charset="0"/>
                                  <a:ea typeface="Cambria Math" panose="02040503050406030204" pitchFamily="18" charset="0"/>
                                </a:rPr>
                              </m:ctrlPr>
                            </m:sSupPr>
                            <m:e>
                              <m:r>
                                <a:rPr lang="af-ZA" sz="2000" b="0" i="1" smtClean="0">
                                  <a:latin typeface="Cambria Math" panose="02040503050406030204" pitchFamily="18" charset="0"/>
                                  <a:ea typeface="Cambria Math" panose="02040503050406030204" pitchFamily="18" charset="0"/>
                                </a:rPr>
                                <m:t>h</m:t>
                              </m:r>
                            </m:e>
                            <m:sup>
                              <m:r>
                                <a:rPr lang="af-ZA" sz="2000" b="0" i="1" smtClean="0">
                                  <a:latin typeface="Cambria Math" panose="02040503050406030204" pitchFamily="18" charset="0"/>
                                  <a:ea typeface="Cambria Math" panose="02040503050406030204" pitchFamily="18" charset="0"/>
                                </a:rPr>
                                <m:t>2</m:t>
                              </m:r>
                            </m:sup>
                          </m:sSup>
                          <m:r>
                            <a:rPr lang="af-ZA" sz="2000" b="0" i="1" smtClean="0">
                              <a:latin typeface="Cambria Math" panose="02040503050406030204" pitchFamily="18" charset="0"/>
                              <a:ea typeface="Cambria Math" panose="02040503050406030204" pitchFamily="18" charset="0"/>
                            </a:rPr>
                            <m:t>−</m:t>
                          </m:r>
                          <m:sSup>
                            <m:sSupPr>
                              <m:ctrlPr>
                                <a:rPr lang="af-ZA" sz="2000" b="0" i="1" smtClean="0">
                                  <a:latin typeface="Cambria Math" panose="02040503050406030204" pitchFamily="18" charset="0"/>
                                  <a:ea typeface="Cambria Math" panose="02040503050406030204" pitchFamily="18" charset="0"/>
                                </a:rPr>
                              </m:ctrlPr>
                            </m:sSupPr>
                            <m:e>
                              <m:r>
                                <a:rPr lang="af-ZA" sz="2000" b="0" i="1" smtClean="0">
                                  <a:latin typeface="Cambria Math" panose="02040503050406030204" pitchFamily="18" charset="0"/>
                                  <a:ea typeface="Cambria Math" panose="02040503050406030204" pitchFamily="18" charset="0"/>
                                </a:rPr>
                                <m:t>𝑓</m:t>
                              </m:r>
                            </m:e>
                            <m:sup>
                              <m:r>
                                <a:rPr lang="af-ZA" sz="2000" b="0" i="1" smtClean="0">
                                  <a:latin typeface="Cambria Math" panose="02040503050406030204" pitchFamily="18" charset="0"/>
                                  <a:ea typeface="Cambria Math" panose="02040503050406030204" pitchFamily="18" charset="0"/>
                                </a:rPr>
                                <m:t>2</m:t>
                              </m:r>
                            </m:sup>
                          </m:sSup>
                        </m:num>
                        <m:den>
                          <m:r>
                            <a:rPr lang="af-ZA" sz="2000" b="0" i="1" smtClean="0">
                              <a:latin typeface="Cambria Math" panose="02040503050406030204" pitchFamily="18" charset="0"/>
                              <a:ea typeface="Cambria Math" panose="02040503050406030204" pitchFamily="18" charset="0"/>
                            </a:rPr>
                            <m:t>2</m:t>
                          </m:r>
                          <m:r>
                            <a:rPr lang="af-ZA" sz="2000" b="0" i="1" smtClean="0">
                              <a:latin typeface="Cambria Math" panose="02040503050406030204" pitchFamily="18" charset="0"/>
                              <a:ea typeface="Cambria Math" panose="02040503050406030204" pitchFamily="18" charset="0"/>
                            </a:rPr>
                            <m:t>𝑔h</m:t>
                          </m:r>
                        </m:den>
                      </m:f>
                    </m:oMath>
                  </m:oMathPara>
                </a14:m>
                <a:endParaRPr lang="en-US" sz="2000" dirty="0"/>
              </a:p>
            </p:txBody>
          </p:sp>
        </mc:Choice>
        <mc:Fallback xmlns="">
          <p:sp>
            <p:nvSpPr>
              <p:cNvPr id="22" name="TextBox 21">
                <a:extLst>
                  <a:ext uri="{FF2B5EF4-FFF2-40B4-BE49-F238E27FC236}">
                    <a16:creationId xmlns:a16="http://schemas.microsoft.com/office/drawing/2014/main" id="{97669FA0-F84A-4974-A3D5-D6578DD5E87B}"/>
                  </a:ext>
                </a:extLst>
              </p:cNvPr>
              <p:cNvSpPr txBox="1">
                <a:spLocks noRot="1" noChangeAspect="1" noMove="1" noResize="1" noEditPoints="1" noAdjustHandles="1" noChangeArrowheads="1" noChangeShapeType="1" noTextEdit="1"/>
              </p:cNvSpPr>
              <p:nvPr/>
            </p:nvSpPr>
            <p:spPr>
              <a:xfrm>
                <a:off x="5275311" y="1550267"/>
                <a:ext cx="2637183" cy="76386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39979FE-ADE8-4DAA-AED2-479B165E360F}"/>
                  </a:ext>
                </a:extLst>
              </p:cNvPr>
              <p:cNvSpPr txBox="1"/>
              <p:nvPr/>
            </p:nvSpPr>
            <p:spPr>
              <a:xfrm>
                <a:off x="5275311" y="2438698"/>
                <a:ext cx="3081822"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af-ZA" sz="2000" b="0" i="1" smtClean="0">
                              <a:latin typeface="Cambria Math" panose="02040503050406030204" pitchFamily="18" charset="0"/>
                              <a:ea typeface="Cambria Math" panose="02040503050406030204" pitchFamily="18" charset="0"/>
                            </a:rPr>
                          </m:ctrlPr>
                        </m:funcPr>
                        <m:fName>
                          <m:r>
                            <m:rPr>
                              <m:sty m:val="p"/>
                            </m:rPr>
                            <a:rPr lang="af-ZA" sz="2000" b="0" i="0" smtClean="0">
                              <a:latin typeface="Cambria Math" panose="02040503050406030204" pitchFamily="18" charset="0"/>
                              <a:ea typeface="Cambria Math" panose="02040503050406030204" pitchFamily="18" charset="0"/>
                            </a:rPr>
                            <m:t>cos</m:t>
                          </m:r>
                        </m:fName>
                        <m:e>
                          <m:r>
                            <a:rPr lang="af-ZA" sz="2000" b="0" i="1" smtClean="0">
                              <a:latin typeface="Cambria Math" panose="02040503050406030204" pitchFamily="18" charset="0"/>
                              <a:ea typeface="Cambria Math" panose="02040503050406030204" pitchFamily="18" charset="0"/>
                            </a:rPr>
                            <m:t>𝐹</m:t>
                          </m:r>
                        </m:e>
                      </m:func>
                      <m:r>
                        <a:rPr lang="af-ZA" sz="2000" b="0" i="1" smtClean="0">
                          <a:latin typeface="Cambria Math" panose="02040503050406030204" pitchFamily="18" charset="0"/>
                          <a:ea typeface="Cambria Math" panose="02040503050406030204" pitchFamily="18" charset="0"/>
                        </a:rPr>
                        <m:t>=</m:t>
                      </m:r>
                      <m:f>
                        <m:fPr>
                          <m:ctrlPr>
                            <a:rPr lang="af-ZA" sz="2000" i="1">
                              <a:latin typeface="Cambria Math" panose="02040503050406030204" pitchFamily="18" charset="0"/>
                              <a:ea typeface="Cambria Math" panose="02040503050406030204" pitchFamily="18" charset="0"/>
                            </a:rPr>
                          </m:ctrlPr>
                        </m:fPr>
                        <m:num>
                          <m:sSup>
                            <m:sSupPr>
                              <m:ctrlPr>
                                <a:rPr lang="af-ZA" sz="2000" b="0" i="1" smtClean="0">
                                  <a:latin typeface="Cambria Math" panose="02040503050406030204" pitchFamily="18" charset="0"/>
                                  <a:ea typeface="Cambria Math" panose="02040503050406030204" pitchFamily="18" charset="0"/>
                                </a:rPr>
                              </m:ctrlPr>
                            </m:sSupPr>
                            <m:e>
                              <m:r>
                                <a:rPr lang="af-ZA" sz="2000" b="0" i="1" smtClean="0">
                                  <a:latin typeface="Cambria Math" panose="02040503050406030204" pitchFamily="18" charset="0"/>
                                  <a:ea typeface="Cambria Math" panose="02040503050406030204" pitchFamily="18" charset="0"/>
                                </a:rPr>
                                <m:t>(5)</m:t>
                              </m:r>
                            </m:e>
                            <m:sup>
                              <m:r>
                                <a:rPr lang="af-ZA" sz="2000" b="0" i="1" smtClean="0">
                                  <a:latin typeface="Cambria Math" panose="02040503050406030204" pitchFamily="18" charset="0"/>
                                  <a:ea typeface="Cambria Math" panose="02040503050406030204" pitchFamily="18" charset="0"/>
                                </a:rPr>
                                <m:t>2</m:t>
                              </m:r>
                            </m:sup>
                          </m:sSup>
                          <m:r>
                            <a:rPr lang="af-ZA" sz="2000" b="0" i="1" smtClean="0">
                              <a:latin typeface="Cambria Math" panose="02040503050406030204" pitchFamily="18" charset="0"/>
                              <a:ea typeface="Cambria Math" panose="02040503050406030204" pitchFamily="18" charset="0"/>
                            </a:rPr>
                            <m:t>+</m:t>
                          </m:r>
                          <m:sSup>
                            <m:sSupPr>
                              <m:ctrlPr>
                                <a:rPr lang="af-ZA" sz="2000" b="0" i="1" smtClean="0">
                                  <a:latin typeface="Cambria Math" panose="02040503050406030204" pitchFamily="18" charset="0"/>
                                  <a:ea typeface="Cambria Math" panose="02040503050406030204" pitchFamily="18" charset="0"/>
                                </a:rPr>
                              </m:ctrlPr>
                            </m:sSupPr>
                            <m:e>
                              <m:r>
                                <a:rPr lang="af-ZA" sz="2000" b="0" i="1" smtClean="0">
                                  <a:latin typeface="Cambria Math" panose="02040503050406030204" pitchFamily="18" charset="0"/>
                                  <a:ea typeface="Cambria Math" panose="02040503050406030204" pitchFamily="18" charset="0"/>
                                </a:rPr>
                                <m:t>(6)</m:t>
                              </m:r>
                            </m:e>
                            <m:sup>
                              <m:r>
                                <a:rPr lang="af-ZA" sz="2000" b="0" i="1" smtClean="0">
                                  <a:latin typeface="Cambria Math" panose="02040503050406030204" pitchFamily="18" charset="0"/>
                                  <a:ea typeface="Cambria Math" panose="02040503050406030204" pitchFamily="18" charset="0"/>
                                </a:rPr>
                                <m:t>2</m:t>
                              </m:r>
                            </m:sup>
                          </m:sSup>
                          <m:r>
                            <a:rPr lang="af-ZA" sz="2000" b="0" i="1" smtClean="0">
                              <a:latin typeface="Cambria Math" panose="02040503050406030204" pitchFamily="18" charset="0"/>
                              <a:ea typeface="Cambria Math" panose="02040503050406030204" pitchFamily="18" charset="0"/>
                            </a:rPr>
                            <m:t>−</m:t>
                          </m:r>
                          <m:sSup>
                            <m:sSupPr>
                              <m:ctrlPr>
                                <a:rPr lang="af-ZA" sz="2000" b="0" i="1" smtClean="0">
                                  <a:latin typeface="Cambria Math" panose="02040503050406030204" pitchFamily="18" charset="0"/>
                                  <a:ea typeface="Cambria Math" panose="02040503050406030204" pitchFamily="18" charset="0"/>
                                </a:rPr>
                              </m:ctrlPr>
                            </m:sSupPr>
                            <m:e>
                              <m:r>
                                <a:rPr lang="af-ZA" sz="2000" b="0" i="1" smtClean="0">
                                  <a:latin typeface="Cambria Math" panose="02040503050406030204" pitchFamily="18" charset="0"/>
                                  <a:ea typeface="Cambria Math" panose="02040503050406030204" pitchFamily="18" charset="0"/>
                                </a:rPr>
                                <m:t>(4)</m:t>
                              </m:r>
                            </m:e>
                            <m:sup>
                              <m:r>
                                <a:rPr lang="af-ZA" sz="2000" b="0" i="1" smtClean="0">
                                  <a:latin typeface="Cambria Math" panose="02040503050406030204" pitchFamily="18" charset="0"/>
                                  <a:ea typeface="Cambria Math" panose="02040503050406030204" pitchFamily="18" charset="0"/>
                                </a:rPr>
                                <m:t>2</m:t>
                              </m:r>
                            </m:sup>
                          </m:sSup>
                        </m:num>
                        <m:den>
                          <m:r>
                            <a:rPr lang="af-ZA" sz="2000" b="0" i="1" smtClean="0">
                              <a:latin typeface="Cambria Math" panose="02040503050406030204" pitchFamily="18" charset="0"/>
                              <a:ea typeface="Cambria Math" panose="02040503050406030204" pitchFamily="18" charset="0"/>
                            </a:rPr>
                            <m:t>2(5)(6)</m:t>
                          </m:r>
                        </m:den>
                      </m:f>
                    </m:oMath>
                  </m:oMathPara>
                </a14:m>
                <a:endParaRPr lang="en-US" sz="2000" dirty="0"/>
              </a:p>
            </p:txBody>
          </p:sp>
        </mc:Choice>
        <mc:Fallback xmlns="">
          <p:sp>
            <p:nvSpPr>
              <p:cNvPr id="24" name="TextBox 23">
                <a:extLst>
                  <a:ext uri="{FF2B5EF4-FFF2-40B4-BE49-F238E27FC236}">
                    <a16:creationId xmlns:a16="http://schemas.microsoft.com/office/drawing/2014/main" id="{A39979FE-ADE8-4DAA-AED2-479B165E360F}"/>
                  </a:ext>
                </a:extLst>
              </p:cNvPr>
              <p:cNvSpPr txBox="1">
                <a:spLocks noRot="1" noChangeAspect="1" noMove="1" noResize="1" noEditPoints="1" noAdjustHandles="1" noChangeArrowheads="1" noChangeShapeType="1" noTextEdit="1"/>
              </p:cNvSpPr>
              <p:nvPr/>
            </p:nvSpPr>
            <p:spPr>
              <a:xfrm>
                <a:off x="5275311" y="2438698"/>
                <a:ext cx="3081822" cy="76450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0F1852-96F3-4907-BD84-780E22F4ABA5}"/>
                  </a:ext>
                </a:extLst>
              </p:cNvPr>
              <p:cNvSpPr txBox="1"/>
              <p:nvPr/>
            </p:nvSpPr>
            <p:spPr>
              <a:xfrm>
                <a:off x="5268529" y="3266150"/>
                <a:ext cx="1551194" cy="676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af-ZA" sz="2000" b="0" i="1" smtClean="0">
                              <a:latin typeface="Cambria Math" panose="02040503050406030204" pitchFamily="18" charset="0"/>
                              <a:ea typeface="Cambria Math" panose="02040503050406030204" pitchFamily="18" charset="0"/>
                            </a:rPr>
                          </m:ctrlPr>
                        </m:funcPr>
                        <m:fName>
                          <m:r>
                            <m:rPr>
                              <m:sty m:val="p"/>
                            </m:rPr>
                            <a:rPr lang="af-ZA" sz="2000" b="0" i="0" smtClean="0">
                              <a:latin typeface="Cambria Math" panose="02040503050406030204" pitchFamily="18" charset="0"/>
                              <a:ea typeface="Cambria Math" panose="02040503050406030204" pitchFamily="18" charset="0"/>
                            </a:rPr>
                            <m:t>cos</m:t>
                          </m:r>
                        </m:fName>
                        <m:e>
                          <m:r>
                            <a:rPr lang="af-ZA" sz="2000" b="0" i="1" smtClean="0">
                              <a:latin typeface="Cambria Math" panose="02040503050406030204" pitchFamily="18" charset="0"/>
                              <a:ea typeface="Cambria Math" panose="02040503050406030204" pitchFamily="18" charset="0"/>
                            </a:rPr>
                            <m:t>𝐹</m:t>
                          </m:r>
                        </m:e>
                      </m:func>
                      <m:r>
                        <a:rPr lang="af-ZA" sz="2000" b="0" i="1" smtClean="0">
                          <a:latin typeface="Cambria Math" panose="02040503050406030204" pitchFamily="18" charset="0"/>
                          <a:ea typeface="Cambria Math" panose="02040503050406030204" pitchFamily="18" charset="0"/>
                        </a:rPr>
                        <m:t>=</m:t>
                      </m:r>
                      <m:f>
                        <m:fPr>
                          <m:ctrlPr>
                            <a:rPr lang="af-ZA" sz="2000" i="1" smtClean="0">
                              <a:latin typeface="Cambria Math" panose="02040503050406030204" pitchFamily="18" charset="0"/>
                              <a:ea typeface="Cambria Math" panose="02040503050406030204" pitchFamily="18" charset="0"/>
                            </a:rPr>
                          </m:ctrlPr>
                        </m:fPr>
                        <m:num>
                          <m:r>
                            <a:rPr lang="af-ZA" sz="2000" b="0" i="1" smtClean="0">
                              <a:latin typeface="Cambria Math" panose="02040503050406030204" pitchFamily="18" charset="0"/>
                              <a:ea typeface="Cambria Math" panose="02040503050406030204" pitchFamily="18" charset="0"/>
                            </a:rPr>
                            <m:t>45</m:t>
                          </m:r>
                        </m:num>
                        <m:den>
                          <m:r>
                            <a:rPr lang="af-ZA" sz="2000" b="0" i="1" smtClean="0">
                              <a:latin typeface="Cambria Math" panose="02040503050406030204" pitchFamily="18" charset="0"/>
                              <a:ea typeface="Cambria Math" panose="02040503050406030204" pitchFamily="18" charset="0"/>
                            </a:rPr>
                            <m:t>60</m:t>
                          </m:r>
                        </m:den>
                      </m:f>
                    </m:oMath>
                  </m:oMathPara>
                </a14:m>
                <a:endParaRPr lang="en-US" sz="2000" dirty="0"/>
              </a:p>
            </p:txBody>
          </p:sp>
        </mc:Choice>
        <mc:Fallback xmlns="">
          <p:sp>
            <p:nvSpPr>
              <p:cNvPr id="25" name="TextBox 24">
                <a:extLst>
                  <a:ext uri="{FF2B5EF4-FFF2-40B4-BE49-F238E27FC236}">
                    <a16:creationId xmlns:a16="http://schemas.microsoft.com/office/drawing/2014/main" id="{810F1852-96F3-4907-BD84-780E22F4ABA5}"/>
                  </a:ext>
                </a:extLst>
              </p:cNvPr>
              <p:cNvSpPr txBox="1">
                <a:spLocks noRot="1" noChangeAspect="1" noMove="1" noResize="1" noEditPoints="1" noAdjustHandles="1" noChangeArrowheads="1" noChangeShapeType="1" noTextEdit="1"/>
              </p:cNvSpPr>
              <p:nvPr/>
            </p:nvSpPr>
            <p:spPr>
              <a:xfrm>
                <a:off x="5268529" y="3266150"/>
                <a:ext cx="1551194" cy="67685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F7D2F2F-FB37-4707-BC32-B9A21F71F929}"/>
                  </a:ext>
                </a:extLst>
              </p:cNvPr>
              <p:cNvSpPr txBox="1"/>
              <p:nvPr/>
            </p:nvSpPr>
            <p:spPr>
              <a:xfrm>
                <a:off x="5222887" y="4049516"/>
                <a:ext cx="1945685" cy="676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af-ZA" sz="2000" b="0" i="1" smtClean="0">
                              <a:latin typeface="Cambria Math" panose="02040503050406030204" pitchFamily="18" charset="0"/>
                              <a:ea typeface="Cambria Math" panose="02040503050406030204" pitchFamily="18" charset="0"/>
                            </a:rPr>
                          </m:ctrlPr>
                        </m:accPr>
                        <m:e>
                          <m:r>
                            <a:rPr lang="af-ZA" sz="2000" b="0" i="1" smtClean="0">
                              <a:latin typeface="Cambria Math" panose="02040503050406030204" pitchFamily="18" charset="0"/>
                              <a:ea typeface="Cambria Math" panose="02040503050406030204" pitchFamily="18" charset="0"/>
                            </a:rPr>
                            <m:t>𝐹</m:t>
                          </m:r>
                        </m:e>
                      </m:acc>
                      <m:r>
                        <a:rPr lang="af-ZA" sz="2000" b="0" i="1" smtClean="0">
                          <a:latin typeface="Cambria Math" panose="02040503050406030204" pitchFamily="18" charset="0"/>
                          <a:ea typeface="Cambria Math" panose="02040503050406030204" pitchFamily="18" charset="0"/>
                        </a:rPr>
                        <m:t>=</m:t>
                      </m:r>
                      <m:func>
                        <m:funcPr>
                          <m:ctrlPr>
                            <a:rPr lang="af-ZA" sz="2000" b="0" i="1" smtClean="0">
                              <a:latin typeface="Cambria Math" panose="02040503050406030204" pitchFamily="18" charset="0"/>
                              <a:ea typeface="Cambria Math" panose="02040503050406030204" pitchFamily="18" charset="0"/>
                            </a:rPr>
                          </m:ctrlPr>
                        </m:funcPr>
                        <m:fName>
                          <m:sSup>
                            <m:sSupPr>
                              <m:ctrlPr>
                                <a:rPr lang="af-ZA" sz="2000" b="0" i="1" smtClean="0">
                                  <a:latin typeface="Cambria Math" panose="02040503050406030204" pitchFamily="18" charset="0"/>
                                  <a:ea typeface="Cambria Math" panose="02040503050406030204" pitchFamily="18" charset="0"/>
                                </a:rPr>
                              </m:ctrlPr>
                            </m:sSupPr>
                            <m:e>
                              <m:r>
                                <m:rPr>
                                  <m:sty m:val="p"/>
                                </m:rPr>
                                <a:rPr lang="af-ZA" sz="2000" b="0" i="0" smtClean="0">
                                  <a:latin typeface="Cambria Math" panose="02040503050406030204" pitchFamily="18" charset="0"/>
                                  <a:ea typeface="Cambria Math" panose="02040503050406030204" pitchFamily="18" charset="0"/>
                                </a:rPr>
                                <m:t>cos</m:t>
                              </m:r>
                            </m:e>
                            <m:sup>
                              <m:r>
                                <a:rPr lang="af-ZA" sz="2000" b="0" i="1" smtClean="0">
                                  <a:latin typeface="Cambria Math" panose="02040503050406030204" pitchFamily="18" charset="0"/>
                                  <a:ea typeface="Cambria Math" panose="02040503050406030204" pitchFamily="18" charset="0"/>
                                </a:rPr>
                                <m:t>−1</m:t>
                              </m:r>
                            </m:sup>
                          </m:sSup>
                        </m:fName>
                        <m:e>
                          <m:f>
                            <m:fPr>
                              <m:ctrlPr>
                                <a:rPr lang="af-ZA" sz="2000" i="1">
                                  <a:latin typeface="Cambria Math" panose="02040503050406030204" pitchFamily="18" charset="0"/>
                                  <a:ea typeface="Cambria Math" panose="02040503050406030204" pitchFamily="18" charset="0"/>
                                </a:rPr>
                              </m:ctrlPr>
                            </m:fPr>
                            <m:num>
                              <m:r>
                                <a:rPr lang="af-ZA" sz="2000" i="1">
                                  <a:latin typeface="Cambria Math" panose="02040503050406030204" pitchFamily="18" charset="0"/>
                                  <a:ea typeface="Cambria Math" panose="02040503050406030204" pitchFamily="18" charset="0"/>
                                </a:rPr>
                                <m:t>45</m:t>
                              </m:r>
                            </m:num>
                            <m:den>
                              <m:r>
                                <a:rPr lang="af-ZA" sz="2000" b="0" i="1" smtClean="0">
                                  <a:latin typeface="Cambria Math" panose="02040503050406030204" pitchFamily="18" charset="0"/>
                                  <a:ea typeface="Cambria Math" panose="02040503050406030204" pitchFamily="18" charset="0"/>
                                </a:rPr>
                                <m:t>6</m:t>
                              </m:r>
                              <m:r>
                                <a:rPr lang="af-ZA" sz="2000" i="1">
                                  <a:latin typeface="Cambria Math" panose="02040503050406030204" pitchFamily="18" charset="0"/>
                                  <a:ea typeface="Cambria Math" panose="02040503050406030204" pitchFamily="18" charset="0"/>
                                </a:rPr>
                                <m:t>0</m:t>
                              </m:r>
                            </m:den>
                          </m:f>
                        </m:e>
                      </m:func>
                    </m:oMath>
                  </m:oMathPara>
                </a14:m>
                <a:endParaRPr lang="en-US" sz="2000" dirty="0"/>
              </a:p>
            </p:txBody>
          </p:sp>
        </mc:Choice>
        <mc:Fallback xmlns="">
          <p:sp>
            <p:nvSpPr>
              <p:cNvPr id="26" name="TextBox 25">
                <a:extLst>
                  <a:ext uri="{FF2B5EF4-FFF2-40B4-BE49-F238E27FC236}">
                    <a16:creationId xmlns:a16="http://schemas.microsoft.com/office/drawing/2014/main" id="{1F7D2F2F-FB37-4707-BC32-B9A21F71F929}"/>
                  </a:ext>
                </a:extLst>
              </p:cNvPr>
              <p:cNvSpPr txBox="1">
                <a:spLocks noRot="1" noChangeAspect="1" noMove="1" noResize="1" noEditPoints="1" noAdjustHandles="1" noChangeArrowheads="1" noChangeShapeType="1" noTextEdit="1"/>
              </p:cNvSpPr>
              <p:nvPr/>
            </p:nvSpPr>
            <p:spPr>
              <a:xfrm>
                <a:off x="5222887" y="4049516"/>
                <a:ext cx="1945685" cy="67685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4304854-BAE1-4187-A67E-74E6E5080997}"/>
                  </a:ext>
                </a:extLst>
              </p:cNvPr>
              <p:cNvSpPr txBox="1"/>
              <p:nvPr/>
            </p:nvSpPr>
            <p:spPr>
              <a:xfrm>
                <a:off x="5268529" y="4832883"/>
                <a:ext cx="1505552" cy="408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af-ZA" sz="2000" b="0" i="1" smtClean="0">
                              <a:latin typeface="Cambria Math" panose="02040503050406030204" pitchFamily="18" charset="0"/>
                              <a:ea typeface="Cambria Math" panose="02040503050406030204" pitchFamily="18" charset="0"/>
                            </a:rPr>
                          </m:ctrlPr>
                        </m:accPr>
                        <m:e>
                          <m:r>
                            <a:rPr lang="af-ZA" sz="2000" b="0" i="1" smtClean="0">
                              <a:latin typeface="Cambria Math" panose="02040503050406030204" pitchFamily="18" charset="0"/>
                              <a:ea typeface="Cambria Math" panose="02040503050406030204" pitchFamily="18" charset="0"/>
                            </a:rPr>
                            <m:t>𝐹</m:t>
                          </m:r>
                        </m:e>
                      </m:acc>
                      <m:r>
                        <a:rPr lang="af-ZA" sz="2000" b="0" i="1" smtClean="0">
                          <a:latin typeface="Cambria Math" panose="02040503050406030204" pitchFamily="18" charset="0"/>
                          <a:ea typeface="Cambria Math" panose="02040503050406030204" pitchFamily="18" charset="0"/>
                        </a:rPr>
                        <m:t>=41,4°</m:t>
                      </m:r>
                    </m:oMath>
                  </m:oMathPara>
                </a14:m>
                <a:endParaRPr lang="en-US" sz="2000" dirty="0"/>
              </a:p>
            </p:txBody>
          </p:sp>
        </mc:Choice>
        <mc:Fallback xmlns="">
          <p:sp>
            <p:nvSpPr>
              <p:cNvPr id="27" name="TextBox 26">
                <a:extLst>
                  <a:ext uri="{FF2B5EF4-FFF2-40B4-BE49-F238E27FC236}">
                    <a16:creationId xmlns:a16="http://schemas.microsoft.com/office/drawing/2014/main" id="{D4304854-BAE1-4187-A67E-74E6E5080997}"/>
                  </a:ext>
                </a:extLst>
              </p:cNvPr>
              <p:cNvSpPr txBox="1">
                <a:spLocks noRot="1" noChangeAspect="1" noMove="1" noResize="1" noEditPoints="1" noAdjustHandles="1" noChangeArrowheads="1" noChangeShapeType="1" noTextEdit="1"/>
              </p:cNvSpPr>
              <p:nvPr/>
            </p:nvSpPr>
            <p:spPr>
              <a:xfrm>
                <a:off x="5268529" y="4832883"/>
                <a:ext cx="1505552" cy="408445"/>
              </a:xfrm>
              <a:prstGeom prst="rect">
                <a:avLst/>
              </a:prstGeom>
              <a:blipFill>
                <a:blip r:embed="rId14"/>
                <a:stretch>
                  <a:fillRect t="-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1DC446-2E8E-4A4D-8AC0-785FA08C1A24}"/>
                  </a:ext>
                </a:extLst>
              </p:cNvPr>
              <p:cNvSpPr txBox="1"/>
              <p:nvPr/>
            </p:nvSpPr>
            <p:spPr>
              <a:xfrm>
                <a:off x="9230136" y="832057"/>
                <a:ext cx="2637183" cy="718210"/>
              </a:xfrm>
              <a:prstGeom prst="rect">
                <a:avLst/>
              </a:prstGeom>
              <a:noFill/>
            </p:spPr>
            <p:txBody>
              <a:bodyPr wrap="square" rtlCol="0">
                <a:spAutoFit/>
              </a:bodyPr>
              <a:lstStyle/>
              <a:p>
                <a:r>
                  <a:rPr lang="af-ZA" sz="2000" dirty="0"/>
                  <a:t>To find </a:t>
                </a:r>
                <a14:m>
                  <m:oMath xmlns:m="http://schemas.openxmlformats.org/officeDocument/2006/math">
                    <m:acc>
                      <m:accPr>
                        <m:chr m:val="̂"/>
                        <m:ctrlPr>
                          <a:rPr lang="af-ZA" sz="2000" b="0" i="1" smtClean="0">
                            <a:latin typeface="Cambria Math" panose="02040503050406030204" pitchFamily="18" charset="0"/>
                            <a:ea typeface="Cambria Math" panose="02040503050406030204" pitchFamily="18" charset="0"/>
                          </a:rPr>
                        </m:ctrlPr>
                      </m:accPr>
                      <m:e>
                        <m:r>
                          <a:rPr lang="af-ZA" sz="2000" b="0" i="1" smtClean="0">
                            <a:latin typeface="Cambria Math" panose="02040503050406030204" pitchFamily="18" charset="0"/>
                            <a:ea typeface="Cambria Math" panose="02040503050406030204" pitchFamily="18" charset="0"/>
                          </a:rPr>
                          <m:t>𝐺</m:t>
                        </m:r>
                      </m:e>
                    </m:acc>
                    <m:r>
                      <a:rPr lang="af-ZA" sz="2000" b="0" i="1" smtClean="0">
                        <a:latin typeface="Cambria Math" panose="02040503050406030204" pitchFamily="18" charset="0"/>
                        <a:ea typeface="Cambria Math" panose="02040503050406030204" pitchFamily="18" charset="0"/>
                      </a:rPr>
                      <m:t> </m:t>
                    </m:r>
                  </m:oMath>
                </a14:m>
                <a:r>
                  <a:rPr lang="af-ZA" sz="2000" dirty="0"/>
                  <a:t>, use sine rule</a:t>
                </a:r>
              </a:p>
              <a:p>
                <a:r>
                  <a:rPr lang="af-ZA" sz="2000" dirty="0"/>
                  <a:t>It is quick.</a:t>
                </a:r>
              </a:p>
            </p:txBody>
          </p:sp>
        </mc:Choice>
        <mc:Fallback xmlns="">
          <p:sp>
            <p:nvSpPr>
              <p:cNvPr id="35" name="TextBox 34">
                <a:extLst>
                  <a:ext uri="{FF2B5EF4-FFF2-40B4-BE49-F238E27FC236}">
                    <a16:creationId xmlns:a16="http://schemas.microsoft.com/office/drawing/2014/main" id="{491DC446-2E8E-4A4D-8AC0-785FA08C1A24}"/>
                  </a:ext>
                </a:extLst>
              </p:cNvPr>
              <p:cNvSpPr txBox="1">
                <a:spLocks noRot="1" noChangeAspect="1" noMove="1" noResize="1" noEditPoints="1" noAdjustHandles="1" noChangeArrowheads="1" noChangeShapeType="1" noTextEdit="1"/>
              </p:cNvSpPr>
              <p:nvPr/>
            </p:nvSpPr>
            <p:spPr>
              <a:xfrm>
                <a:off x="9230136" y="832057"/>
                <a:ext cx="2637183" cy="718210"/>
              </a:xfrm>
              <a:prstGeom prst="rect">
                <a:avLst/>
              </a:prstGeom>
              <a:blipFill>
                <a:blip r:embed="rId15"/>
                <a:stretch>
                  <a:fillRect l="-2309" t="-5085" r="-693" b="-14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5FA6D1E-609D-4089-A09E-13DDFE1D59C8}"/>
                  </a:ext>
                </a:extLst>
              </p:cNvPr>
              <p:cNvSpPr txBox="1"/>
              <p:nvPr/>
            </p:nvSpPr>
            <p:spPr>
              <a:xfrm>
                <a:off x="9483126" y="1618136"/>
                <a:ext cx="1770597" cy="7510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f-ZA" sz="2000" b="0" i="1" smtClean="0">
                              <a:latin typeface="Cambria Math" panose="02040503050406030204" pitchFamily="18" charset="0"/>
                              <a:ea typeface="Cambria Math" panose="02040503050406030204" pitchFamily="18" charset="0"/>
                            </a:rPr>
                          </m:ctrlPr>
                        </m:fPr>
                        <m:num>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r>
                                <a:rPr lang="af-ZA" sz="2000" b="0" i="1" smtClean="0">
                                  <a:latin typeface="Cambria Math" panose="02040503050406030204" pitchFamily="18" charset="0"/>
                                  <a:ea typeface="Cambria Math" panose="02040503050406030204" pitchFamily="18" charset="0"/>
                                </a:rPr>
                                <m:t>𝐺</m:t>
                              </m:r>
                            </m:e>
                          </m:func>
                        </m:num>
                        <m:den>
                          <m:r>
                            <a:rPr lang="af-ZA" sz="2000" b="0" i="1" smtClean="0">
                              <a:latin typeface="Cambria Math" panose="02040503050406030204" pitchFamily="18" charset="0"/>
                              <a:ea typeface="Cambria Math" panose="02040503050406030204" pitchFamily="18" charset="0"/>
                            </a:rPr>
                            <m:t>𝑔</m:t>
                          </m:r>
                        </m:den>
                      </m:f>
                      <m:r>
                        <a:rPr lang="af-ZA" sz="2000" b="0" i="1" smtClean="0">
                          <a:latin typeface="Cambria Math" panose="02040503050406030204" pitchFamily="18" charset="0"/>
                          <a:ea typeface="Cambria Math" panose="02040503050406030204" pitchFamily="18" charset="0"/>
                        </a:rPr>
                        <m:t>=</m:t>
                      </m:r>
                      <m:f>
                        <m:fPr>
                          <m:ctrlPr>
                            <a:rPr lang="af-ZA" sz="2000" b="0" i="1" smtClean="0">
                              <a:latin typeface="Cambria Math" panose="02040503050406030204" pitchFamily="18" charset="0"/>
                              <a:ea typeface="Cambria Math" panose="02040503050406030204" pitchFamily="18" charset="0"/>
                            </a:rPr>
                          </m:ctrlPr>
                        </m:fPr>
                        <m:num>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r>
                                <a:rPr lang="af-ZA" sz="2000" b="0" i="1" smtClean="0">
                                  <a:latin typeface="Cambria Math" panose="02040503050406030204" pitchFamily="18" charset="0"/>
                                  <a:ea typeface="Cambria Math" panose="02040503050406030204" pitchFamily="18" charset="0"/>
                                </a:rPr>
                                <m:t>𝐹</m:t>
                              </m:r>
                            </m:e>
                          </m:func>
                        </m:num>
                        <m:den>
                          <m:r>
                            <a:rPr lang="af-ZA" sz="2000" b="0" i="1" smtClean="0">
                              <a:latin typeface="Cambria Math" panose="02040503050406030204" pitchFamily="18" charset="0"/>
                              <a:ea typeface="Cambria Math" panose="02040503050406030204" pitchFamily="18" charset="0"/>
                            </a:rPr>
                            <m:t>𝑓</m:t>
                          </m:r>
                        </m:den>
                      </m:f>
                    </m:oMath>
                  </m:oMathPara>
                </a14:m>
                <a:endParaRPr lang="en-US" sz="2000" dirty="0"/>
              </a:p>
            </p:txBody>
          </p:sp>
        </mc:Choice>
        <mc:Fallback xmlns="">
          <p:sp>
            <p:nvSpPr>
              <p:cNvPr id="36" name="TextBox 35">
                <a:extLst>
                  <a:ext uri="{FF2B5EF4-FFF2-40B4-BE49-F238E27FC236}">
                    <a16:creationId xmlns:a16="http://schemas.microsoft.com/office/drawing/2014/main" id="{75FA6D1E-609D-4089-A09E-13DDFE1D59C8}"/>
                  </a:ext>
                </a:extLst>
              </p:cNvPr>
              <p:cNvSpPr txBox="1">
                <a:spLocks noRot="1" noChangeAspect="1" noMove="1" noResize="1" noEditPoints="1" noAdjustHandles="1" noChangeArrowheads="1" noChangeShapeType="1" noTextEdit="1"/>
              </p:cNvSpPr>
              <p:nvPr/>
            </p:nvSpPr>
            <p:spPr>
              <a:xfrm>
                <a:off x="9483126" y="1618136"/>
                <a:ext cx="1770597" cy="751039"/>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A6A65BF-41DB-463A-B778-06ECA0A69811}"/>
                  </a:ext>
                </a:extLst>
              </p:cNvPr>
              <p:cNvSpPr txBox="1"/>
              <p:nvPr/>
            </p:nvSpPr>
            <p:spPr>
              <a:xfrm>
                <a:off x="9306682" y="2424307"/>
                <a:ext cx="2484090" cy="676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f-ZA" sz="2000" b="0" i="1" smtClean="0">
                              <a:latin typeface="Cambria Math" panose="02040503050406030204" pitchFamily="18" charset="0"/>
                              <a:ea typeface="Cambria Math" panose="02040503050406030204" pitchFamily="18" charset="0"/>
                            </a:rPr>
                          </m:ctrlPr>
                        </m:fPr>
                        <m:num>
                          <m:func>
                            <m:funcPr>
                              <m:ctrlPr>
                                <a:rPr lang="af-ZA" sz="2000" i="1" smtClean="0">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r>
                                <a:rPr lang="af-ZA" sz="2000" b="0" i="1" smtClean="0">
                                  <a:latin typeface="Cambria Math" panose="02040503050406030204" pitchFamily="18" charset="0"/>
                                  <a:ea typeface="Cambria Math" panose="02040503050406030204" pitchFamily="18" charset="0"/>
                                </a:rPr>
                                <m:t>𝐺</m:t>
                              </m:r>
                            </m:e>
                          </m:func>
                        </m:num>
                        <m:den>
                          <m:r>
                            <a:rPr lang="af-ZA" sz="2000" b="0" i="1" smtClean="0">
                              <a:latin typeface="Cambria Math" panose="02040503050406030204" pitchFamily="18" charset="0"/>
                              <a:ea typeface="Cambria Math" panose="02040503050406030204" pitchFamily="18" charset="0"/>
                            </a:rPr>
                            <m:t>5</m:t>
                          </m:r>
                        </m:den>
                      </m:f>
                      <m:r>
                        <a:rPr lang="af-ZA" sz="2000" b="0" i="1" smtClean="0">
                          <a:latin typeface="Cambria Math" panose="02040503050406030204" pitchFamily="18" charset="0"/>
                          <a:ea typeface="Cambria Math" panose="02040503050406030204" pitchFamily="18" charset="0"/>
                        </a:rPr>
                        <m:t>=</m:t>
                      </m:r>
                      <m:f>
                        <m:fPr>
                          <m:ctrlPr>
                            <a:rPr lang="af-ZA" sz="2000" b="0" i="1" smtClean="0">
                              <a:latin typeface="Cambria Math" panose="02040503050406030204" pitchFamily="18" charset="0"/>
                              <a:ea typeface="Cambria Math" panose="02040503050406030204" pitchFamily="18" charset="0"/>
                            </a:rPr>
                          </m:ctrlPr>
                        </m:fPr>
                        <m:num>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r>
                                <a:rPr lang="af-ZA" sz="2000" b="0" i="1" smtClean="0">
                                  <a:latin typeface="Cambria Math" panose="02040503050406030204" pitchFamily="18" charset="0"/>
                                  <a:ea typeface="Cambria Math" panose="02040503050406030204" pitchFamily="18" charset="0"/>
                                </a:rPr>
                                <m:t>41,4°</m:t>
                              </m:r>
                            </m:e>
                          </m:func>
                        </m:num>
                        <m:den>
                          <m:r>
                            <a:rPr lang="af-ZA" sz="2000" b="0" i="1" smtClean="0">
                              <a:latin typeface="Cambria Math" panose="02040503050406030204" pitchFamily="18" charset="0"/>
                              <a:ea typeface="Cambria Math" panose="02040503050406030204" pitchFamily="18" charset="0"/>
                            </a:rPr>
                            <m:t>4</m:t>
                          </m:r>
                        </m:den>
                      </m:f>
                    </m:oMath>
                  </m:oMathPara>
                </a14:m>
                <a:endParaRPr lang="en-US" sz="2000" dirty="0"/>
              </a:p>
            </p:txBody>
          </p:sp>
        </mc:Choice>
        <mc:Fallback xmlns="">
          <p:sp>
            <p:nvSpPr>
              <p:cNvPr id="37" name="TextBox 36">
                <a:extLst>
                  <a:ext uri="{FF2B5EF4-FFF2-40B4-BE49-F238E27FC236}">
                    <a16:creationId xmlns:a16="http://schemas.microsoft.com/office/drawing/2014/main" id="{FA6A65BF-41DB-463A-B778-06ECA0A69811}"/>
                  </a:ext>
                </a:extLst>
              </p:cNvPr>
              <p:cNvSpPr txBox="1">
                <a:spLocks noRot="1" noChangeAspect="1" noMove="1" noResize="1" noEditPoints="1" noAdjustHandles="1" noChangeArrowheads="1" noChangeShapeType="1" noTextEdit="1"/>
              </p:cNvSpPr>
              <p:nvPr/>
            </p:nvSpPr>
            <p:spPr>
              <a:xfrm>
                <a:off x="9306682" y="2424307"/>
                <a:ext cx="2484090" cy="67685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759AEBC-B5FA-4FC0-8986-73D6C3471801}"/>
                  </a:ext>
                </a:extLst>
              </p:cNvPr>
              <p:cNvSpPr txBox="1"/>
              <p:nvPr/>
            </p:nvSpPr>
            <p:spPr>
              <a:xfrm>
                <a:off x="9464572" y="3093716"/>
                <a:ext cx="2484092" cy="6705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af-ZA" sz="2000" b="0" i="1" dirty="0" smtClean="0">
                              <a:latin typeface="Cambria Math" panose="02040503050406030204" pitchFamily="18" charset="0"/>
                            </a:rPr>
                          </m:ctrlPr>
                        </m:funcPr>
                        <m:fName>
                          <m:r>
                            <m:rPr>
                              <m:sty m:val="p"/>
                            </m:rPr>
                            <a:rPr lang="af-ZA" sz="2000" i="0" dirty="0" smtClean="0">
                              <a:latin typeface="Cambria Math" panose="02040503050406030204" pitchFamily="18" charset="0"/>
                            </a:rPr>
                            <m:t>sin</m:t>
                          </m:r>
                        </m:fName>
                        <m:e>
                          <m:r>
                            <a:rPr lang="af-ZA" sz="2000" b="0" i="1" dirty="0" smtClean="0">
                              <a:latin typeface="Cambria Math" panose="02040503050406030204" pitchFamily="18" charset="0"/>
                            </a:rPr>
                            <m:t>𝐺</m:t>
                          </m:r>
                        </m:e>
                      </m:func>
                      <m:r>
                        <a:rPr lang="af-ZA" sz="2000" b="0" i="1" dirty="0" smtClean="0">
                          <a:latin typeface="Cambria Math" panose="02040503050406030204" pitchFamily="18" charset="0"/>
                        </a:rPr>
                        <m:t>=</m:t>
                      </m:r>
                      <m:f>
                        <m:fPr>
                          <m:ctrlPr>
                            <a:rPr lang="af-ZA" sz="2000" b="0" i="1" dirty="0" smtClean="0">
                              <a:latin typeface="Cambria Math" panose="02040503050406030204" pitchFamily="18" charset="0"/>
                            </a:rPr>
                          </m:ctrlPr>
                        </m:fPr>
                        <m:num>
                          <m:r>
                            <a:rPr lang="af-ZA" sz="2000" b="0" i="1" dirty="0" smtClean="0">
                              <a:latin typeface="Cambria Math" panose="02040503050406030204" pitchFamily="18" charset="0"/>
                            </a:rPr>
                            <m:t>5</m:t>
                          </m:r>
                          <m:func>
                            <m:funcPr>
                              <m:ctrlPr>
                                <a:rPr lang="af-ZA" sz="2000" b="0" i="1" dirty="0" smtClean="0">
                                  <a:latin typeface="Cambria Math" panose="02040503050406030204" pitchFamily="18" charset="0"/>
                                </a:rPr>
                              </m:ctrlPr>
                            </m:funcPr>
                            <m:fName>
                              <m:r>
                                <m:rPr>
                                  <m:sty m:val="p"/>
                                </m:rPr>
                                <a:rPr lang="af-ZA" sz="2000" b="0" i="0" dirty="0" smtClean="0">
                                  <a:latin typeface="Cambria Math" panose="02040503050406030204" pitchFamily="18" charset="0"/>
                                </a:rPr>
                                <m:t>sin</m:t>
                              </m:r>
                            </m:fName>
                            <m:e>
                              <m:r>
                                <a:rPr lang="af-ZA" sz="2000" b="0" i="1" dirty="0" smtClean="0">
                                  <a:latin typeface="Cambria Math" panose="02040503050406030204" pitchFamily="18" charset="0"/>
                                </a:rPr>
                                <m:t>41,4</m:t>
                              </m:r>
                              <m:r>
                                <a:rPr lang="af-ZA" sz="2000" b="0" i="1" dirty="0" smtClean="0">
                                  <a:latin typeface="Cambria Math" panose="02040503050406030204" pitchFamily="18" charset="0"/>
                                  <a:ea typeface="Cambria Math" panose="02040503050406030204" pitchFamily="18" charset="0"/>
                                </a:rPr>
                                <m:t>°</m:t>
                              </m:r>
                            </m:e>
                          </m:func>
                        </m:num>
                        <m:den>
                          <m:r>
                            <a:rPr lang="af-ZA" sz="2000" b="0" i="1" dirty="0" smtClean="0">
                              <a:latin typeface="Cambria Math" panose="02040503050406030204" pitchFamily="18" charset="0"/>
                            </a:rPr>
                            <m:t>4</m:t>
                          </m:r>
                        </m:den>
                      </m:f>
                    </m:oMath>
                  </m:oMathPara>
                </a14:m>
                <a:endParaRPr lang="af-ZA" sz="2000" b="0" dirty="0"/>
              </a:p>
            </p:txBody>
          </p:sp>
        </mc:Choice>
        <mc:Fallback xmlns="">
          <p:sp>
            <p:nvSpPr>
              <p:cNvPr id="38" name="TextBox 37">
                <a:extLst>
                  <a:ext uri="{FF2B5EF4-FFF2-40B4-BE49-F238E27FC236}">
                    <a16:creationId xmlns:a16="http://schemas.microsoft.com/office/drawing/2014/main" id="{8759AEBC-B5FA-4FC0-8986-73D6C3471801}"/>
                  </a:ext>
                </a:extLst>
              </p:cNvPr>
              <p:cNvSpPr txBox="1">
                <a:spLocks noRot="1" noChangeAspect="1" noMove="1" noResize="1" noEditPoints="1" noAdjustHandles="1" noChangeArrowheads="1" noChangeShapeType="1" noTextEdit="1"/>
              </p:cNvSpPr>
              <p:nvPr/>
            </p:nvSpPr>
            <p:spPr>
              <a:xfrm>
                <a:off x="9464572" y="3093716"/>
                <a:ext cx="2484092" cy="670568"/>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B6B9C1B-2913-4A5D-A80E-9758B83803F3}"/>
                  </a:ext>
                </a:extLst>
              </p:cNvPr>
              <p:cNvSpPr txBox="1"/>
              <p:nvPr/>
            </p:nvSpPr>
            <p:spPr>
              <a:xfrm>
                <a:off x="9483126" y="3849461"/>
                <a:ext cx="19396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af-ZA" sz="2000" b="0" i="1" dirty="0" smtClean="0">
                              <a:latin typeface="Cambria Math" panose="02040503050406030204" pitchFamily="18" charset="0"/>
                            </a:rPr>
                          </m:ctrlPr>
                        </m:funcPr>
                        <m:fName>
                          <m:r>
                            <m:rPr>
                              <m:sty m:val="p"/>
                            </m:rPr>
                            <a:rPr lang="af-ZA" sz="2000" i="0" dirty="0" smtClean="0">
                              <a:latin typeface="Cambria Math" panose="02040503050406030204" pitchFamily="18" charset="0"/>
                            </a:rPr>
                            <m:t>sin</m:t>
                          </m:r>
                        </m:fName>
                        <m:e>
                          <m:r>
                            <a:rPr lang="af-ZA" sz="2000" b="0" i="1" dirty="0" smtClean="0">
                              <a:latin typeface="Cambria Math" panose="02040503050406030204" pitchFamily="18" charset="0"/>
                            </a:rPr>
                            <m:t>𝐺</m:t>
                          </m:r>
                        </m:e>
                      </m:func>
                      <m:r>
                        <a:rPr lang="af-ZA" sz="2000" b="0" i="1" dirty="0" smtClean="0">
                          <a:latin typeface="Cambria Math" panose="02040503050406030204" pitchFamily="18" charset="0"/>
                        </a:rPr>
                        <m:t>=0,826</m:t>
                      </m:r>
                    </m:oMath>
                  </m:oMathPara>
                </a14:m>
                <a:endParaRPr lang="af-ZA" sz="2000" b="0" dirty="0"/>
              </a:p>
            </p:txBody>
          </p:sp>
        </mc:Choice>
        <mc:Fallback xmlns="">
          <p:sp>
            <p:nvSpPr>
              <p:cNvPr id="46" name="TextBox 45">
                <a:extLst>
                  <a:ext uri="{FF2B5EF4-FFF2-40B4-BE49-F238E27FC236}">
                    <a16:creationId xmlns:a16="http://schemas.microsoft.com/office/drawing/2014/main" id="{4B6B9C1B-2913-4A5D-A80E-9758B83803F3}"/>
                  </a:ext>
                </a:extLst>
              </p:cNvPr>
              <p:cNvSpPr txBox="1">
                <a:spLocks noRot="1" noChangeAspect="1" noMove="1" noResize="1" noEditPoints="1" noAdjustHandles="1" noChangeArrowheads="1" noChangeShapeType="1" noTextEdit="1"/>
              </p:cNvSpPr>
              <p:nvPr/>
            </p:nvSpPr>
            <p:spPr>
              <a:xfrm>
                <a:off x="9483126" y="3849461"/>
                <a:ext cx="1939687" cy="400110"/>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BADD9BC-17F3-46EC-AB8D-0F49E082DDF3}"/>
                  </a:ext>
                </a:extLst>
              </p:cNvPr>
              <p:cNvSpPr txBox="1"/>
              <p:nvPr/>
            </p:nvSpPr>
            <p:spPr>
              <a:xfrm>
                <a:off x="9464572" y="4424438"/>
                <a:ext cx="1789151" cy="4084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af-ZA" sz="2000" i="1" smtClean="0">
                              <a:latin typeface="Cambria Math" panose="02040503050406030204" pitchFamily="18" charset="0"/>
                              <a:ea typeface="Cambria Math" panose="02040503050406030204" pitchFamily="18" charset="0"/>
                            </a:rPr>
                          </m:ctrlPr>
                        </m:accPr>
                        <m:e>
                          <m:r>
                            <a:rPr lang="af-ZA" sz="2000" b="0" i="1" smtClean="0">
                              <a:latin typeface="Cambria Math" panose="02040503050406030204" pitchFamily="18" charset="0"/>
                              <a:ea typeface="Cambria Math" panose="02040503050406030204" pitchFamily="18" charset="0"/>
                            </a:rPr>
                            <m:t>𝐺</m:t>
                          </m:r>
                        </m:e>
                      </m:acc>
                      <m:r>
                        <a:rPr lang="af-ZA" sz="2000" b="0" i="1" dirty="0" smtClean="0">
                          <a:latin typeface="Cambria Math" panose="02040503050406030204" pitchFamily="18" charset="0"/>
                        </a:rPr>
                        <m:t>=55,8</m:t>
                      </m:r>
                      <m:r>
                        <a:rPr lang="af-ZA" sz="2000" b="0" i="1" dirty="0" smtClean="0">
                          <a:latin typeface="Cambria Math" panose="02040503050406030204" pitchFamily="18" charset="0"/>
                          <a:ea typeface="Cambria Math" panose="02040503050406030204" pitchFamily="18" charset="0"/>
                        </a:rPr>
                        <m:t>°</m:t>
                      </m:r>
                    </m:oMath>
                  </m:oMathPara>
                </a14:m>
                <a:endParaRPr lang="af-ZA" sz="2000" b="0" dirty="0"/>
              </a:p>
            </p:txBody>
          </p:sp>
        </mc:Choice>
        <mc:Fallback xmlns="">
          <p:sp>
            <p:nvSpPr>
              <p:cNvPr id="51" name="TextBox 50">
                <a:extLst>
                  <a:ext uri="{FF2B5EF4-FFF2-40B4-BE49-F238E27FC236}">
                    <a16:creationId xmlns:a16="http://schemas.microsoft.com/office/drawing/2014/main" id="{9BADD9BC-17F3-46EC-AB8D-0F49E082DDF3}"/>
                  </a:ext>
                </a:extLst>
              </p:cNvPr>
              <p:cNvSpPr txBox="1">
                <a:spLocks noRot="1" noChangeAspect="1" noMove="1" noResize="1" noEditPoints="1" noAdjustHandles="1" noChangeArrowheads="1" noChangeShapeType="1" noTextEdit="1"/>
              </p:cNvSpPr>
              <p:nvPr/>
            </p:nvSpPr>
            <p:spPr>
              <a:xfrm>
                <a:off x="9464572" y="4424438"/>
                <a:ext cx="1789151" cy="408445"/>
              </a:xfrm>
              <a:prstGeom prst="rect">
                <a:avLst/>
              </a:prstGeom>
              <a:blipFill>
                <a:blip r:embed="rId20"/>
                <a:stretch>
                  <a:fillRect t="-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F59F91A-61F1-4245-A7F2-BB5EEDE35FCD}"/>
                  </a:ext>
                </a:extLst>
              </p:cNvPr>
              <p:cNvSpPr txBox="1"/>
              <p:nvPr/>
            </p:nvSpPr>
            <p:spPr>
              <a:xfrm>
                <a:off x="6703343" y="5681457"/>
                <a:ext cx="3345282" cy="4084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af-ZA" sz="2000" i="1" smtClean="0">
                              <a:latin typeface="Cambria Math" panose="02040503050406030204" pitchFamily="18" charset="0"/>
                              <a:ea typeface="Cambria Math" panose="02040503050406030204" pitchFamily="18" charset="0"/>
                            </a:rPr>
                          </m:ctrlPr>
                        </m:accPr>
                        <m:e>
                          <m:r>
                            <a:rPr lang="af-ZA" sz="2000" b="0" i="1" smtClean="0">
                              <a:latin typeface="Cambria Math" panose="02040503050406030204" pitchFamily="18" charset="0"/>
                              <a:ea typeface="Cambria Math" panose="02040503050406030204" pitchFamily="18" charset="0"/>
                            </a:rPr>
                            <m:t>𝐻</m:t>
                          </m:r>
                        </m:e>
                      </m:acc>
                      <m:r>
                        <a:rPr lang="af-ZA" sz="2000" b="0" i="1" dirty="0" smtClean="0">
                          <a:latin typeface="Cambria Math" panose="02040503050406030204" pitchFamily="18" charset="0"/>
                        </a:rPr>
                        <m:t>=180</m:t>
                      </m:r>
                      <m:r>
                        <a:rPr lang="af-ZA" sz="2000" b="0" i="1" dirty="0" smtClean="0">
                          <a:latin typeface="Cambria Math" panose="02040503050406030204" pitchFamily="18" charset="0"/>
                          <a:ea typeface="Cambria Math" panose="02040503050406030204" pitchFamily="18" charset="0"/>
                        </a:rPr>
                        <m:t>°−(</m:t>
                      </m:r>
                      <m:r>
                        <a:rPr lang="af-ZA" sz="2000" b="0" i="1" dirty="0" smtClean="0">
                          <a:latin typeface="Cambria Math" panose="02040503050406030204" pitchFamily="18" charset="0"/>
                        </a:rPr>
                        <m:t>55,8</m:t>
                      </m:r>
                      <m:r>
                        <a:rPr lang="af-ZA" sz="2000" b="0" i="1" dirty="0" smtClean="0">
                          <a:latin typeface="Cambria Math" panose="02040503050406030204" pitchFamily="18" charset="0"/>
                          <a:ea typeface="Cambria Math" panose="02040503050406030204" pitchFamily="18" charset="0"/>
                        </a:rPr>
                        <m:t>°+41,4)</m:t>
                      </m:r>
                    </m:oMath>
                  </m:oMathPara>
                </a14:m>
                <a:endParaRPr lang="af-ZA" sz="2000" b="0" dirty="0"/>
              </a:p>
            </p:txBody>
          </p:sp>
        </mc:Choice>
        <mc:Fallback xmlns="">
          <p:sp>
            <p:nvSpPr>
              <p:cNvPr id="52" name="TextBox 51">
                <a:extLst>
                  <a:ext uri="{FF2B5EF4-FFF2-40B4-BE49-F238E27FC236}">
                    <a16:creationId xmlns:a16="http://schemas.microsoft.com/office/drawing/2014/main" id="{6F59F91A-61F1-4245-A7F2-BB5EEDE35FCD}"/>
                  </a:ext>
                </a:extLst>
              </p:cNvPr>
              <p:cNvSpPr txBox="1">
                <a:spLocks noRot="1" noChangeAspect="1" noMove="1" noResize="1" noEditPoints="1" noAdjustHandles="1" noChangeArrowheads="1" noChangeShapeType="1" noTextEdit="1"/>
              </p:cNvSpPr>
              <p:nvPr/>
            </p:nvSpPr>
            <p:spPr>
              <a:xfrm>
                <a:off x="6703343" y="5681457"/>
                <a:ext cx="3345282" cy="408445"/>
              </a:xfrm>
              <a:prstGeom prst="rect">
                <a:avLst/>
              </a:prstGeom>
              <a:blipFill>
                <a:blip r:embed="rId21"/>
                <a:stretch>
                  <a:fillRect t="-8955"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4FCBE84-88E6-4029-BBC8-900DE8C275DD}"/>
                  </a:ext>
                </a:extLst>
              </p:cNvPr>
              <p:cNvSpPr txBox="1"/>
              <p:nvPr/>
            </p:nvSpPr>
            <p:spPr>
              <a:xfrm>
                <a:off x="6816222" y="6196417"/>
                <a:ext cx="1353979" cy="4084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af-ZA" sz="2000" i="1" smtClean="0">
                              <a:latin typeface="Cambria Math" panose="02040503050406030204" pitchFamily="18" charset="0"/>
                              <a:ea typeface="Cambria Math" panose="02040503050406030204" pitchFamily="18" charset="0"/>
                            </a:rPr>
                          </m:ctrlPr>
                        </m:accPr>
                        <m:e>
                          <m:r>
                            <a:rPr lang="af-ZA" sz="2000" b="0" i="1" smtClean="0">
                              <a:latin typeface="Cambria Math" panose="02040503050406030204" pitchFamily="18" charset="0"/>
                              <a:ea typeface="Cambria Math" panose="02040503050406030204" pitchFamily="18" charset="0"/>
                            </a:rPr>
                            <m:t>𝐻</m:t>
                          </m:r>
                        </m:e>
                      </m:acc>
                      <m:r>
                        <a:rPr lang="af-ZA" sz="2000" b="0" i="1" dirty="0" smtClean="0">
                          <a:latin typeface="Cambria Math" panose="02040503050406030204" pitchFamily="18" charset="0"/>
                        </a:rPr>
                        <m:t>=82,8</m:t>
                      </m:r>
                      <m:r>
                        <a:rPr lang="af-ZA" sz="2000" b="0" i="1" dirty="0" smtClean="0">
                          <a:latin typeface="Cambria Math" panose="02040503050406030204" pitchFamily="18" charset="0"/>
                          <a:ea typeface="Cambria Math" panose="02040503050406030204" pitchFamily="18" charset="0"/>
                        </a:rPr>
                        <m:t>°</m:t>
                      </m:r>
                    </m:oMath>
                  </m:oMathPara>
                </a14:m>
                <a:endParaRPr lang="af-ZA" sz="2000" b="0" dirty="0"/>
              </a:p>
            </p:txBody>
          </p:sp>
        </mc:Choice>
        <mc:Fallback xmlns="">
          <p:sp>
            <p:nvSpPr>
              <p:cNvPr id="53" name="TextBox 52">
                <a:extLst>
                  <a:ext uri="{FF2B5EF4-FFF2-40B4-BE49-F238E27FC236}">
                    <a16:creationId xmlns:a16="http://schemas.microsoft.com/office/drawing/2014/main" id="{24FCBE84-88E6-4029-BBC8-900DE8C275DD}"/>
                  </a:ext>
                </a:extLst>
              </p:cNvPr>
              <p:cNvSpPr txBox="1">
                <a:spLocks noRot="1" noChangeAspect="1" noMove="1" noResize="1" noEditPoints="1" noAdjustHandles="1" noChangeArrowheads="1" noChangeShapeType="1" noTextEdit="1"/>
              </p:cNvSpPr>
              <p:nvPr/>
            </p:nvSpPr>
            <p:spPr>
              <a:xfrm>
                <a:off x="6816222" y="6196417"/>
                <a:ext cx="1353979" cy="408445"/>
              </a:xfrm>
              <a:prstGeom prst="rect">
                <a:avLst/>
              </a:prstGeom>
              <a:blipFill>
                <a:blip r:embed="rId22"/>
                <a:stretch>
                  <a:fillRect t="-895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23">
            <p14:nvContentPartPr>
              <p14:cNvPr id="12" name="Ink 11">
                <a:extLst>
                  <a:ext uri="{FF2B5EF4-FFF2-40B4-BE49-F238E27FC236}">
                    <a16:creationId xmlns:a16="http://schemas.microsoft.com/office/drawing/2014/main" id="{091AE3E2-41D8-41D6-8117-AD2AD7B169C9}"/>
                  </a:ext>
                </a:extLst>
              </p14:cNvPr>
              <p14:cNvContentPartPr/>
              <p14:nvPr/>
            </p14:nvContentPartPr>
            <p14:xfrm>
              <a:off x="2497883" y="3346226"/>
              <a:ext cx="4313880" cy="3067560"/>
            </p14:xfrm>
          </p:contentPart>
        </mc:Choice>
        <mc:Fallback xmlns="">
          <p:pic>
            <p:nvPicPr>
              <p:cNvPr id="12" name="Ink 11">
                <a:extLst>
                  <a:ext uri="{FF2B5EF4-FFF2-40B4-BE49-F238E27FC236}">
                    <a16:creationId xmlns:a16="http://schemas.microsoft.com/office/drawing/2014/main" id="{091AE3E2-41D8-41D6-8117-AD2AD7B169C9}"/>
                  </a:ext>
                </a:extLst>
              </p:cNvPr>
              <p:cNvPicPr/>
              <p:nvPr/>
            </p:nvPicPr>
            <p:blipFill>
              <a:blip r:embed="rId24"/>
              <a:stretch>
                <a:fillRect/>
              </a:stretch>
            </p:blipFill>
            <p:spPr>
              <a:xfrm>
                <a:off x="2488883" y="3337586"/>
                <a:ext cx="4331520" cy="3085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71E48AAF-83ED-44E9-A65A-CA6FB8CF6F47}"/>
                  </a:ext>
                </a:extLst>
              </p14:cNvPr>
              <p14:cNvContentPartPr/>
              <p14:nvPr/>
            </p14:nvContentPartPr>
            <p14:xfrm>
              <a:off x="1138163" y="4838426"/>
              <a:ext cx="4679280" cy="1444680"/>
            </p14:xfrm>
          </p:contentPart>
        </mc:Choice>
        <mc:Fallback xmlns="">
          <p:pic>
            <p:nvPicPr>
              <p:cNvPr id="15" name="Ink 14">
                <a:extLst>
                  <a:ext uri="{FF2B5EF4-FFF2-40B4-BE49-F238E27FC236}">
                    <a16:creationId xmlns:a16="http://schemas.microsoft.com/office/drawing/2014/main" id="{71E48AAF-83ED-44E9-A65A-CA6FB8CF6F47}"/>
                  </a:ext>
                </a:extLst>
              </p:cNvPr>
              <p:cNvPicPr/>
              <p:nvPr/>
            </p:nvPicPr>
            <p:blipFill>
              <a:blip r:embed="rId26"/>
              <a:stretch>
                <a:fillRect/>
              </a:stretch>
            </p:blipFill>
            <p:spPr>
              <a:xfrm>
                <a:off x="1129523" y="4829426"/>
                <a:ext cx="4696920" cy="146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6" name="Ink 55">
                <a:extLst>
                  <a:ext uri="{FF2B5EF4-FFF2-40B4-BE49-F238E27FC236}">
                    <a16:creationId xmlns:a16="http://schemas.microsoft.com/office/drawing/2014/main" id="{4565A971-F984-4854-8EC3-55ADB9E78180}"/>
                  </a:ext>
                </a:extLst>
              </p14:cNvPr>
              <p14:cNvContentPartPr/>
              <p14:nvPr/>
            </p14:nvContentPartPr>
            <p14:xfrm>
              <a:off x="3001703" y="3590150"/>
              <a:ext cx="6625800" cy="1410120"/>
            </p14:xfrm>
          </p:contentPart>
        </mc:Choice>
        <mc:Fallback xmlns="">
          <p:pic>
            <p:nvPicPr>
              <p:cNvPr id="56" name="Ink 55">
                <a:extLst>
                  <a:ext uri="{FF2B5EF4-FFF2-40B4-BE49-F238E27FC236}">
                    <a16:creationId xmlns:a16="http://schemas.microsoft.com/office/drawing/2014/main" id="{4565A971-F984-4854-8EC3-55ADB9E78180}"/>
                  </a:ext>
                </a:extLst>
              </p:cNvPr>
              <p:cNvPicPr/>
              <p:nvPr/>
            </p:nvPicPr>
            <p:blipFill>
              <a:blip r:embed="rId28"/>
              <a:stretch>
                <a:fillRect/>
              </a:stretch>
            </p:blipFill>
            <p:spPr>
              <a:xfrm>
                <a:off x="2992703" y="3581150"/>
                <a:ext cx="6643440" cy="1427760"/>
              </a:xfrm>
              <a:prstGeom prst="rect">
                <a:avLst/>
              </a:prstGeom>
            </p:spPr>
          </p:pic>
        </mc:Fallback>
      </mc:AlternateContent>
    </p:spTree>
    <p:extLst>
      <p:ext uri="{BB962C8B-B14F-4D97-AF65-F5344CB8AC3E}">
        <p14:creationId xmlns:p14="http://schemas.microsoft.com/office/powerpoint/2010/main" val="353847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4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B40EF7-90E9-4B60-9413-8874B3D04DE1}"/>
              </a:ext>
            </a:extLst>
          </p:cNvPr>
          <p:cNvSpPr txBox="1"/>
          <p:nvPr/>
        </p:nvSpPr>
        <p:spPr>
          <a:xfrm>
            <a:off x="4711147" y="3105834"/>
            <a:ext cx="2769705" cy="646331"/>
          </a:xfrm>
          <a:prstGeom prst="rect">
            <a:avLst/>
          </a:prstGeom>
          <a:noFill/>
        </p:spPr>
        <p:txBody>
          <a:bodyPr wrap="square" rtlCol="0">
            <a:spAutoFit/>
          </a:bodyPr>
          <a:lstStyle/>
          <a:p>
            <a:pPr algn="ctr"/>
            <a:r>
              <a:rPr lang="en-US" sz="3600" dirty="0"/>
              <a:t>The Area Rule</a:t>
            </a:r>
          </a:p>
        </p:txBody>
      </p:sp>
    </p:spTree>
    <p:extLst>
      <p:ext uri="{BB962C8B-B14F-4D97-AF65-F5344CB8AC3E}">
        <p14:creationId xmlns:p14="http://schemas.microsoft.com/office/powerpoint/2010/main" val="4273983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0BA0E2-AAA2-47C7-9DA4-6B5AF4669096}"/>
              </a:ext>
            </a:extLst>
          </p:cNvPr>
          <p:cNvSpPr txBox="1">
            <a:spLocks/>
          </p:cNvSpPr>
          <p:nvPr/>
        </p:nvSpPr>
        <p:spPr>
          <a:xfrm>
            <a:off x="838200" y="378899"/>
            <a:ext cx="10515600" cy="175814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0700" dirty="0">
                <a:solidFill>
                  <a:srgbClr val="0070C0"/>
                </a:solidFill>
              </a:rPr>
              <a:t>WELCOME</a:t>
            </a:r>
            <a:br>
              <a:rPr lang="en-GB" sz="10700" dirty="0">
                <a:solidFill>
                  <a:srgbClr val="00B0F0"/>
                </a:solidFill>
              </a:rPr>
            </a:br>
            <a:r>
              <a:rPr lang="en-GB" sz="2000" dirty="0">
                <a:solidFill>
                  <a:srgbClr val="0070C0"/>
                </a:solidFill>
              </a:rPr>
              <a:t>Home of Distinctions</a:t>
            </a:r>
            <a:endParaRPr lang="en-ZA" sz="2000" dirty="0">
              <a:solidFill>
                <a:srgbClr val="0070C0"/>
              </a:solidFill>
            </a:endParaRPr>
          </a:p>
        </p:txBody>
      </p:sp>
      <p:sp>
        <p:nvSpPr>
          <p:cNvPr id="5" name="Content Placeholder 2">
            <a:extLst>
              <a:ext uri="{FF2B5EF4-FFF2-40B4-BE49-F238E27FC236}">
                <a16:creationId xmlns:a16="http://schemas.microsoft.com/office/drawing/2014/main" id="{770A57AD-DDDD-4637-A11F-A9EDEA884D13}"/>
              </a:ext>
            </a:extLst>
          </p:cNvPr>
          <p:cNvSpPr txBox="1">
            <a:spLocks/>
          </p:cNvSpPr>
          <p:nvPr/>
        </p:nvSpPr>
        <p:spPr>
          <a:xfrm>
            <a:off x="838200" y="2743200"/>
            <a:ext cx="10515600" cy="34337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400" dirty="0">
                <a:latin typeface="+mj-lt"/>
              </a:rPr>
              <a:t>Subject: Mathematics</a:t>
            </a:r>
          </a:p>
          <a:p>
            <a:pPr marL="0" indent="0" algn="ctr">
              <a:buFont typeface="Arial" panose="020B0604020202020204" pitchFamily="34" charset="0"/>
              <a:buNone/>
            </a:pPr>
            <a:r>
              <a:rPr lang="en-GB" sz="2400" dirty="0">
                <a:latin typeface="+mj-lt"/>
              </a:rPr>
              <a:t>Grade 11</a:t>
            </a:r>
          </a:p>
          <a:p>
            <a:pPr marL="0" indent="0" algn="ctr">
              <a:buFont typeface="Arial" panose="020B0604020202020204" pitchFamily="34" charset="0"/>
              <a:buNone/>
            </a:pPr>
            <a:r>
              <a:rPr lang="en-US" sz="2000" dirty="0">
                <a:latin typeface="+mj-lt"/>
              </a:rPr>
              <a:t>Trigonometry (sine, cosine and area rules)</a:t>
            </a:r>
            <a:r>
              <a:rPr lang="en-US" sz="1600" dirty="0">
                <a:latin typeface="+mj-lt"/>
              </a:rPr>
              <a:t> </a:t>
            </a:r>
          </a:p>
          <a:p>
            <a:pPr marL="0" indent="0" algn="ctr">
              <a:buFont typeface="Arial" panose="020B0604020202020204" pitchFamily="34" charset="0"/>
              <a:buNone/>
            </a:pPr>
            <a:r>
              <a:rPr lang="en-GB" sz="2400" dirty="0">
                <a:latin typeface="+mj-lt"/>
              </a:rPr>
              <a:t>Vid 1 of 1</a:t>
            </a:r>
          </a:p>
          <a:p>
            <a:pPr marL="0" indent="0" algn="ctr">
              <a:buFont typeface="Arial" panose="020B0604020202020204" pitchFamily="34" charset="0"/>
              <a:buNone/>
            </a:pPr>
            <a:endParaRPr lang="en-GB" sz="2400" dirty="0">
              <a:latin typeface="+mj-lt"/>
            </a:endParaRPr>
          </a:p>
          <a:p>
            <a:pPr marL="0" indent="0" algn="ctr">
              <a:buFont typeface="Arial" panose="020B0604020202020204" pitchFamily="34" charset="0"/>
              <a:buNone/>
            </a:pPr>
            <a:r>
              <a:rPr lang="en-GB" sz="2400" dirty="0">
                <a:latin typeface="+mj-lt"/>
              </a:rPr>
              <a:t>With ET BOSHIELO</a:t>
            </a:r>
          </a:p>
          <a:p>
            <a:pPr marL="0" indent="0" algn="ctr">
              <a:buFont typeface="Arial" panose="020B0604020202020204" pitchFamily="34" charset="0"/>
              <a:buNone/>
            </a:pPr>
            <a:r>
              <a:rPr lang="en-GB" dirty="0">
                <a:latin typeface="+mj-lt"/>
              </a:rPr>
              <a:t>(</a:t>
            </a:r>
            <a:r>
              <a:rPr lang="en-GB" sz="1800" dirty="0">
                <a:latin typeface="+mj-lt"/>
              </a:rPr>
              <a:t>University of Johannesburg, BSc in Computer Science &amp; informatics</a:t>
            </a:r>
            <a:r>
              <a:rPr lang="en-GB" dirty="0">
                <a:latin typeface="+mj-lt"/>
              </a:rPr>
              <a:t>)</a:t>
            </a:r>
            <a:endParaRPr lang="en-ZA" dirty="0">
              <a:latin typeface="+mj-lt"/>
            </a:endParaRPr>
          </a:p>
          <a:p>
            <a:endParaRPr lang="en-ZA" dirty="0"/>
          </a:p>
        </p:txBody>
      </p:sp>
      <p:pic>
        <p:nvPicPr>
          <p:cNvPr id="6" name="Audio 5">
            <a:hlinkClick r:id="" action="ppaction://media"/>
            <a:extLst>
              <a:ext uri="{FF2B5EF4-FFF2-40B4-BE49-F238E27FC236}">
                <a16:creationId xmlns:a16="http://schemas.microsoft.com/office/drawing/2014/main" id="{E46B6299-9110-4A7A-A99C-755565A801E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8408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9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730A9A2-10D7-4E29-BAA7-FD0772F5E883}"/>
              </a:ext>
            </a:extLst>
          </p:cNvPr>
          <p:cNvSpPr txBox="1">
            <a:spLocks/>
          </p:cNvSpPr>
          <p:nvPr/>
        </p:nvSpPr>
        <p:spPr>
          <a:xfrm>
            <a:off x="268649" y="125163"/>
            <a:ext cx="1837443" cy="510345"/>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The area rule</a:t>
            </a:r>
            <a:endParaRPr lang="en-US" sz="2400" b="1" i="1"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44742B1-4A71-4250-BB18-9B2DD3C06379}"/>
                  </a:ext>
                </a:extLst>
              </p:cNvPr>
              <p:cNvSpPr txBox="1"/>
              <p:nvPr/>
            </p:nvSpPr>
            <p:spPr>
              <a:xfrm>
                <a:off x="1419603" y="744695"/>
                <a:ext cx="8893938" cy="526939"/>
              </a:xfrm>
              <a:prstGeom prst="rect">
                <a:avLst/>
              </a:prstGeom>
              <a:noFill/>
            </p:spPr>
            <p:txBody>
              <a:bodyPr wrap="square" rtlCol="0">
                <a:spAutoFit/>
              </a:bodyPr>
              <a:lstStyle/>
              <a:p>
                <a:r>
                  <a:rPr lang="af-ZA" sz="2000" dirty="0"/>
                  <a:t>Area of Triangle = </a:t>
                </a:r>
                <a14:m>
                  <m:oMath xmlns:m="http://schemas.openxmlformats.org/officeDocument/2006/math">
                    <m:f>
                      <m:fPr>
                        <m:ctrlPr>
                          <a:rPr lang="af-ZA" sz="2000" b="0" i="1" smtClean="0">
                            <a:latin typeface="Cambria Math" panose="02040503050406030204" pitchFamily="18" charset="0"/>
                            <a:ea typeface="Cambria Math" panose="02040503050406030204" pitchFamily="18" charset="0"/>
                          </a:rPr>
                        </m:ctrlPr>
                      </m:fPr>
                      <m:num>
                        <m:r>
                          <a:rPr lang="af-ZA" sz="2000" b="0" i="1" smtClean="0">
                            <a:latin typeface="Cambria Math" panose="02040503050406030204" pitchFamily="18" charset="0"/>
                            <a:ea typeface="Cambria Math" panose="02040503050406030204" pitchFamily="18" charset="0"/>
                          </a:rPr>
                          <m:t>1</m:t>
                        </m:r>
                      </m:num>
                      <m:den>
                        <m:r>
                          <a:rPr lang="af-ZA" sz="2000" b="0" i="1" smtClean="0">
                            <a:latin typeface="Cambria Math" panose="02040503050406030204" pitchFamily="18" charset="0"/>
                            <a:ea typeface="Cambria Math" panose="02040503050406030204" pitchFamily="18" charset="0"/>
                          </a:rPr>
                          <m:t>2</m:t>
                        </m:r>
                      </m:den>
                    </m:f>
                  </m:oMath>
                </a14:m>
                <a:r>
                  <a:rPr lang="af-ZA" sz="2000" dirty="0"/>
                  <a:t>(product of 2 adjacent sides) x by the sin of the included angle.</a:t>
                </a:r>
              </a:p>
            </p:txBody>
          </p:sp>
        </mc:Choice>
        <mc:Fallback xmlns="">
          <p:sp>
            <p:nvSpPr>
              <p:cNvPr id="27" name="TextBox 26">
                <a:extLst>
                  <a:ext uri="{FF2B5EF4-FFF2-40B4-BE49-F238E27FC236}">
                    <a16:creationId xmlns:a16="http://schemas.microsoft.com/office/drawing/2014/main" id="{144742B1-4A71-4250-BB18-9B2DD3C06379}"/>
                  </a:ext>
                </a:extLst>
              </p:cNvPr>
              <p:cNvSpPr txBox="1">
                <a:spLocks noRot="1" noChangeAspect="1" noMove="1" noResize="1" noEditPoints="1" noAdjustHandles="1" noChangeArrowheads="1" noChangeShapeType="1" noTextEdit="1"/>
              </p:cNvSpPr>
              <p:nvPr/>
            </p:nvSpPr>
            <p:spPr>
              <a:xfrm>
                <a:off x="1419603" y="744695"/>
                <a:ext cx="8893938" cy="526939"/>
              </a:xfrm>
              <a:prstGeom prst="rect">
                <a:avLst/>
              </a:prstGeom>
              <a:blipFill>
                <a:blip r:embed="rId2"/>
                <a:stretch>
                  <a:fillRect l="-754" b="-8046"/>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0F2F503-D5BF-444A-8A91-853B640BB4A7}"/>
              </a:ext>
            </a:extLst>
          </p:cNvPr>
          <p:cNvSpPr txBox="1"/>
          <p:nvPr/>
        </p:nvSpPr>
        <p:spPr>
          <a:xfrm>
            <a:off x="2294643" y="125163"/>
            <a:ext cx="9804592" cy="276999"/>
          </a:xfrm>
          <a:prstGeom prst="rect">
            <a:avLst/>
          </a:prstGeom>
          <a:noFill/>
        </p:spPr>
        <p:txBody>
          <a:bodyPr wrap="square">
            <a:spAutoFit/>
          </a:bodyPr>
          <a:lstStyle/>
          <a:p>
            <a:r>
              <a:rPr lang="en-US" sz="1200" dirty="0"/>
              <a:t>The area rule states that the area of any triangle is equal to half the product of any two sides, and the sine of the angle between the two sides   explanation</a:t>
            </a:r>
          </a:p>
        </p:txBody>
      </p:sp>
      <p:sp>
        <p:nvSpPr>
          <p:cNvPr id="26" name="TextBox 25">
            <a:extLst>
              <a:ext uri="{FF2B5EF4-FFF2-40B4-BE49-F238E27FC236}">
                <a16:creationId xmlns:a16="http://schemas.microsoft.com/office/drawing/2014/main" id="{6058E17F-770E-41E2-8A72-B7E1960015FE}"/>
              </a:ext>
            </a:extLst>
          </p:cNvPr>
          <p:cNvSpPr txBox="1"/>
          <p:nvPr/>
        </p:nvSpPr>
        <p:spPr>
          <a:xfrm>
            <a:off x="3171423" y="1871432"/>
            <a:ext cx="4198856" cy="646331"/>
          </a:xfrm>
          <a:prstGeom prst="rect">
            <a:avLst/>
          </a:prstGeom>
          <a:noFill/>
        </p:spPr>
        <p:txBody>
          <a:bodyPr wrap="square">
            <a:spAutoFit/>
          </a:bodyPr>
          <a:lstStyle/>
          <a:p>
            <a:pPr algn="ctr"/>
            <a:r>
              <a:rPr lang="en-US" dirty="0"/>
              <a:t>Proving the area rule: </a:t>
            </a:r>
          </a:p>
          <a:p>
            <a:pPr algn="ctr"/>
            <a:r>
              <a:rPr lang="en-US" dirty="0"/>
              <a:t>Consider ΔPQR in the following diagrams.</a:t>
            </a:r>
          </a:p>
        </p:txBody>
      </p:sp>
      <p:sp>
        <p:nvSpPr>
          <p:cNvPr id="28" name="TextBox 27">
            <a:extLst>
              <a:ext uri="{FF2B5EF4-FFF2-40B4-BE49-F238E27FC236}">
                <a16:creationId xmlns:a16="http://schemas.microsoft.com/office/drawing/2014/main" id="{94BBB292-A794-46B0-B5CA-31D295699312}"/>
              </a:ext>
            </a:extLst>
          </p:cNvPr>
          <p:cNvSpPr txBox="1"/>
          <p:nvPr/>
        </p:nvSpPr>
        <p:spPr>
          <a:xfrm>
            <a:off x="6095999" y="4858188"/>
            <a:ext cx="3065393" cy="376770"/>
          </a:xfrm>
          <a:prstGeom prst="rect">
            <a:avLst/>
          </a:prstGeom>
          <a:noFill/>
        </p:spPr>
        <p:txBody>
          <a:bodyPr wrap="square">
            <a:spAutoFit/>
          </a:bodyPr>
          <a:lstStyle/>
          <a:p>
            <a:r>
              <a:rPr lang="en-US" dirty="0"/>
              <a:t>Now, substitute this into </a:t>
            </a:r>
            <a:r>
              <a:rPr lang="en-US" dirty="0">
                <a:latin typeface="Cambria Math" panose="02040503050406030204" pitchFamily="18" charset="0"/>
                <a:ea typeface="Cambria Math" panose="02040503050406030204" pitchFamily="18" charset="0"/>
              </a:rPr>
              <a:t>(1)</a:t>
            </a:r>
            <a:r>
              <a:rPr lang="en-US" dirty="0"/>
              <a:t>: </a:t>
            </a:r>
          </a:p>
        </p:txBody>
      </p:sp>
      <p:sp>
        <p:nvSpPr>
          <p:cNvPr id="34" name="Right Triangle 33">
            <a:extLst>
              <a:ext uri="{FF2B5EF4-FFF2-40B4-BE49-F238E27FC236}">
                <a16:creationId xmlns:a16="http://schemas.microsoft.com/office/drawing/2014/main" id="{31FB414E-A03F-4E1E-94AA-953FBF2DF3A1}"/>
              </a:ext>
            </a:extLst>
          </p:cNvPr>
          <p:cNvSpPr/>
          <p:nvPr/>
        </p:nvSpPr>
        <p:spPr>
          <a:xfrm rot="16200000" flipV="1">
            <a:off x="2358847" y="2845461"/>
            <a:ext cx="1644084" cy="1431398"/>
          </a:xfrm>
          <a:prstGeom prst="rtTriangl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ZA" dirty="0"/>
          </a:p>
        </p:txBody>
      </p:sp>
      <p:sp>
        <p:nvSpPr>
          <p:cNvPr id="36" name="Right Triangle 35">
            <a:extLst>
              <a:ext uri="{FF2B5EF4-FFF2-40B4-BE49-F238E27FC236}">
                <a16:creationId xmlns:a16="http://schemas.microsoft.com/office/drawing/2014/main" id="{F359E0DC-B2A6-443F-A5A4-85C92E94F50D}"/>
              </a:ext>
            </a:extLst>
          </p:cNvPr>
          <p:cNvSpPr/>
          <p:nvPr/>
        </p:nvSpPr>
        <p:spPr>
          <a:xfrm rot="16200000">
            <a:off x="914720" y="2845460"/>
            <a:ext cx="1644084" cy="1431399"/>
          </a:xfrm>
          <a:prstGeom prst="rtTriangl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ZA" dirty="0"/>
          </a:p>
        </p:txBody>
      </p:sp>
      <p:sp>
        <p:nvSpPr>
          <p:cNvPr id="37" name="Rectangle 36">
            <a:extLst>
              <a:ext uri="{FF2B5EF4-FFF2-40B4-BE49-F238E27FC236}">
                <a16:creationId xmlns:a16="http://schemas.microsoft.com/office/drawing/2014/main" id="{56A81584-D138-4505-89BD-88427FD90A28}"/>
              </a:ext>
            </a:extLst>
          </p:cNvPr>
          <p:cNvSpPr/>
          <p:nvPr/>
        </p:nvSpPr>
        <p:spPr>
          <a:xfrm>
            <a:off x="2299138" y="4197970"/>
            <a:ext cx="160901" cy="185232"/>
          </a:xfrm>
          <a:prstGeom prst="rect">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ZA"/>
          </a:p>
        </p:txBody>
      </p:sp>
      <p:sp>
        <p:nvSpPr>
          <p:cNvPr id="39" name="TextBox 38">
            <a:extLst>
              <a:ext uri="{FF2B5EF4-FFF2-40B4-BE49-F238E27FC236}">
                <a16:creationId xmlns:a16="http://schemas.microsoft.com/office/drawing/2014/main" id="{D845C35A-B8F6-4829-90C7-385DF69BE2D1}"/>
              </a:ext>
            </a:extLst>
          </p:cNvPr>
          <p:cNvSpPr txBox="1"/>
          <p:nvPr/>
        </p:nvSpPr>
        <p:spPr>
          <a:xfrm>
            <a:off x="1405990" y="3289530"/>
            <a:ext cx="443817"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c</a:t>
            </a:r>
          </a:p>
        </p:txBody>
      </p:sp>
      <p:sp>
        <p:nvSpPr>
          <p:cNvPr id="42" name="Rectangle 41">
            <a:extLst>
              <a:ext uri="{FF2B5EF4-FFF2-40B4-BE49-F238E27FC236}">
                <a16:creationId xmlns:a16="http://schemas.microsoft.com/office/drawing/2014/main" id="{FBFA4B7E-67CC-4EE3-A7A6-23B49F955D90}"/>
              </a:ext>
            </a:extLst>
          </p:cNvPr>
          <p:cNvSpPr/>
          <p:nvPr/>
        </p:nvSpPr>
        <p:spPr>
          <a:xfrm>
            <a:off x="2470344" y="4197970"/>
            <a:ext cx="160901" cy="185232"/>
          </a:xfrm>
          <a:prstGeom prst="rect">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ZA"/>
          </a:p>
        </p:txBody>
      </p:sp>
      <p:sp>
        <p:nvSpPr>
          <p:cNvPr id="45" name="TextBox 44">
            <a:extLst>
              <a:ext uri="{FF2B5EF4-FFF2-40B4-BE49-F238E27FC236}">
                <a16:creationId xmlns:a16="http://schemas.microsoft.com/office/drawing/2014/main" id="{855A4822-1156-4E8B-8ABC-B45BBEE76923}"/>
              </a:ext>
            </a:extLst>
          </p:cNvPr>
          <p:cNvSpPr txBox="1"/>
          <p:nvPr/>
        </p:nvSpPr>
        <p:spPr>
          <a:xfrm>
            <a:off x="2136356" y="3480528"/>
            <a:ext cx="343991"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h</a:t>
            </a:r>
          </a:p>
        </p:txBody>
      </p:sp>
      <p:sp>
        <p:nvSpPr>
          <p:cNvPr id="46" name="TextBox 45">
            <a:extLst>
              <a:ext uri="{FF2B5EF4-FFF2-40B4-BE49-F238E27FC236}">
                <a16:creationId xmlns:a16="http://schemas.microsoft.com/office/drawing/2014/main" id="{4FD533DB-3A52-4405-9660-916B0C0AEDA0}"/>
              </a:ext>
            </a:extLst>
          </p:cNvPr>
          <p:cNvSpPr txBox="1"/>
          <p:nvPr/>
        </p:nvSpPr>
        <p:spPr>
          <a:xfrm>
            <a:off x="3896588" y="4398685"/>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R</a:t>
            </a:r>
          </a:p>
        </p:txBody>
      </p:sp>
      <p:sp>
        <p:nvSpPr>
          <p:cNvPr id="49" name="TextBox 48">
            <a:extLst>
              <a:ext uri="{FF2B5EF4-FFF2-40B4-BE49-F238E27FC236}">
                <a16:creationId xmlns:a16="http://schemas.microsoft.com/office/drawing/2014/main" id="{F0C12E99-2112-45B9-8A68-29FFF3AABC35}"/>
              </a:ext>
            </a:extLst>
          </p:cNvPr>
          <p:cNvSpPr txBox="1"/>
          <p:nvPr/>
        </p:nvSpPr>
        <p:spPr>
          <a:xfrm>
            <a:off x="2221395" y="2204929"/>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Q</a:t>
            </a:r>
          </a:p>
        </p:txBody>
      </p:sp>
      <p:sp>
        <p:nvSpPr>
          <p:cNvPr id="50" name="TextBox 49">
            <a:extLst>
              <a:ext uri="{FF2B5EF4-FFF2-40B4-BE49-F238E27FC236}">
                <a16:creationId xmlns:a16="http://schemas.microsoft.com/office/drawing/2014/main" id="{4EB3C9E4-B1D8-4D41-9389-47F69B215B9A}"/>
              </a:ext>
            </a:extLst>
          </p:cNvPr>
          <p:cNvSpPr txBox="1"/>
          <p:nvPr/>
        </p:nvSpPr>
        <p:spPr>
          <a:xfrm>
            <a:off x="684648" y="4383202"/>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P</a:t>
            </a:r>
          </a:p>
        </p:txBody>
      </p:sp>
      <p:sp>
        <p:nvSpPr>
          <p:cNvPr id="51" name="TextBox 50">
            <a:extLst>
              <a:ext uri="{FF2B5EF4-FFF2-40B4-BE49-F238E27FC236}">
                <a16:creationId xmlns:a16="http://schemas.microsoft.com/office/drawing/2014/main" id="{AE9F96A1-CB2B-44A5-B2EC-CE3FAB6D2803}"/>
              </a:ext>
            </a:extLst>
          </p:cNvPr>
          <p:cNvSpPr txBox="1"/>
          <p:nvPr/>
        </p:nvSpPr>
        <p:spPr>
          <a:xfrm>
            <a:off x="2269874" y="4329578"/>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S</a:t>
            </a:r>
          </a:p>
        </p:txBody>
      </p:sp>
      <p:sp>
        <p:nvSpPr>
          <p:cNvPr id="52" name="TextBox 51">
            <a:extLst>
              <a:ext uri="{FF2B5EF4-FFF2-40B4-BE49-F238E27FC236}">
                <a16:creationId xmlns:a16="http://schemas.microsoft.com/office/drawing/2014/main" id="{630988CA-DA6F-4CC8-90BC-3353A14E1201}"/>
              </a:ext>
            </a:extLst>
          </p:cNvPr>
          <p:cNvSpPr txBox="1"/>
          <p:nvPr/>
        </p:nvSpPr>
        <p:spPr>
          <a:xfrm>
            <a:off x="3180889" y="3227871"/>
            <a:ext cx="443817"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a</a:t>
            </a:r>
          </a:p>
        </p:txBody>
      </p:sp>
      <p:cxnSp>
        <p:nvCxnSpPr>
          <p:cNvPr id="72" name="Straight Connector 71">
            <a:extLst>
              <a:ext uri="{FF2B5EF4-FFF2-40B4-BE49-F238E27FC236}">
                <a16:creationId xmlns:a16="http://schemas.microsoft.com/office/drawing/2014/main" id="{177C5B14-20C8-46D0-A14F-AC482A02718A}"/>
              </a:ext>
            </a:extLst>
          </p:cNvPr>
          <p:cNvCxnSpPr>
            <a:cxnSpLocks/>
          </p:cNvCxnSpPr>
          <p:nvPr/>
        </p:nvCxnSpPr>
        <p:spPr>
          <a:xfrm>
            <a:off x="856645" y="4842735"/>
            <a:ext cx="3211940" cy="15483"/>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6F03DF4A-9503-40E3-8561-53C6EE2F417A}"/>
              </a:ext>
            </a:extLst>
          </p:cNvPr>
          <p:cNvSpPr txBox="1"/>
          <p:nvPr/>
        </p:nvSpPr>
        <p:spPr>
          <a:xfrm>
            <a:off x="2294643" y="4867630"/>
            <a:ext cx="443817"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b</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291F49E-3549-458B-A56E-2D61BE966F49}"/>
                  </a:ext>
                </a:extLst>
              </p:cNvPr>
              <p:cNvSpPr txBox="1"/>
              <p:nvPr/>
            </p:nvSpPr>
            <p:spPr>
              <a:xfrm>
                <a:off x="5302151" y="5449270"/>
                <a:ext cx="20681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dirty="0" smtClean="0"/>
                        <m:t>The</m:t>
                      </m:r>
                      <m:r>
                        <m:rPr>
                          <m:nor/>
                        </m:rPr>
                        <a:rPr lang="en-US" sz="2000" dirty="0" smtClean="0"/>
                        <m:t> </m:t>
                      </m:r>
                      <m:r>
                        <m:rPr>
                          <m:nor/>
                        </m:rPr>
                        <a:rPr lang="en-US" sz="2000" dirty="0" smtClean="0"/>
                        <m:t>area</m:t>
                      </m:r>
                      <m:r>
                        <m:rPr>
                          <m:nor/>
                        </m:rPr>
                        <a:rPr lang="en-US" sz="2000" dirty="0" smtClean="0"/>
                        <m:t> </m:t>
                      </m:r>
                      <m:r>
                        <m:rPr>
                          <m:nor/>
                        </m:rPr>
                        <a:rPr lang="en-US" sz="2000" dirty="0" smtClean="0"/>
                        <m:t>of</m:t>
                      </m:r>
                      <m:r>
                        <m:rPr>
                          <m:nor/>
                        </m:rPr>
                        <a:rPr lang="en-US" sz="2000" dirty="0" smtClean="0"/>
                        <m:t> </m:t>
                      </m:r>
                      <m:r>
                        <m:rPr>
                          <m:nor/>
                        </m:rPr>
                        <a:rPr lang="el-GR" sz="2000" dirty="0" smtClean="0"/>
                        <m:t>Δ</m:t>
                      </m:r>
                      <m:r>
                        <m:rPr>
                          <m:nor/>
                        </m:rPr>
                        <a:rPr lang="en-US" sz="2000" dirty="0" smtClean="0"/>
                        <m:t>PQR</m:t>
                      </m:r>
                    </m:oMath>
                  </m:oMathPara>
                </a14:m>
                <a:endParaRPr lang="en-ZA" sz="2000" dirty="0">
                  <a:latin typeface="Cambria Math" panose="02040503050406030204" pitchFamily="18" charset="0"/>
                  <a:ea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7291F49E-3549-458B-A56E-2D61BE966F49}"/>
                  </a:ext>
                </a:extLst>
              </p:cNvPr>
              <p:cNvSpPr txBox="1">
                <a:spLocks noRot="1" noChangeAspect="1" noMove="1" noResize="1" noEditPoints="1" noAdjustHandles="1" noChangeArrowheads="1" noChangeShapeType="1" noTextEdit="1"/>
              </p:cNvSpPr>
              <p:nvPr/>
            </p:nvSpPr>
            <p:spPr>
              <a:xfrm>
                <a:off x="5302151" y="5449270"/>
                <a:ext cx="2068128" cy="400110"/>
              </a:xfrm>
              <a:prstGeom prst="rect">
                <a:avLst/>
              </a:prstGeom>
              <a:blipFill>
                <a:blip r:embed="rId3"/>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3C12884-5245-4770-B92E-C4E1E94F033A}"/>
                  </a:ext>
                </a:extLst>
              </p:cNvPr>
              <p:cNvSpPr txBox="1"/>
              <p:nvPr/>
            </p:nvSpPr>
            <p:spPr>
              <a:xfrm>
                <a:off x="5309817" y="4224463"/>
                <a:ext cx="167905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af-ZA" sz="2000" b="0" i="0" dirty="0" smtClean="0"/>
                        <m:t>but</m:t>
                      </m:r>
                      <m:r>
                        <m:rPr>
                          <m:nor/>
                        </m:rPr>
                        <a:rPr lang="af-ZA" sz="2000" b="0" i="0" dirty="0" smtClean="0"/>
                        <m:t> </m:t>
                      </m:r>
                      <m:r>
                        <m:rPr>
                          <m:nor/>
                        </m:rPr>
                        <a:rPr lang="af-ZA" sz="2000" b="0" i="0" dirty="0" smtClean="0"/>
                        <m:t>in</m:t>
                      </m:r>
                      <m:r>
                        <m:rPr>
                          <m:nor/>
                        </m:rPr>
                        <a:rPr lang="af-ZA" sz="2000" b="0" i="0" dirty="0" smtClean="0"/>
                        <m:t> </m:t>
                      </m:r>
                      <m:r>
                        <m:rPr>
                          <m:nor/>
                        </m:rPr>
                        <a:rPr lang="el-GR" sz="2000" dirty="0" smtClean="0"/>
                        <m:t>Δ</m:t>
                      </m:r>
                      <m:r>
                        <m:rPr>
                          <m:nor/>
                        </m:rPr>
                        <a:rPr lang="en-US" sz="2000" dirty="0" smtClean="0"/>
                        <m:t>PQ</m:t>
                      </m:r>
                      <m:r>
                        <m:rPr>
                          <m:nor/>
                        </m:rPr>
                        <a:rPr lang="af-ZA" sz="2000" b="0" i="0" dirty="0" smtClean="0"/>
                        <m:t>S</m:t>
                      </m:r>
                      <m:r>
                        <m:rPr>
                          <m:nor/>
                        </m:rPr>
                        <a:rPr lang="af-ZA" sz="2000" b="0" i="0" dirty="0" smtClean="0"/>
                        <m:t>, </m:t>
                      </m:r>
                      <m:r>
                        <m:rPr>
                          <m:nor/>
                        </m:rPr>
                        <a:rPr lang="en-US" sz="2000" dirty="0" smtClean="0"/>
                        <m:t> </m:t>
                      </m:r>
                    </m:oMath>
                  </m:oMathPara>
                </a14:m>
                <a:endParaRPr lang="en-ZA" sz="2000" dirty="0">
                  <a:latin typeface="Cambria Math" panose="02040503050406030204" pitchFamily="18" charset="0"/>
                  <a:ea typeface="Cambria Math" panose="02040503050406030204" pitchFamily="18" charset="0"/>
                </a:endParaRPr>
              </a:p>
            </p:txBody>
          </p:sp>
        </mc:Choice>
        <mc:Fallback xmlns="">
          <p:sp>
            <p:nvSpPr>
              <p:cNvPr id="83" name="TextBox 82">
                <a:extLst>
                  <a:ext uri="{FF2B5EF4-FFF2-40B4-BE49-F238E27FC236}">
                    <a16:creationId xmlns:a16="http://schemas.microsoft.com/office/drawing/2014/main" id="{63C12884-5245-4770-B92E-C4E1E94F033A}"/>
                  </a:ext>
                </a:extLst>
              </p:cNvPr>
              <p:cNvSpPr txBox="1">
                <a:spLocks noRot="1" noChangeAspect="1" noMove="1" noResize="1" noEditPoints="1" noAdjustHandles="1" noChangeArrowheads="1" noChangeShapeType="1" noTextEdit="1"/>
              </p:cNvSpPr>
              <p:nvPr/>
            </p:nvSpPr>
            <p:spPr>
              <a:xfrm>
                <a:off x="5309817" y="4224463"/>
                <a:ext cx="1679057" cy="400110"/>
              </a:xfrm>
              <a:prstGeom prst="rect">
                <a:avLst/>
              </a:prstGeom>
              <a:blipFill>
                <a:blip r:embed="rId4"/>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9212873E-9C9B-4F1F-B830-7ED7B9C9AA34}"/>
                  </a:ext>
                </a:extLst>
              </p:cNvPr>
              <p:cNvSpPr txBox="1"/>
              <p:nvPr/>
            </p:nvSpPr>
            <p:spPr>
              <a:xfrm>
                <a:off x="7206552" y="3226546"/>
                <a:ext cx="2525323" cy="783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400">
                          <a:latin typeface="Cambria Math" panose="02040503050406030204" pitchFamily="18" charset="0"/>
                          <a:ea typeface="Cambria Math" panose="02040503050406030204" pitchFamily="18" charset="0"/>
                        </a:rPr>
                        <m:t>=</m:t>
                      </m:r>
                      <m:f>
                        <m:fPr>
                          <m:ctrlPr>
                            <a:rPr lang="af-ZA" sz="2400" b="0" i="1" smtClean="0">
                              <a:latin typeface="Cambria Math" panose="02040503050406030204" pitchFamily="18" charset="0"/>
                              <a:ea typeface="Cambria Math" panose="02040503050406030204" pitchFamily="18" charset="0"/>
                            </a:rPr>
                          </m:ctrlPr>
                        </m:fPr>
                        <m:num>
                          <m:r>
                            <a:rPr lang="af-ZA" sz="2400" b="0" i="1" smtClean="0">
                              <a:latin typeface="Cambria Math" panose="02040503050406030204" pitchFamily="18" charset="0"/>
                              <a:ea typeface="Cambria Math" panose="02040503050406030204" pitchFamily="18" charset="0"/>
                            </a:rPr>
                            <m:t>1</m:t>
                          </m:r>
                        </m:num>
                        <m:den>
                          <m:r>
                            <a:rPr lang="af-ZA" sz="2400" b="0" i="1" smtClean="0">
                              <a:latin typeface="Cambria Math" panose="02040503050406030204" pitchFamily="18" charset="0"/>
                              <a:ea typeface="Cambria Math" panose="02040503050406030204" pitchFamily="18" charset="0"/>
                            </a:rPr>
                            <m:t>2</m:t>
                          </m:r>
                        </m:den>
                      </m:f>
                      <m:r>
                        <a:rPr lang="af-ZA" sz="2400" b="0" i="1" smtClean="0">
                          <a:latin typeface="Cambria Math" panose="02040503050406030204" pitchFamily="18" charset="0"/>
                          <a:ea typeface="Cambria Math" panose="02040503050406030204" pitchFamily="18" charset="0"/>
                        </a:rPr>
                        <m:t>𝑏h</m:t>
                      </m:r>
                      <m:r>
                        <a:rPr lang="af-ZA" sz="2400" b="0" i="1" smtClean="0">
                          <a:latin typeface="Cambria Math" panose="02040503050406030204" pitchFamily="18" charset="0"/>
                          <a:ea typeface="Cambria Math" panose="02040503050406030204" pitchFamily="18" charset="0"/>
                        </a:rPr>
                        <m:t>………(1)</m:t>
                      </m:r>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84" name="TextBox 83">
                <a:extLst>
                  <a:ext uri="{FF2B5EF4-FFF2-40B4-BE49-F238E27FC236}">
                    <a16:creationId xmlns:a16="http://schemas.microsoft.com/office/drawing/2014/main" id="{9212873E-9C9B-4F1F-B830-7ED7B9C9AA34}"/>
                  </a:ext>
                </a:extLst>
              </p:cNvPr>
              <p:cNvSpPr txBox="1">
                <a:spLocks noRot="1" noChangeAspect="1" noMove="1" noResize="1" noEditPoints="1" noAdjustHandles="1" noChangeArrowheads="1" noChangeShapeType="1" noTextEdit="1"/>
              </p:cNvSpPr>
              <p:nvPr/>
            </p:nvSpPr>
            <p:spPr>
              <a:xfrm>
                <a:off x="7206552" y="3226546"/>
                <a:ext cx="2525323" cy="7838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FD43418C-0F97-4ACB-8ED1-7591FD3D150D}"/>
                  </a:ext>
                </a:extLst>
              </p:cNvPr>
              <p:cNvSpPr txBox="1"/>
              <p:nvPr/>
            </p:nvSpPr>
            <p:spPr>
              <a:xfrm>
                <a:off x="5309817" y="2694209"/>
                <a:ext cx="1896735" cy="376770"/>
              </a:xfrm>
              <a:prstGeom prst="rect">
                <a:avLst/>
              </a:prstGeom>
              <a:noFill/>
            </p:spPr>
            <p:txBody>
              <a:bodyPr wrap="square">
                <a:spAutoFit/>
              </a:bodyPr>
              <a:lstStyle/>
              <a:p>
                <a14:m>
                  <m:oMath xmlns:m="http://schemas.openxmlformats.org/officeDocument/2006/math">
                    <m:acc>
                      <m:accPr>
                        <m:chr m:val="̂"/>
                        <m:ctrlPr>
                          <a:rPr lang="af-ZA" b="0" i="1" smtClean="0">
                            <a:latin typeface="Cambria Math" panose="02040503050406030204" pitchFamily="18" charset="0"/>
                            <a:ea typeface="Cambria Math" panose="02040503050406030204" pitchFamily="18" charset="0"/>
                          </a:rPr>
                        </m:ctrlPr>
                      </m:accPr>
                      <m:e>
                        <m:r>
                          <a:rPr lang="af-ZA" b="0" i="1" smtClean="0">
                            <a:latin typeface="Cambria Math" panose="02040503050406030204" pitchFamily="18" charset="0"/>
                            <a:ea typeface="Cambria Math" panose="02040503050406030204" pitchFamily="18" charset="0"/>
                          </a:rPr>
                          <m:t>𝑃</m:t>
                        </m:r>
                      </m:e>
                    </m:acc>
                  </m:oMath>
                </a14:m>
                <a:r>
                  <a:rPr lang="en-US" dirty="0"/>
                  <a:t> an acute angle: </a:t>
                </a:r>
              </a:p>
            </p:txBody>
          </p:sp>
        </mc:Choice>
        <mc:Fallback xmlns="">
          <p:sp>
            <p:nvSpPr>
              <p:cNvPr id="85" name="TextBox 84">
                <a:extLst>
                  <a:ext uri="{FF2B5EF4-FFF2-40B4-BE49-F238E27FC236}">
                    <a16:creationId xmlns:a16="http://schemas.microsoft.com/office/drawing/2014/main" id="{FD43418C-0F97-4ACB-8ED1-7591FD3D150D}"/>
                  </a:ext>
                </a:extLst>
              </p:cNvPr>
              <p:cNvSpPr txBox="1">
                <a:spLocks noRot="1" noChangeAspect="1" noMove="1" noResize="1" noEditPoints="1" noAdjustHandles="1" noChangeArrowheads="1" noChangeShapeType="1" noTextEdit="1"/>
              </p:cNvSpPr>
              <p:nvPr/>
            </p:nvSpPr>
            <p:spPr>
              <a:xfrm>
                <a:off x="5309817" y="2694209"/>
                <a:ext cx="1896735" cy="376770"/>
              </a:xfrm>
              <a:prstGeom prst="rect">
                <a:avLst/>
              </a:prstGeom>
              <a:blipFill>
                <a:blip r:embed="rId6"/>
                <a:stretch>
                  <a:fillRect t="-6452" r="-643" b="-25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F7B88BD9-5732-4F46-AF67-F9A3E4085C71}"/>
                  </a:ext>
                </a:extLst>
              </p:cNvPr>
              <p:cNvSpPr txBox="1"/>
              <p:nvPr/>
            </p:nvSpPr>
            <p:spPr>
              <a:xfrm>
                <a:off x="5270851" y="3420631"/>
                <a:ext cx="206645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dirty="0" smtClean="0"/>
                        <m:t>The</m:t>
                      </m:r>
                      <m:r>
                        <m:rPr>
                          <m:nor/>
                        </m:rPr>
                        <a:rPr lang="en-US" sz="2000" dirty="0" smtClean="0"/>
                        <m:t> </m:t>
                      </m:r>
                      <m:r>
                        <m:rPr>
                          <m:nor/>
                        </m:rPr>
                        <a:rPr lang="en-US" sz="2000" dirty="0" smtClean="0"/>
                        <m:t>area</m:t>
                      </m:r>
                      <m:r>
                        <m:rPr>
                          <m:nor/>
                        </m:rPr>
                        <a:rPr lang="en-US" sz="2000" dirty="0" smtClean="0"/>
                        <m:t> </m:t>
                      </m:r>
                      <m:r>
                        <m:rPr>
                          <m:nor/>
                        </m:rPr>
                        <a:rPr lang="en-US" sz="2000" dirty="0" smtClean="0"/>
                        <m:t>of</m:t>
                      </m:r>
                      <m:r>
                        <m:rPr>
                          <m:nor/>
                        </m:rPr>
                        <a:rPr lang="en-US" sz="2000" dirty="0" smtClean="0"/>
                        <m:t> </m:t>
                      </m:r>
                      <m:r>
                        <m:rPr>
                          <m:nor/>
                        </m:rPr>
                        <a:rPr lang="el-GR" sz="2000" dirty="0" smtClean="0"/>
                        <m:t>Δ</m:t>
                      </m:r>
                      <m:r>
                        <m:rPr>
                          <m:nor/>
                        </m:rPr>
                        <a:rPr lang="en-US" sz="2000" dirty="0" smtClean="0"/>
                        <m:t>PQR</m:t>
                      </m:r>
                    </m:oMath>
                  </m:oMathPara>
                </a14:m>
                <a:endParaRPr lang="en-ZA" sz="2000" dirty="0">
                  <a:latin typeface="Cambria Math" panose="02040503050406030204" pitchFamily="18" charset="0"/>
                  <a:ea typeface="Cambria Math" panose="02040503050406030204" pitchFamily="18" charset="0"/>
                </a:endParaRPr>
              </a:p>
            </p:txBody>
          </p:sp>
        </mc:Choice>
        <mc:Fallback xmlns="">
          <p:sp>
            <p:nvSpPr>
              <p:cNvPr id="86" name="TextBox 85">
                <a:extLst>
                  <a:ext uri="{FF2B5EF4-FFF2-40B4-BE49-F238E27FC236}">
                    <a16:creationId xmlns:a16="http://schemas.microsoft.com/office/drawing/2014/main" id="{F7B88BD9-5732-4F46-AF67-F9A3E4085C71}"/>
                  </a:ext>
                </a:extLst>
              </p:cNvPr>
              <p:cNvSpPr txBox="1">
                <a:spLocks noRot="1" noChangeAspect="1" noMove="1" noResize="1" noEditPoints="1" noAdjustHandles="1" noChangeArrowheads="1" noChangeShapeType="1" noTextEdit="1"/>
              </p:cNvSpPr>
              <p:nvPr/>
            </p:nvSpPr>
            <p:spPr>
              <a:xfrm>
                <a:off x="5270851" y="3420631"/>
                <a:ext cx="2066453" cy="400110"/>
              </a:xfrm>
              <a:prstGeom prst="rect">
                <a:avLst/>
              </a:prstGeom>
              <a:blipFill>
                <a:blip r:embed="rId7"/>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AE787369-6298-4C30-A97B-E17A549405C6}"/>
                  </a:ext>
                </a:extLst>
              </p:cNvPr>
              <p:cNvSpPr txBox="1"/>
              <p:nvPr/>
            </p:nvSpPr>
            <p:spPr>
              <a:xfrm>
                <a:off x="6897565" y="3990848"/>
                <a:ext cx="3484411" cy="8156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400" dirty="0" smtClean="0"/>
                        <m:t> </m:t>
                      </m:r>
                      <m:f>
                        <m:fPr>
                          <m:ctrlPr>
                            <a:rPr lang="af-ZA" sz="2400" b="0" i="1" smtClean="0">
                              <a:latin typeface="Cambria Math" panose="02040503050406030204" pitchFamily="18" charset="0"/>
                              <a:ea typeface="Cambria Math" panose="02040503050406030204" pitchFamily="18" charset="0"/>
                            </a:rPr>
                          </m:ctrlPr>
                        </m:fPr>
                        <m:num>
                          <m:r>
                            <a:rPr lang="af-ZA" sz="2400" b="0" i="1" smtClean="0">
                              <a:latin typeface="Cambria Math" panose="02040503050406030204" pitchFamily="18" charset="0"/>
                              <a:ea typeface="Cambria Math" panose="02040503050406030204" pitchFamily="18" charset="0"/>
                            </a:rPr>
                            <m:t>h</m:t>
                          </m:r>
                        </m:num>
                        <m:den>
                          <m:r>
                            <a:rPr lang="af-ZA" sz="2400" b="0" i="1" smtClean="0">
                              <a:latin typeface="Cambria Math" panose="02040503050406030204" pitchFamily="18" charset="0"/>
                              <a:ea typeface="Cambria Math" panose="02040503050406030204" pitchFamily="18" charset="0"/>
                            </a:rPr>
                            <m:t>𝑐</m:t>
                          </m:r>
                        </m:den>
                      </m:f>
                      <m:r>
                        <a:rPr lang="af-ZA" sz="2400" b="0" i="1" smtClean="0">
                          <a:latin typeface="Cambria Math" panose="02040503050406030204" pitchFamily="18" charset="0"/>
                          <a:ea typeface="Cambria Math" panose="02040503050406030204" pitchFamily="18" charset="0"/>
                        </a:rPr>
                        <m:t>=</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𝑃</m:t>
                          </m:r>
                        </m:e>
                      </m:func>
                      <m:r>
                        <a:rPr lang="af-ZA" sz="2400" b="0" i="1" smtClean="0">
                          <a:latin typeface="Cambria Math" panose="02040503050406030204" pitchFamily="18" charset="0"/>
                          <a:ea typeface="Cambria Math" panose="02040503050406030204" pitchFamily="18" charset="0"/>
                        </a:rPr>
                        <m:t>  ∴</m:t>
                      </m:r>
                      <m:r>
                        <a:rPr lang="af-ZA" sz="2400" b="0" i="1" smtClean="0">
                          <a:latin typeface="Cambria Math" panose="02040503050406030204" pitchFamily="18" charset="0"/>
                          <a:ea typeface="Cambria Math" panose="02040503050406030204" pitchFamily="18" charset="0"/>
                        </a:rPr>
                        <m:t>h</m:t>
                      </m:r>
                      <m:r>
                        <a:rPr lang="af-ZA"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𝑐</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𝑃</m:t>
                          </m:r>
                        </m:e>
                      </m:func>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87" name="TextBox 86">
                <a:extLst>
                  <a:ext uri="{FF2B5EF4-FFF2-40B4-BE49-F238E27FC236}">
                    <a16:creationId xmlns:a16="http://schemas.microsoft.com/office/drawing/2014/main" id="{AE787369-6298-4C30-A97B-E17A549405C6}"/>
                  </a:ext>
                </a:extLst>
              </p:cNvPr>
              <p:cNvSpPr txBox="1">
                <a:spLocks noRot="1" noChangeAspect="1" noMove="1" noResize="1" noEditPoints="1" noAdjustHandles="1" noChangeArrowheads="1" noChangeShapeType="1" noTextEdit="1"/>
              </p:cNvSpPr>
              <p:nvPr/>
            </p:nvSpPr>
            <p:spPr>
              <a:xfrm>
                <a:off x="6897565" y="3990848"/>
                <a:ext cx="3484411" cy="81567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B69AB2A1-7533-49BE-AA6B-671C47B7F279}"/>
                  </a:ext>
                </a:extLst>
              </p:cNvPr>
              <p:cNvSpPr txBox="1"/>
              <p:nvPr/>
            </p:nvSpPr>
            <p:spPr>
              <a:xfrm>
                <a:off x="7095754" y="5267740"/>
                <a:ext cx="2065638" cy="783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400">
                          <a:latin typeface="Cambria Math" panose="02040503050406030204" pitchFamily="18" charset="0"/>
                          <a:ea typeface="Cambria Math" panose="02040503050406030204" pitchFamily="18" charset="0"/>
                        </a:rPr>
                        <m:t>=</m:t>
                      </m:r>
                      <m:f>
                        <m:fPr>
                          <m:ctrlPr>
                            <a:rPr lang="af-ZA" sz="2400" b="0" i="1" smtClean="0">
                              <a:latin typeface="Cambria Math" panose="02040503050406030204" pitchFamily="18" charset="0"/>
                              <a:ea typeface="Cambria Math" panose="02040503050406030204" pitchFamily="18" charset="0"/>
                            </a:rPr>
                          </m:ctrlPr>
                        </m:fPr>
                        <m:num>
                          <m:r>
                            <a:rPr lang="af-ZA" sz="2400" b="0" i="1" smtClean="0">
                              <a:latin typeface="Cambria Math" panose="02040503050406030204" pitchFamily="18" charset="0"/>
                              <a:ea typeface="Cambria Math" panose="02040503050406030204" pitchFamily="18" charset="0"/>
                            </a:rPr>
                            <m:t>1</m:t>
                          </m:r>
                        </m:num>
                        <m:den>
                          <m:r>
                            <a:rPr lang="af-ZA" sz="2400" b="0" i="1" smtClean="0">
                              <a:latin typeface="Cambria Math" panose="02040503050406030204" pitchFamily="18" charset="0"/>
                              <a:ea typeface="Cambria Math" panose="02040503050406030204" pitchFamily="18" charset="0"/>
                            </a:rPr>
                            <m:t>2</m:t>
                          </m:r>
                        </m:den>
                      </m:f>
                      <m:r>
                        <a:rPr lang="af-ZA" sz="2400" i="1">
                          <a:latin typeface="Cambria Math" panose="02040503050406030204" pitchFamily="18" charset="0"/>
                          <a:ea typeface="Cambria Math" panose="02040503050406030204" pitchFamily="18" charset="0"/>
                        </a:rPr>
                        <m:t>𝑏𝑐</m:t>
                      </m:r>
                      <m:func>
                        <m:funcPr>
                          <m:ctrlPr>
                            <a:rPr lang="af-ZA" sz="2400" i="1">
                              <a:latin typeface="Cambria Math" panose="02040503050406030204" pitchFamily="18" charset="0"/>
                              <a:ea typeface="Cambria Math" panose="02040503050406030204" pitchFamily="18" charset="0"/>
                            </a:rPr>
                          </m:ctrlPr>
                        </m:funcPr>
                        <m:fName>
                          <m:r>
                            <m:rPr>
                              <m:sty m:val="p"/>
                            </m:rPr>
                            <a:rPr lang="af-ZA" sz="2400">
                              <a:latin typeface="Cambria Math" panose="02040503050406030204" pitchFamily="18" charset="0"/>
                              <a:ea typeface="Cambria Math" panose="02040503050406030204" pitchFamily="18" charset="0"/>
                            </a:rPr>
                            <m:t>sin</m:t>
                          </m:r>
                        </m:fName>
                        <m:e>
                          <m:r>
                            <a:rPr lang="af-ZA" sz="2400" i="1">
                              <a:latin typeface="Cambria Math" panose="02040503050406030204" pitchFamily="18" charset="0"/>
                              <a:ea typeface="Cambria Math" panose="02040503050406030204" pitchFamily="18" charset="0"/>
                            </a:rPr>
                            <m:t>𝑃</m:t>
                          </m:r>
                        </m:e>
                      </m:func>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B69AB2A1-7533-49BE-AA6B-671C47B7F279}"/>
                  </a:ext>
                </a:extLst>
              </p:cNvPr>
              <p:cNvSpPr txBox="1">
                <a:spLocks noRot="1" noChangeAspect="1" noMove="1" noResize="1" noEditPoints="1" noAdjustHandles="1" noChangeArrowheads="1" noChangeShapeType="1" noTextEdit="1"/>
              </p:cNvSpPr>
              <p:nvPr/>
            </p:nvSpPr>
            <p:spPr>
              <a:xfrm>
                <a:off x="7095754" y="5267740"/>
                <a:ext cx="2065638" cy="78380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101" name="Ink 100">
                <a:extLst>
                  <a:ext uri="{FF2B5EF4-FFF2-40B4-BE49-F238E27FC236}">
                    <a16:creationId xmlns:a16="http://schemas.microsoft.com/office/drawing/2014/main" id="{0DA6D750-8CD1-4584-AF7E-09DAE2722AAC}"/>
                  </a:ext>
                </a:extLst>
              </p14:cNvPr>
              <p14:cNvContentPartPr/>
              <p14:nvPr/>
            </p14:nvContentPartPr>
            <p14:xfrm>
              <a:off x="8450843" y="3272066"/>
              <a:ext cx="2283840" cy="1366920"/>
            </p14:xfrm>
          </p:contentPart>
        </mc:Choice>
        <mc:Fallback xmlns="">
          <p:pic>
            <p:nvPicPr>
              <p:cNvPr id="101" name="Ink 100">
                <a:extLst>
                  <a:ext uri="{FF2B5EF4-FFF2-40B4-BE49-F238E27FC236}">
                    <a16:creationId xmlns:a16="http://schemas.microsoft.com/office/drawing/2014/main" id="{0DA6D750-8CD1-4584-AF7E-09DAE2722AAC}"/>
                  </a:ext>
                </a:extLst>
              </p:cNvPr>
              <p:cNvPicPr/>
              <p:nvPr/>
            </p:nvPicPr>
            <p:blipFill>
              <a:blip r:embed="rId11"/>
              <a:stretch>
                <a:fillRect/>
              </a:stretch>
            </p:blipFill>
            <p:spPr>
              <a:xfrm>
                <a:off x="8442203" y="3263426"/>
                <a:ext cx="2301480" cy="1384560"/>
              </a:xfrm>
              <a:prstGeom prst="rect">
                <a:avLst/>
              </a:prstGeom>
            </p:spPr>
          </p:pic>
        </mc:Fallback>
      </mc:AlternateContent>
    </p:spTree>
    <p:extLst>
      <p:ext uri="{BB962C8B-B14F-4D97-AF65-F5344CB8AC3E}">
        <p14:creationId xmlns:p14="http://schemas.microsoft.com/office/powerpoint/2010/main" val="287356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P spid="37" grpId="0" animBg="1"/>
      <p:bldP spid="39" grpId="0"/>
      <p:bldP spid="42" grpId="0" animBg="1"/>
      <p:bldP spid="45" grpId="0"/>
      <p:bldP spid="46" grpId="0"/>
      <p:bldP spid="49" grpId="0"/>
      <p:bldP spid="50" grpId="0"/>
      <p:bldP spid="51" grpId="0"/>
      <p:bldP spid="52" grpId="0"/>
      <p:bldP spid="77" grpId="0"/>
      <p:bldP spid="81" grpId="0"/>
      <p:bldP spid="83" grpId="0"/>
      <p:bldP spid="84" grpId="0"/>
      <p:bldP spid="86" grpId="0"/>
      <p:bldP spid="87" grpId="0"/>
      <p:bldP spid="8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730A9A2-10D7-4E29-BAA7-FD0772F5E883}"/>
              </a:ext>
            </a:extLst>
          </p:cNvPr>
          <p:cNvSpPr txBox="1">
            <a:spLocks/>
          </p:cNvSpPr>
          <p:nvPr/>
        </p:nvSpPr>
        <p:spPr>
          <a:xfrm>
            <a:off x="268649" y="125163"/>
            <a:ext cx="1837443" cy="510345"/>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The area rule</a:t>
            </a:r>
            <a:endParaRPr lang="en-US" sz="2400" b="1" i="1"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44742B1-4A71-4250-BB18-9B2DD3C06379}"/>
                  </a:ext>
                </a:extLst>
              </p:cNvPr>
              <p:cNvSpPr txBox="1"/>
              <p:nvPr/>
            </p:nvSpPr>
            <p:spPr>
              <a:xfrm>
                <a:off x="1419603" y="744695"/>
                <a:ext cx="8893938" cy="526939"/>
              </a:xfrm>
              <a:prstGeom prst="rect">
                <a:avLst/>
              </a:prstGeom>
              <a:noFill/>
            </p:spPr>
            <p:txBody>
              <a:bodyPr wrap="square" rtlCol="0">
                <a:spAutoFit/>
              </a:bodyPr>
              <a:lstStyle/>
              <a:p>
                <a:r>
                  <a:rPr lang="af-ZA" sz="2000" dirty="0"/>
                  <a:t>Area of Triangle = </a:t>
                </a:r>
                <a14:m>
                  <m:oMath xmlns:m="http://schemas.openxmlformats.org/officeDocument/2006/math">
                    <m:f>
                      <m:fPr>
                        <m:ctrlPr>
                          <a:rPr lang="af-ZA" sz="2000" b="0" i="1" smtClean="0">
                            <a:latin typeface="Cambria Math" panose="02040503050406030204" pitchFamily="18" charset="0"/>
                            <a:ea typeface="Cambria Math" panose="02040503050406030204" pitchFamily="18" charset="0"/>
                          </a:rPr>
                        </m:ctrlPr>
                      </m:fPr>
                      <m:num>
                        <m:r>
                          <a:rPr lang="af-ZA" sz="2000" b="0" i="1" smtClean="0">
                            <a:latin typeface="Cambria Math" panose="02040503050406030204" pitchFamily="18" charset="0"/>
                            <a:ea typeface="Cambria Math" panose="02040503050406030204" pitchFamily="18" charset="0"/>
                          </a:rPr>
                          <m:t>1</m:t>
                        </m:r>
                      </m:num>
                      <m:den>
                        <m:r>
                          <a:rPr lang="af-ZA" sz="2000" b="0" i="1" smtClean="0">
                            <a:latin typeface="Cambria Math" panose="02040503050406030204" pitchFamily="18" charset="0"/>
                            <a:ea typeface="Cambria Math" panose="02040503050406030204" pitchFamily="18" charset="0"/>
                          </a:rPr>
                          <m:t>2</m:t>
                        </m:r>
                      </m:den>
                    </m:f>
                  </m:oMath>
                </a14:m>
                <a:r>
                  <a:rPr lang="af-ZA" sz="2000" dirty="0"/>
                  <a:t>(product of 2 adjacent sides) x by the sin of the included angle.</a:t>
                </a:r>
              </a:p>
            </p:txBody>
          </p:sp>
        </mc:Choice>
        <mc:Fallback xmlns="">
          <p:sp>
            <p:nvSpPr>
              <p:cNvPr id="27" name="TextBox 26">
                <a:extLst>
                  <a:ext uri="{FF2B5EF4-FFF2-40B4-BE49-F238E27FC236}">
                    <a16:creationId xmlns:a16="http://schemas.microsoft.com/office/drawing/2014/main" id="{144742B1-4A71-4250-BB18-9B2DD3C06379}"/>
                  </a:ext>
                </a:extLst>
              </p:cNvPr>
              <p:cNvSpPr txBox="1">
                <a:spLocks noRot="1" noChangeAspect="1" noMove="1" noResize="1" noEditPoints="1" noAdjustHandles="1" noChangeArrowheads="1" noChangeShapeType="1" noTextEdit="1"/>
              </p:cNvSpPr>
              <p:nvPr/>
            </p:nvSpPr>
            <p:spPr>
              <a:xfrm>
                <a:off x="1419603" y="744695"/>
                <a:ext cx="8893938" cy="526939"/>
              </a:xfrm>
              <a:prstGeom prst="rect">
                <a:avLst/>
              </a:prstGeom>
              <a:blipFill>
                <a:blip r:embed="rId2"/>
                <a:stretch>
                  <a:fillRect l="-754" b="-80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EEEB8CD-78DB-4D5C-BEBF-C3882ED487A7}"/>
                  </a:ext>
                </a:extLst>
              </p:cNvPr>
              <p:cNvSpPr txBox="1"/>
              <p:nvPr/>
            </p:nvSpPr>
            <p:spPr>
              <a:xfrm>
                <a:off x="1615574" y="4463849"/>
                <a:ext cx="990076" cy="3452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600" b="0" i="1" dirty="0" smtClean="0">
                          <a:latin typeface="Cambria Math" panose="02040503050406030204" pitchFamily="18" charset="0"/>
                          <a:ea typeface="Cambria Math" panose="02040503050406030204" pitchFamily="18" charset="0"/>
                        </a:rPr>
                        <m:t>180°−</m:t>
                      </m:r>
                      <m:acc>
                        <m:accPr>
                          <m:chr m:val="̂"/>
                          <m:ctrlPr>
                            <a:rPr lang="af-ZA" sz="1600" b="0" i="1" dirty="0" smtClean="0">
                              <a:latin typeface="Cambria Math" panose="02040503050406030204" pitchFamily="18" charset="0"/>
                              <a:ea typeface="Cambria Math" panose="02040503050406030204" pitchFamily="18" charset="0"/>
                            </a:rPr>
                          </m:ctrlPr>
                        </m:accPr>
                        <m:e>
                          <m:r>
                            <a:rPr lang="af-ZA" sz="1600" b="0" i="1" dirty="0" smtClean="0">
                              <a:latin typeface="Cambria Math" panose="02040503050406030204" pitchFamily="18" charset="0"/>
                              <a:ea typeface="Cambria Math" panose="02040503050406030204" pitchFamily="18" charset="0"/>
                            </a:rPr>
                            <m:t>𝑃</m:t>
                          </m:r>
                        </m:e>
                      </m:acc>
                    </m:oMath>
                  </m:oMathPara>
                </a14:m>
                <a:endParaRPr lang="en-US" sz="1600" dirty="0"/>
              </a:p>
            </p:txBody>
          </p:sp>
        </mc:Choice>
        <mc:Fallback xmlns="">
          <p:sp>
            <p:nvSpPr>
              <p:cNvPr id="33" name="TextBox 32">
                <a:extLst>
                  <a:ext uri="{FF2B5EF4-FFF2-40B4-BE49-F238E27FC236}">
                    <a16:creationId xmlns:a16="http://schemas.microsoft.com/office/drawing/2014/main" id="{BEEEB8CD-78DB-4D5C-BEBF-C3882ED487A7}"/>
                  </a:ext>
                </a:extLst>
              </p:cNvPr>
              <p:cNvSpPr txBox="1">
                <a:spLocks noRot="1" noChangeAspect="1" noMove="1" noResize="1" noEditPoints="1" noAdjustHandles="1" noChangeArrowheads="1" noChangeShapeType="1" noTextEdit="1"/>
              </p:cNvSpPr>
              <p:nvPr/>
            </p:nvSpPr>
            <p:spPr>
              <a:xfrm>
                <a:off x="1615574" y="4463849"/>
                <a:ext cx="990076" cy="345223"/>
              </a:xfrm>
              <a:prstGeom prst="rect">
                <a:avLst/>
              </a:prstGeom>
              <a:blipFill>
                <a:blip r:embed="rId3"/>
                <a:stretch>
                  <a:fillRect r="-22222"/>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6058E17F-770E-41E2-8A72-B7E1960015FE}"/>
              </a:ext>
            </a:extLst>
          </p:cNvPr>
          <p:cNvSpPr txBox="1"/>
          <p:nvPr/>
        </p:nvSpPr>
        <p:spPr>
          <a:xfrm>
            <a:off x="3171423" y="1589350"/>
            <a:ext cx="4198856" cy="646331"/>
          </a:xfrm>
          <a:prstGeom prst="rect">
            <a:avLst/>
          </a:prstGeom>
          <a:noFill/>
        </p:spPr>
        <p:txBody>
          <a:bodyPr wrap="square">
            <a:spAutoFit/>
          </a:bodyPr>
          <a:lstStyle/>
          <a:p>
            <a:pPr algn="ctr"/>
            <a:r>
              <a:rPr lang="en-US" dirty="0"/>
              <a:t>Proving the area rule: </a:t>
            </a:r>
          </a:p>
          <a:p>
            <a:pPr algn="ctr"/>
            <a:r>
              <a:rPr lang="en-US" dirty="0"/>
              <a:t>Consider ΔPQR in the following diagrams.</a:t>
            </a:r>
          </a:p>
        </p:txBody>
      </p:sp>
      <p:cxnSp>
        <p:nvCxnSpPr>
          <p:cNvPr id="7" name="Straight Connector 6">
            <a:extLst>
              <a:ext uri="{FF2B5EF4-FFF2-40B4-BE49-F238E27FC236}">
                <a16:creationId xmlns:a16="http://schemas.microsoft.com/office/drawing/2014/main" id="{8844B8EB-F944-4D3C-A6DD-CA8A3B576EAE}"/>
              </a:ext>
            </a:extLst>
          </p:cNvPr>
          <p:cNvCxnSpPr>
            <a:cxnSpLocks/>
          </p:cNvCxnSpPr>
          <p:nvPr/>
        </p:nvCxnSpPr>
        <p:spPr>
          <a:xfrm>
            <a:off x="1008061" y="2807849"/>
            <a:ext cx="3323426" cy="196473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DF31688-E425-484B-AE52-43581654B32C}"/>
              </a:ext>
            </a:extLst>
          </p:cNvPr>
          <p:cNvCxnSpPr/>
          <p:nvPr/>
        </p:nvCxnSpPr>
        <p:spPr>
          <a:xfrm>
            <a:off x="2894474" y="4793821"/>
            <a:ext cx="143701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E5EBBB1-8A73-4AAF-BB96-42E11360559A}"/>
              </a:ext>
            </a:extLst>
          </p:cNvPr>
          <p:cNvCxnSpPr>
            <a:cxnSpLocks/>
          </p:cNvCxnSpPr>
          <p:nvPr/>
        </p:nvCxnSpPr>
        <p:spPr>
          <a:xfrm flipV="1">
            <a:off x="1008061" y="4793820"/>
            <a:ext cx="1886413" cy="30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544F7D2-A2EF-4D21-A3CA-F1143F9F5F91}"/>
              </a:ext>
            </a:extLst>
          </p:cNvPr>
          <p:cNvCxnSpPr>
            <a:cxnSpLocks/>
          </p:cNvCxnSpPr>
          <p:nvPr/>
        </p:nvCxnSpPr>
        <p:spPr>
          <a:xfrm>
            <a:off x="1026007" y="2821200"/>
            <a:ext cx="1789278" cy="19726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9F896E0-D399-4864-85B6-B564E4FEB391}"/>
              </a:ext>
            </a:extLst>
          </p:cNvPr>
          <p:cNvCxnSpPr>
            <a:cxnSpLocks/>
          </p:cNvCxnSpPr>
          <p:nvPr/>
        </p:nvCxnSpPr>
        <p:spPr>
          <a:xfrm>
            <a:off x="1008061" y="2825628"/>
            <a:ext cx="2016" cy="1998697"/>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42929761-F37A-488F-BBF4-5193CF383EDE}"/>
              </a:ext>
            </a:extLst>
          </p:cNvPr>
          <p:cNvSpPr/>
          <p:nvPr/>
        </p:nvSpPr>
        <p:spPr>
          <a:xfrm>
            <a:off x="1026007" y="4624573"/>
            <a:ext cx="160901" cy="185232"/>
          </a:xfrm>
          <a:prstGeom prst="rect">
            <a:avLst/>
          </a:prstGeom>
          <a:no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ZA"/>
          </a:p>
        </p:txBody>
      </p:sp>
      <p:sp>
        <p:nvSpPr>
          <p:cNvPr id="58" name="TextBox 57">
            <a:extLst>
              <a:ext uri="{FF2B5EF4-FFF2-40B4-BE49-F238E27FC236}">
                <a16:creationId xmlns:a16="http://schemas.microsoft.com/office/drawing/2014/main" id="{45DF612F-DF0F-4A23-82D6-39C555FF19DF}"/>
              </a:ext>
            </a:extLst>
          </p:cNvPr>
          <p:cNvSpPr txBox="1"/>
          <p:nvPr/>
        </p:nvSpPr>
        <p:spPr>
          <a:xfrm>
            <a:off x="2845116" y="3415589"/>
            <a:ext cx="443817"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a</a:t>
            </a:r>
          </a:p>
        </p:txBody>
      </p:sp>
      <p:sp>
        <p:nvSpPr>
          <p:cNvPr id="59" name="TextBox 58">
            <a:extLst>
              <a:ext uri="{FF2B5EF4-FFF2-40B4-BE49-F238E27FC236}">
                <a16:creationId xmlns:a16="http://schemas.microsoft.com/office/drawing/2014/main" id="{8D39746B-F265-4926-85DF-EDBBD27F6CA2}"/>
              </a:ext>
            </a:extLst>
          </p:cNvPr>
          <p:cNvSpPr txBox="1"/>
          <p:nvPr/>
        </p:nvSpPr>
        <p:spPr>
          <a:xfrm>
            <a:off x="586017" y="4624573"/>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S</a:t>
            </a:r>
          </a:p>
        </p:txBody>
      </p:sp>
      <p:sp>
        <p:nvSpPr>
          <p:cNvPr id="60" name="TextBox 59">
            <a:extLst>
              <a:ext uri="{FF2B5EF4-FFF2-40B4-BE49-F238E27FC236}">
                <a16:creationId xmlns:a16="http://schemas.microsoft.com/office/drawing/2014/main" id="{B18CEC47-DC30-486E-BDE4-B6D854B0D220}"/>
              </a:ext>
            </a:extLst>
          </p:cNvPr>
          <p:cNvSpPr txBox="1"/>
          <p:nvPr/>
        </p:nvSpPr>
        <p:spPr>
          <a:xfrm>
            <a:off x="2600137" y="4845558"/>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P</a:t>
            </a:r>
          </a:p>
        </p:txBody>
      </p:sp>
      <p:sp>
        <p:nvSpPr>
          <p:cNvPr id="61" name="TextBox 60">
            <a:extLst>
              <a:ext uri="{FF2B5EF4-FFF2-40B4-BE49-F238E27FC236}">
                <a16:creationId xmlns:a16="http://schemas.microsoft.com/office/drawing/2014/main" id="{2F6D4C66-37B8-4B92-BAF5-1BC467DB0FFD}"/>
              </a:ext>
            </a:extLst>
          </p:cNvPr>
          <p:cNvSpPr txBox="1"/>
          <p:nvPr/>
        </p:nvSpPr>
        <p:spPr>
          <a:xfrm>
            <a:off x="1612643" y="3594143"/>
            <a:ext cx="443817"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c</a:t>
            </a:r>
          </a:p>
        </p:txBody>
      </p:sp>
      <p:sp>
        <p:nvSpPr>
          <p:cNvPr id="62" name="TextBox 61">
            <a:extLst>
              <a:ext uri="{FF2B5EF4-FFF2-40B4-BE49-F238E27FC236}">
                <a16:creationId xmlns:a16="http://schemas.microsoft.com/office/drawing/2014/main" id="{50213629-08F9-47EC-B3B8-801C54D7AA82}"/>
              </a:ext>
            </a:extLst>
          </p:cNvPr>
          <p:cNvSpPr txBox="1"/>
          <p:nvPr/>
        </p:nvSpPr>
        <p:spPr>
          <a:xfrm>
            <a:off x="774821" y="2411774"/>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Q</a:t>
            </a:r>
          </a:p>
        </p:txBody>
      </p:sp>
      <p:sp>
        <p:nvSpPr>
          <p:cNvPr id="64" name="TextBox 63">
            <a:extLst>
              <a:ext uri="{FF2B5EF4-FFF2-40B4-BE49-F238E27FC236}">
                <a16:creationId xmlns:a16="http://schemas.microsoft.com/office/drawing/2014/main" id="{EE074438-2EFD-495A-B980-915726EDE27D}"/>
              </a:ext>
            </a:extLst>
          </p:cNvPr>
          <p:cNvSpPr txBox="1"/>
          <p:nvPr/>
        </p:nvSpPr>
        <p:spPr>
          <a:xfrm>
            <a:off x="4400815" y="4562987"/>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R</a:t>
            </a:r>
          </a:p>
        </p:txBody>
      </p:sp>
      <p:sp>
        <p:nvSpPr>
          <p:cNvPr id="65" name="TextBox 64">
            <a:extLst>
              <a:ext uri="{FF2B5EF4-FFF2-40B4-BE49-F238E27FC236}">
                <a16:creationId xmlns:a16="http://schemas.microsoft.com/office/drawing/2014/main" id="{67E1E085-CF9D-4CD7-9708-09D84695EE34}"/>
              </a:ext>
            </a:extLst>
          </p:cNvPr>
          <p:cNvSpPr txBox="1"/>
          <p:nvPr/>
        </p:nvSpPr>
        <p:spPr>
          <a:xfrm>
            <a:off x="667305" y="3559385"/>
            <a:ext cx="343991"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h</a:t>
            </a:r>
          </a:p>
        </p:txBody>
      </p:sp>
      <p:sp>
        <p:nvSpPr>
          <p:cNvPr id="71" name="TextBox 70">
            <a:extLst>
              <a:ext uri="{FF2B5EF4-FFF2-40B4-BE49-F238E27FC236}">
                <a16:creationId xmlns:a16="http://schemas.microsoft.com/office/drawing/2014/main" id="{B0B705ED-C1A2-40EA-B9DE-16D6CECBFD01}"/>
              </a:ext>
            </a:extLst>
          </p:cNvPr>
          <p:cNvSpPr txBox="1"/>
          <p:nvPr/>
        </p:nvSpPr>
        <p:spPr>
          <a:xfrm>
            <a:off x="3454907" y="4731236"/>
            <a:ext cx="443817"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b</a:t>
            </a:r>
          </a:p>
        </p:txBody>
      </p:sp>
      <p:sp>
        <p:nvSpPr>
          <p:cNvPr id="38" name="TextBox 37">
            <a:extLst>
              <a:ext uri="{FF2B5EF4-FFF2-40B4-BE49-F238E27FC236}">
                <a16:creationId xmlns:a16="http://schemas.microsoft.com/office/drawing/2014/main" id="{8F289724-6C77-4891-9829-9CC87B7437B3}"/>
              </a:ext>
            </a:extLst>
          </p:cNvPr>
          <p:cNvSpPr txBox="1"/>
          <p:nvPr/>
        </p:nvSpPr>
        <p:spPr>
          <a:xfrm>
            <a:off x="6099349" y="4923148"/>
            <a:ext cx="3065393" cy="376770"/>
          </a:xfrm>
          <a:prstGeom prst="rect">
            <a:avLst/>
          </a:prstGeom>
          <a:noFill/>
        </p:spPr>
        <p:txBody>
          <a:bodyPr wrap="square">
            <a:spAutoFit/>
          </a:bodyPr>
          <a:lstStyle/>
          <a:p>
            <a:r>
              <a:rPr lang="en-US" dirty="0"/>
              <a:t>Now, substitute this into</a:t>
            </a:r>
            <a:r>
              <a:rPr lang="en-US" dirty="0">
                <a:latin typeface="Cambria Math" panose="02040503050406030204" pitchFamily="18" charset="0"/>
                <a:ea typeface="Cambria Math" panose="02040503050406030204" pitchFamily="18" charset="0"/>
              </a:rPr>
              <a:t> (1): </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D731EA-59CD-430E-B6E5-BD899E3E52C1}"/>
                  </a:ext>
                </a:extLst>
              </p:cNvPr>
              <p:cNvSpPr txBox="1"/>
              <p:nvPr/>
            </p:nvSpPr>
            <p:spPr>
              <a:xfrm>
                <a:off x="5305501" y="5514230"/>
                <a:ext cx="20681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dirty="0" smtClean="0"/>
                        <m:t>The</m:t>
                      </m:r>
                      <m:r>
                        <m:rPr>
                          <m:nor/>
                        </m:rPr>
                        <a:rPr lang="en-US" sz="2000" dirty="0" smtClean="0"/>
                        <m:t> </m:t>
                      </m:r>
                      <m:r>
                        <m:rPr>
                          <m:nor/>
                        </m:rPr>
                        <a:rPr lang="en-US" sz="2000" dirty="0" smtClean="0"/>
                        <m:t>area</m:t>
                      </m:r>
                      <m:r>
                        <m:rPr>
                          <m:nor/>
                        </m:rPr>
                        <a:rPr lang="en-US" sz="2000" dirty="0" smtClean="0"/>
                        <m:t> </m:t>
                      </m:r>
                      <m:r>
                        <m:rPr>
                          <m:nor/>
                        </m:rPr>
                        <a:rPr lang="en-US" sz="2000" dirty="0" smtClean="0"/>
                        <m:t>of</m:t>
                      </m:r>
                      <m:r>
                        <m:rPr>
                          <m:nor/>
                        </m:rPr>
                        <a:rPr lang="en-US" sz="2000" dirty="0" smtClean="0"/>
                        <m:t> </m:t>
                      </m:r>
                      <m:r>
                        <m:rPr>
                          <m:nor/>
                        </m:rPr>
                        <a:rPr lang="el-GR" sz="2000" dirty="0" smtClean="0"/>
                        <m:t>Δ</m:t>
                      </m:r>
                      <m:r>
                        <m:rPr>
                          <m:nor/>
                        </m:rPr>
                        <a:rPr lang="en-US" sz="2000" dirty="0" smtClean="0"/>
                        <m:t>PQR</m:t>
                      </m:r>
                    </m:oMath>
                  </m:oMathPara>
                </a14:m>
                <a:endParaRPr lang="en-ZA" sz="2000" dirty="0">
                  <a:latin typeface="Cambria Math" panose="02040503050406030204" pitchFamily="18" charset="0"/>
                  <a:ea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B8D731EA-59CD-430E-B6E5-BD899E3E52C1}"/>
                  </a:ext>
                </a:extLst>
              </p:cNvPr>
              <p:cNvSpPr txBox="1">
                <a:spLocks noRot="1" noChangeAspect="1" noMove="1" noResize="1" noEditPoints="1" noAdjustHandles="1" noChangeArrowheads="1" noChangeShapeType="1" noTextEdit="1"/>
              </p:cNvSpPr>
              <p:nvPr/>
            </p:nvSpPr>
            <p:spPr>
              <a:xfrm>
                <a:off x="5305501" y="5514230"/>
                <a:ext cx="2068128" cy="400110"/>
              </a:xfrm>
              <a:prstGeom prst="rect">
                <a:avLst/>
              </a:prstGeom>
              <a:blipFill>
                <a:blip r:embed="rId4"/>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B5F24EE-4BC7-4113-AC66-C66E37F41721}"/>
                  </a:ext>
                </a:extLst>
              </p:cNvPr>
              <p:cNvSpPr txBox="1"/>
              <p:nvPr/>
            </p:nvSpPr>
            <p:spPr>
              <a:xfrm>
                <a:off x="5313167" y="4289423"/>
                <a:ext cx="167905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af-ZA" sz="2000" b="0" i="0" dirty="0" smtClean="0"/>
                        <m:t>but</m:t>
                      </m:r>
                      <m:r>
                        <m:rPr>
                          <m:nor/>
                        </m:rPr>
                        <a:rPr lang="af-ZA" sz="2000" b="0" i="0" dirty="0" smtClean="0"/>
                        <m:t> </m:t>
                      </m:r>
                      <m:r>
                        <m:rPr>
                          <m:nor/>
                        </m:rPr>
                        <a:rPr lang="af-ZA" sz="2000" b="0" i="0" dirty="0" smtClean="0"/>
                        <m:t>in</m:t>
                      </m:r>
                      <m:r>
                        <m:rPr>
                          <m:nor/>
                        </m:rPr>
                        <a:rPr lang="af-ZA" sz="2000" b="0" i="0" dirty="0" smtClean="0"/>
                        <m:t> </m:t>
                      </m:r>
                      <m:r>
                        <m:rPr>
                          <m:nor/>
                        </m:rPr>
                        <a:rPr lang="el-GR" sz="2000" dirty="0" smtClean="0"/>
                        <m:t>Δ</m:t>
                      </m:r>
                      <m:r>
                        <m:rPr>
                          <m:nor/>
                        </m:rPr>
                        <a:rPr lang="en-US" sz="2000" dirty="0" smtClean="0"/>
                        <m:t>PQ</m:t>
                      </m:r>
                      <m:r>
                        <m:rPr>
                          <m:nor/>
                        </m:rPr>
                        <a:rPr lang="af-ZA" sz="2000" b="0" i="0" dirty="0" smtClean="0"/>
                        <m:t>S</m:t>
                      </m:r>
                      <m:r>
                        <m:rPr>
                          <m:nor/>
                        </m:rPr>
                        <a:rPr lang="af-ZA" sz="2000" b="0" i="0" dirty="0" smtClean="0"/>
                        <m:t>, </m:t>
                      </m:r>
                      <m:r>
                        <m:rPr>
                          <m:nor/>
                        </m:rPr>
                        <a:rPr lang="en-US" sz="2000" dirty="0" smtClean="0"/>
                        <m:t> </m:t>
                      </m:r>
                    </m:oMath>
                  </m:oMathPara>
                </a14:m>
                <a:endParaRPr lang="en-ZA" sz="2000"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7B5F24EE-4BC7-4113-AC66-C66E37F41721}"/>
                  </a:ext>
                </a:extLst>
              </p:cNvPr>
              <p:cNvSpPr txBox="1">
                <a:spLocks noRot="1" noChangeAspect="1" noMove="1" noResize="1" noEditPoints="1" noAdjustHandles="1" noChangeArrowheads="1" noChangeShapeType="1" noTextEdit="1"/>
              </p:cNvSpPr>
              <p:nvPr/>
            </p:nvSpPr>
            <p:spPr>
              <a:xfrm>
                <a:off x="5313167" y="4289423"/>
                <a:ext cx="1679057" cy="400110"/>
              </a:xfrm>
              <a:prstGeom prst="rect">
                <a:avLst/>
              </a:prstGeom>
              <a:blipFill>
                <a:blip r:embed="rId5"/>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27B95DB-079C-4CAF-A953-1842CC5515CA}"/>
                  </a:ext>
                </a:extLst>
              </p:cNvPr>
              <p:cNvSpPr txBox="1"/>
              <p:nvPr/>
            </p:nvSpPr>
            <p:spPr>
              <a:xfrm>
                <a:off x="7209902" y="3291506"/>
                <a:ext cx="2525323" cy="783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400">
                          <a:latin typeface="Cambria Math" panose="02040503050406030204" pitchFamily="18" charset="0"/>
                          <a:ea typeface="Cambria Math" panose="02040503050406030204" pitchFamily="18" charset="0"/>
                        </a:rPr>
                        <m:t>=</m:t>
                      </m:r>
                      <m:f>
                        <m:fPr>
                          <m:ctrlPr>
                            <a:rPr lang="af-ZA" sz="2400" b="0" i="1" smtClean="0">
                              <a:latin typeface="Cambria Math" panose="02040503050406030204" pitchFamily="18" charset="0"/>
                              <a:ea typeface="Cambria Math" panose="02040503050406030204" pitchFamily="18" charset="0"/>
                            </a:rPr>
                          </m:ctrlPr>
                        </m:fPr>
                        <m:num>
                          <m:r>
                            <a:rPr lang="af-ZA" sz="2400" b="0" i="1" smtClean="0">
                              <a:latin typeface="Cambria Math" panose="02040503050406030204" pitchFamily="18" charset="0"/>
                              <a:ea typeface="Cambria Math" panose="02040503050406030204" pitchFamily="18" charset="0"/>
                            </a:rPr>
                            <m:t>1</m:t>
                          </m:r>
                        </m:num>
                        <m:den>
                          <m:r>
                            <a:rPr lang="af-ZA" sz="2400" b="0" i="1" smtClean="0">
                              <a:latin typeface="Cambria Math" panose="02040503050406030204" pitchFamily="18" charset="0"/>
                              <a:ea typeface="Cambria Math" panose="02040503050406030204" pitchFamily="18" charset="0"/>
                            </a:rPr>
                            <m:t>2</m:t>
                          </m:r>
                        </m:den>
                      </m:f>
                      <m:r>
                        <a:rPr lang="af-ZA" sz="2400" b="0" i="1" smtClean="0">
                          <a:latin typeface="Cambria Math" panose="02040503050406030204" pitchFamily="18" charset="0"/>
                          <a:ea typeface="Cambria Math" panose="02040503050406030204" pitchFamily="18" charset="0"/>
                        </a:rPr>
                        <m:t>𝑏h</m:t>
                      </m:r>
                      <m:r>
                        <a:rPr lang="af-ZA" sz="2400" b="0" i="1" smtClean="0">
                          <a:latin typeface="Cambria Math" panose="02040503050406030204" pitchFamily="18" charset="0"/>
                          <a:ea typeface="Cambria Math" panose="02040503050406030204" pitchFamily="18" charset="0"/>
                        </a:rPr>
                        <m:t>………(1)</m:t>
                      </m:r>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A27B95DB-079C-4CAF-A953-1842CC5515CA}"/>
                  </a:ext>
                </a:extLst>
              </p:cNvPr>
              <p:cNvSpPr txBox="1">
                <a:spLocks noRot="1" noChangeAspect="1" noMove="1" noResize="1" noEditPoints="1" noAdjustHandles="1" noChangeArrowheads="1" noChangeShapeType="1" noTextEdit="1"/>
              </p:cNvSpPr>
              <p:nvPr/>
            </p:nvSpPr>
            <p:spPr>
              <a:xfrm>
                <a:off x="7209902" y="3291506"/>
                <a:ext cx="2525323" cy="78380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B8D319E-1AB2-48F6-9221-BED703EE5F11}"/>
                  </a:ext>
                </a:extLst>
              </p:cNvPr>
              <p:cNvSpPr txBox="1"/>
              <p:nvPr/>
            </p:nvSpPr>
            <p:spPr>
              <a:xfrm>
                <a:off x="5313167" y="2759169"/>
                <a:ext cx="2164409" cy="376770"/>
              </a:xfrm>
              <a:prstGeom prst="rect">
                <a:avLst/>
              </a:prstGeom>
              <a:noFill/>
            </p:spPr>
            <p:txBody>
              <a:bodyPr wrap="square">
                <a:spAutoFit/>
              </a:bodyPr>
              <a:lstStyle/>
              <a:p>
                <a14:m>
                  <m:oMath xmlns:m="http://schemas.openxmlformats.org/officeDocument/2006/math">
                    <m:acc>
                      <m:accPr>
                        <m:chr m:val="̂"/>
                        <m:ctrlPr>
                          <a:rPr lang="af-ZA" b="0" i="1" smtClean="0">
                            <a:latin typeface="Cambria Math" panose="02040503050406030204" pitchFamily="18" charset="0"/>
                            <a:ea typeface="Cambria Math" panose="02040503050406030204" pitchFamily="18" charset="0"/>
                          </a:rPr>
                        </m:ctrlPr>
                      </m:accPr>
                      <m:e>
                        <m:r>
                          <a:rPr lang="af-ZA" b="0" i="1" smtClean="0">
                            <a:latin typeface="Cambria Math" panose="02040503050406030204" pitchFamily="18" charset="0"/>
                            <a:ea typeface="Cambria Math" panose="02040503050406030204" pitchFamily="18" charset="0"/>
                          </a:rPr>
                          <m:t>𝑃</m:t>
                        </m:r>
                      </m:e>
                    </m:acc>
                  </m:oMath>
                </a14:m>
                <a:r>
                  <a:rPr lang="en-US" dirty="0"/>
                  <a:t> an obtuse angle: </a:t>
                </a:r>
              </a:p>
            </p:txBody>
          </p:sp>
        </mc:Choice>
        <mc:Fallback xmlns="">
          <p:sp>
            <p:nvSpPr>
              <p:cNvPr id="44" name="TextBox 43">
                <a:extLst>
                  <a:ext uri="{FF2B5EF4-FFF2-40B4-BE49-F238E27FC236}">
                    <a16:creationId xmlns:a16="http://schemas.microsoft.com/office/drawing/2014/main" id="{3B8D319E-1AB2-48F6-9221-BED703EE5F11}"/>
                  </a:ext>
                </a:extLst>
              </p:cNvPr>
              <p:cNvSpPr txBox="1">
                <a:spLocks noRot="1" noChangeAspect="1" noMove="1" noResize="1" noEditPoints="1" noAdjustHandles="1" noChangeArrowheads="1" noChangeShapeType="1" noTextEdit="1"/>
              </p:cNvSpPr>
              <p:nvPr/>
            </p:nvSpPr>
            <p:spPr>
              <a:xfrm>
                <a:off x="5313167" y="2759169"/>
                <a:ext cx="2164409" cy="376770"/>
              </a:xfrm>
              <a:prstGeom prst="rect">
                <a:avLst/>
              </a:prstGeom>
              <a:blipFill>
                <a:blip r:embed="rId7"/>
                <a:stretch>
                  <a:fillRect t="-6557" b="-278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64BFB14-9FA5-4C22-B994-B66C0A3B36E0}"/>
                  </a:ext>
                </a:extLst>
              </p:cNvPr>
              <p:cNvSpPr txBox="1"/>
              <p:nvPr/>
            </p:nvSpPr>
            <p:spPr>
              <a:xfrm>
                <a:off x="5274201" y="3485591"/>
                <a:ext cx="206645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dirty="0" smtClean="0"/>
                        <m:t>The</m:t>
                      </m:r>
                      <m:r>
                        <m:rPr>
                          <m:nor/>
                        </m:rPr>
                        <a:rPr lang="en-US" sz="2000" dirty="0" smtClean="0"/>
                        <m:t> </m:t>
                      </m:r>
                      <m:r>
                        <m:rPr>
                          <m:nor/>
                        </m:rPr>
                        <a:rPr lang="en-US" sz="2000" dirty="0" smtClean="0"/>
                        <m:t>area</m:t>
                      </m:r>
                      <m:r>
                        <m:rPr>
                          <m:nor/>
                        </m:rPr>
                        <a:rPr lang="en-US" sz="2000" dirty="0" smtClean="0"/>
                        <m:t> </m:t>
                      </m:r>
                      <m:r>
                        <m:rPr>
                          <m:nor/>
                        </m:rPr>
                        <a:rPr lang="en-US" sz="2000" dirty="0" smtClean="0"/>
                        <m:t>of</m:t>
                      </m:r>
                      <m:r>
                        <m:rPr>
                          <m:nor/>
                        </m:rPr>
                        <a:rPr lang="en-US" sz="2000" dirty="0" smtClean="0"/>
                        <m:t> </m:t>
                      </m:r>
                      <m:r>
                        <m:rPr>
                          <m:nor/>
                        </m:rPr>
                        <a:rPr lang="el-GR" sz="2000" dirty="0" smtClean="0"/>
                        <m:t>Δ</m:t>
                      </m:r>
                      <m:r>
                        <m:rPr>
                          <m:nor/>
                        </m:rPr>
                        <a:rPr lang="en-US" sz="2000" dirty="0" smtClean="0"/>
                        <m:t>PQR</m:t>
                      </m:r>
                    </m:oMath>
                  </m:oMathPara>
                </a14:m>
                <a:endParaRPr lang="en-ZA" sz="2000" dirty="0">
                  <a:latin typeface="Cambria Math" panose="02040503050406030204" pitchFamily="18" charset="0"/>
                  <a:ea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264BFB14-9FA5-4C22-B994-B66C0A3B36E0}"/>
                  </a:ext>
                </a:extLst>
              </p:cNvPr>
              <p:cNvSpPr txBox="1">
                <a:spLocks noRot="1" noChangeAspect="1" noMove="1" noResize="1" noEditPoints="1" noAdjustHandles="1" noChangeArrowheads="1" noChangeShapeType="1" noTextEdit="1"/>
              </p:cNvSpPr>
              <p:nvPr/>
            </p:nvSpPr>
            <p:spPr>
              <a:xfrm>
                <a:off x="5274201" y="3485591"/>
                <a:ext cx="2066453" cy="400110"/>
              </a:xfrm>
              <a:prstGeom prst="rect">
                <a:avLst/>
              </a:prstGeom>
              <a:blipFill>
                <a:blip r:embed="rId8"/>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A3E7230-4CA3-456B-9695-96B663ABFFDC}"/>
                  </a:ext>
                </a:extLst>
              </p:cNvPr>
              <p:cNvSpPr txBox="1"/>
              <p:nvPr/>
            </p:nvSpPr>
            <p:spPr>
              <a:xfrm>
                <a:off x="6900915" y="4055808"/>
                <a:ext cx="5029392" cy="7937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400" dirty="0" smtClean="0"/>
                        <m:t> </m:t>
                      </m:r>
                      <m:f>
                        <m:fPr>
                          <m:ctrlPr>
                            <a:rPr lang="af-ZA" sz="2400" b="0" i="1" smtClean="0">
                              <a:latin typeface="Cambria Math" panose="02040503050406030204" pitchFamily="18" charset="0"/>
                              <a:ea typeface="Cambria Math" panose="02040503050406030204" pitchFamily="18" charset="0"/>
                            </a:rPr>
                          </m:ctrlPr>
                        </m:fPr>
                        <m:num>
                          <m:r>
                            <a:rPr lang="af-ZA" sz="2400" b="0" i="1" smtClean="0">
                              <a:latin typeface="Cambria Math" panose="02040503050406030204" pitchFamily="18" charset="0"/>
                              <a:ea typeface="Cambria Math" panose="02040503050406030204" pitchFamily="18" charset="0"/>
                            </a:rPr>
                            <m:t>h</m:t>
                          </m:r>
                        </m:num>
                        <m:den>
                          <m:r>
                            <a:rPr lang="af-ZA" sz="2400" b="0" i="1" smtClean="0">
                              <a:latin typeface="Cambria Math" panose="02040503050406030204" pitchFamily="18" charset="0"/>
                              <a:ea typeface="Cambria Math" panose="02040503050406030204" pitchFamily="18" charset="0"/>
                            </a:rPr>
                            <m:t>𝑐</m:t>
                          </m:r>
                        </m:den>
                      </m:f>
                      <m:r>
                        <a:rPr lang="af-ZA" sz="2400" b="0" i="1" smtClean="0">
                          <a:latin typeface="Cambria Math" panose="02040503050406030204" pitchFamily="18" charset="0"/>
                          <a:ea typeface="Cambria Math" panose="02040503050406030204" pitchFamily="18" charset="0"/>
                        </a:rPr>
                        <m:t>=</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(180°−</m:t>
                          </m:r>
                          <m:r>
                            <a:rPr lang="af-ZA" sz="2400" b="0" i="1" smtClean="0">
                              <a:latin typeface="Cambria Math" panose="02040503050406030204" pitchFamily="18" charset="0"/>
                              <a:ea typeface="Cambria Math" panose="02040503050406030204" pitchFamily="18" charset="0"/>
                            </a:rPr>
                            <m:t>𝑃</m:t>
                          </m:r>
                          <m:r>
                            <a:rPr lang="af-ZA" sz="2400" b="0" i="1" smtClean="0">
                              <a:latin typeface="Cambria Math" panose="02040503050406030204" pitchFamily="18" charset="0"/>
                              <a:ea typeface="Cambria Math" panose="02040503050406030204" pitchFamily="18" charset="0"/>
                            </a:rPr>
                            <m:t>)</m:t>
                          </m:r>
                        </m:e>
                      </m:func>
                      <m:r>
                        <a:rPr lang="af-ZA" sz="2400" b="0" i="1" smtClean="0">
                          <a:latin typeface="Cambria Math" panose="02040503050406030204" pitchFamily="18" charset="0"/>
                          <a:ea typeface="Cambria Math" panose="02040503050406030204" pitchFamily="18" charset="0"/>
                        </a:rPr>
                        <m:t>    ∴</m:t>
                      </m:r>
                      <m:r>
                        <a:rPr lang="af-ZA" sz="2400" b="0" i="1" smtClean="0">
                          <a:latin typeface="Cambria Math" panose="02040503050406030204" pitchFamily="18" charset="0"/>
                          <a:ea typeface="Cambria Math" panose="02040503050406030204" pitchFamily="18" charset="0"/>
                        </a:rPr>
                        <m:t>h</m:t>
                      </m:r>
                      <m:r>
                        <a:rPr lang="af-ZA"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𝑐</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𝑃</m:t>
                          </m:r>
                        </m:e>
                      </m:func>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48" name="TextBox 47">
                <a:extLst>
                  <a:ext uri="{FF2B5EF4-FFF2-40B4-BE49-F238E27FC236}">
                    <a16:creationId xmlns:a16="http://schemas.microsoft.com/office/drawing/2014/main" id="{8A3E7230-4CA3-456B-9695-96B663ABFFDC}"/>
                  </a:ext>
                </a:extLst>
              </p:cNvPr>
              <p:cNvSpPr txBox="1">
                <a:spLocks noRot="1" noChangeAspect="1" noMove="1" noResize="1" noEditPoints="1" noAdjustHandles="1" noChangeArrowheads="1" noChangeShapeType="1" noTextEdit="1"/>
              </p:cNvSpPr>
              <p:nvPr/>
            </p:nvSpPr>
            <p:spPr>
              <a:xfrm>
                <a:off x="6900915" y="4055808"/>
                <a:ext cx="5029392" cy="79374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606918A-3929-42C8-B2BE-E28CA5CE8574}"/>
                  </a:ext>
                </a:extLst>
              </p:cNvPr>
              <p:cNvSpPr txBox="1"/>
              <p:nvPr/>
            </p:nvSpPr>
            <p:spPr>
              <a:xfrm>
                <a:off x="7099104" y="5332700"/>
                <a:ext cx="2065638" cy="783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400">
                          <a:latin typeface="Cambria Math" panose="02040503050406030204" pitchFamily="18" charset="0"/>
                          <a:ea typeface="Cambria Math" panose="02040503050406030204" pitchFamily="18" charset="0"/>
                        </a:rPr>
                        <m:t>=</m:t>
                      </m:r>
                      <m:f>
                        <m:fPr>
                          <m:ctrlPr>
                            <a:rPr lang="af-ZA" sz="2400" b="0" i="1" smtClean="0">
                              <a:latin typeface="Cambria Math" panose="02040503050406030204" pitchFamily="18" charset="0"/>
                              <a:ea typeface="Cambria Math" panose="02040503050406030204" pitchFamily="18" charset="0"/>
                            </a:rPr>
                          </m:ctrlPr>
                        </m:fPr>
                        <m:num>
                          <m:r>
                            <a:rPr lang="af-ZA" sz="2400" b="0" i="1" smtClean="0">
                              <a:latin typeface="Cambria Math" panose="02040503050406030204" pitchFamily="18" charset="0"/>
                              <a:ea typeface="Cambria Math" panose="02040503050406030204" pitchFamily="18" charset="0"/>
                            </a:rPr>
                            <m:t>1</m:t>
                          </m:r>
                        </m:num>
                        <m:den>
                          <m:r>
                            <a:rPr lang="af-ZA" sz="2400" b="0" i="1" smtClean="0">
                              <a:latin typeface="Cambria Math" panose="02040503050406030204" pitchFamily="18" charset="0"/>
                              <a:ea typeface="Cambria Math" panose="02040503050406030204" pitchFamily="18" charset="0"/>
                            </a:rPr>
                            <m:t>2</m:t>
                          </m:r>
                        </m:den>
                      </m:f>
                      <m:r>
                        <a:rPr lang="af-ZA" sz="2400" i="1">
                          <a:latin typeface="Cambria Math" panose="02040503050406030204" pitchFamily="18" charset="0"/>
                          <a:ea typeface="Cambria Math" panose="02040503050406030204" pitchFamily="18" charset="0"/>
                        </a:rPr>
                        <m:t>𝑏𝑐</m:t>
                      </m:r>
                      <m:func>
                        <m:funcPr>
                          <m:ctrlPr>
                            <a:rPr lang="af-ZA" sz="2400" i="1">
                              <a:latin typeface="Cambria Math" panose="02040503050406030204" pitchFamily="18" charset="0"/>
                              <a:ea typeface="Cambria Math" panose="02040503050406030204" pitchFamily="18" charset="0"/>
                            </a:rPr>
                          </m:ctrlPr>
                        </m:funcPr>
                        <m:fName>
                          <m:r>
                            <m:rPr>
                              <m:sty m:val="p"/>
                            </m:rPr>
                            <a:rPr lang="af-ZA" sz="2400">
                              <a:latin typeface="Cambria Math" panose="02040503050406030204" pitchFamily="18" charset="0"/>
                              <a:ea typeface="Cambria Math" panose="02040503050406030204" pitchFamily="18" charset="0"/>
                            </a:rPr>
                            <m:t>sin</m:t>
                          </m:r>
                        </m:fName>
                        <m:e>
                          <m:r>
                            <a:rPr lang="af-ZA" sz="2400" i="1">
                              <a:latin typeface="Cambria Math" panose="02040503050406030204" pitchFamily="18" charset="0"/>
                              <a:ea typeface="Cambria Math" panose="02040503050406030204" pitchFamily="18" charset="0"/>
                            </a:rPr>
                            <m:t>𝑃</m:t>
                          </m:r>
                        </m:e>
                      </m:func>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1606918A-3929-42C8-B2BE-E28CA5CE8574}"/>
                  </a:ext>
                </a:extLst>
              </p:cNvPr>
              <p:cNvSpPr txBox="1">
                <a:spLocks noRot="1" noChangeAspect="1" noMove="1" noResize="1" noEditPoints="1" noAdjustHandles="1" noChangeArrowheads="1" noChangeShapeType="1" noTextEdit="1"/>
              </p:cNvSpPr>
              <p:nvPr/>
            </p:nvSpPr>
            <p:spPr>
              <a:xfrm>
                <a:off x="7099104" y="5332700"/>
                <a:ext cx="2065638" cy="78380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AEE0C6D8-2E78-4D6C-9484-E01EBE23DC28}"/>
                  </a:ext>
                </a:extLst>
              </p14:cNvPr>
              <p14:cNvContentPartPr/>
              <p14:nvPr/>
            </p14:nvContentPartPr>
            <p14:xfrm>
              <a:off x="8372722" y="2645595"/>
              <a:ext cx="2525323" cy="1607831"/>
            </p14:xfrm>
          </p:contentPart>
        </mc:Choice>
        <mc:Fallback xmlns="">
          <p:pic>
            <p:nvPicPr>
              <p:cNvPr id="5" name="Ink 4">
                <a:extLst>
                  <a:ext uri="{FF2B5EF4-FFF2-40B4-BE49-F238E27FC236}">
                    <a16:creationId xmlns:a16="http://schemas.microsoft.com/office/drawing/2014/main" id="{AEE0C6D8-2E78-4D6C-9484-E01EBE23DC28}"/>
                  </a:ext>
                </a:extLst>
              </p:cNvPr>
              <p:cNvPicPr/>
              <p:nvPr/>
            </p:nvPicPr>
            <p:blipFill>
              <a:blip r:embed="rId12"/>
              <a:stretch>
                <a:fillRect/>
              </a:stretch>
            </p:blipFill>
            <p:spPr>
              <a:xfrm>
                <a:off x="8364081" y="2636957"/>
                <a:ext cx="2542965" cy="1625468"/>
              </a:xfrm>
              <a:prstGeom prst="rect">
                <a:avLst/>
              </a:prstGeom>
            </p:spPr>
          </p:pic>
        </mc:Fallback>
      </mc:AlternateContent>
    </p:spTree>
    <p:extLst>
      <p:ext uri="{BB962C8B-B14F-4D97-AF65-F5344CB8AC3E}">
        <p14:creationId xmlns:p14="http://schemas.microsoft.com/office/powerpoint/2010/main" val="318281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p:bldP spid="60" grpId="0"/>
      <p:bldP spid="61" grpId="0"/>
      <p:bldP spid="62" grpId="0"/>
      <p:bldP spid="64" grpId="0"/>
      <p:bldP spid="65" grpId="0"/>
      <p:bldP spid="71" grpId="0"/>
      <p:bldP spid="40" grpId="0"/>
      <p:bldP spid="41" grpId="0"/>
      <p:bldP spid="43" grpId="0"/>
      <p:bldP spid="47" grpId="0"/>
      <p:bldP spid="48" grpId="0"/>
      <p:bldP spid="6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730A9A2-10D7-4E29-BAA7-FD0772F5E883}"/>
              </a:ext>
            </a:extLst>
          </p:cNvPr>
          <p:cNvSpPr txBox="1">
            <a:spLocks/>
          </p:cNvSpPr>
          <p:nvPr/>
        </p:nvSpPr>
        <p:spPr>
          <a:xfrm>
            <a:off x="509941" y="245159"/>
            <a:ext cx="2630557" cy="668516"/>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The area rule con’d.</a:t>
            </a:r>
            <a:endParaRPr lang="en-US" sz="2400" b="1" i="1" dirty="0"/>
          </a:p>
        </p:txBody>
      </p:sp>
      <p:sp>
        <p:nvSpPr>
          <p:cNvPr id="21" name="TextBox 20">
            <a:extLst>
              <a:ext uri="{FF2B5EF4-FFF2-40B4-BE49-F238E27FC236}">
                <a16:creationId xmlns:a16="http://schemas.microsoft.com/office/drawing/2014/main" id="{F93D786F-3ACB-485E-9C85-918C75A211CF}"/>
              </a:ext>
            </a:extLst>
          </p:cNvPr>
          <p:cNvSpPr txBox="1"/>
          <p:nvPr/>
        </p:nvSpPr>
        <p:spPr>
          <a:xfrm>
            <a:off x="4841952" y="913675"/>
            <a:ext cx="2508096" cy="400110"/>
          </a:xfrm>
          <a:prstGeom prst="rect">
            <a:avLst/>
          </a:prstGeom>
          <a:noFill/>
        </p:spPr>
        <p:txBody>
          <a:bodyPr wrap="square" rtlCol="0">
            <a:spAutoFit/>
          </a:bodyPr>
          <a:lstStyle/>
          <a:p>
            <a:r>
              <a:rPr lang="af-ZA" sz="2000" dirty="0"/>
              <a:t>The area formulae.</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5EC98B2-88E2-45F7-943A-94ABC2A7CA48}"/>
                  </a:ext>
                </a:extLst>
              </p:cNvPr>
              <p:cNvSpPr txBox="1"/>
              <p:nvPr/>
            </p:nvSpPr>
            <p:spPr>
              <a:xfrm>
                <a:off x="509941" y="1853962"/>
                <a:ext cx="3304359" cy="668516"/>
              </a:xfrm>
              <a:prstGeom prst="rect">
                <a:avLst/>
              </a:prstGeom>
              <a:noFill/>
              <a:ln>
                <a:solidFill>
                  <a:schemeClr val="tx1"/>
                </a:solidFill>
              </a:ln>
            </p:spPr>
            <p:txBody>
              <a:bodyPr wrap="square">
                <a:spAutoFit/>
              </a:bodyPr>
              <a:lstStyle/>
              <a:p>
                <a:pPr/>
                <a14:m>
                  <m:oMathPara xmlns:m="http://schemas.openxmlformats.org/officeDocument/2006/math">
                    <m:oMathParaPr>
                      <m:jc m:val="center"/>
                    </m:oMathParaPr>
                    <m:oMath xmlns:m="http://schemas.openxmlformats.org/officeDocument/2006/math">
                      <m:func>
                        <m:funcPr>
                          <m:ctrlPr>
                            <a:rPr lang="af-ZA" sz="2000" b="0" i="1" smtClean="0">
                              <a:latin typeface="Cambria Math" panose="02040503050406030204" pitchFamily="18" charset="0"/>
                              <a:ea typeface="Cambria Math" panose="02040503050406030204" pitchFamily="18" charset="0"/>
                            </a:rPr>
                          </m:ctrlPr>
                        </m:funcPr>
                        <m:fName>
                          <m:r>
                            <a:rPr lang="af-ZA" sz="2000" b="0" i="1" smtClean="0">
                              <a:latin typeface="Cambria Math" panose="02040503050406030204" pitchFamily="18" charset="0"/>
                              <a:ea typeface="Cambria Math" panose="02040503050406030204" pitchFamily="18" charset="0"/>
                            </a:rPr>
                            <m:t>𝐴𝑟𝑒𝑎</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𝑜𝑓</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𝐴𝐵𝐶</m:t>
                          </m:r>
                          <m:r>
                            <a:rPr lang="af-ZA" sz="2000" b="0" i="1" smtClean="0">
                              <a:latin typeface="Cambria Math" panose="02040503050406030204" pitchFamily="18" charset="0"/>
                              <a:ea typeface="Cambria Math" panose="02040503050406030204" pitchFamily="18" charset="0"/>
                            </a:rPr>
                            <m:t>=</m:t>
                          </m:r>
                          <m:f>
                            <m:fPr>
                              <m:ctrlPr>
                                <a:rPr lang="af-ZA" sz="2000" b="0" i="1" smtClean="0">
                                  <a:latin typeface="Cambria Math" panose="02040503050406030204" pitchFamily="18" charset="0"/>
                                  <a:ea typeface="Cambria Math" panose="02040503050406030204" pitchFamily="18" charset="0"/>
                                </a:rPr>
                              </m:ctrlPr>
                            </m:fPr>
                            <m:num>
                              <m:r>
                                <a:rPr lang="af-ZA" sz="2000" b="0" i="1" smtClean="0">
                                  <a:latin typeface="Cambria Math" panose="02040503050406030204" pitchFamily="18" charset="0"/>
                                  <a:ea typeface="Cambria Math" panose="02040503050406030204" pitchFamily="18" charset="0"/>
                                </a:rPr>
                                <m:t>1</m:t>
                              </m:r>
                            </m:num>
                            <m:den>
                              <m:r>
                                <a:rPr lang="af-ZA" sz="2000" b="0" i="1" smtClean="0">
                                  <a:latin typeface="Cambria Math" panose="02040503050406030204" pitchFamily="18" charset="0"/>
                                  <a:ea typeface="Cambria Math" panose="02040503050406030204" pitchFamily="18" charset="0"/>
                                </a:rPr>
                                <m:t>2</m:t>
                              </m:r>
                            </m:den>
                          </m:f>
                          <m:r>
                            <a:rPr lang="af-ZA" sz="2000" b="0" i="1" smtClean="0">
                              <a:latin typeface="Cambria Math" panose="02040503050406030204" pitchFamily="18" charset="0"/>
                              <a:ea typeface="Cambria Math" panose="02040503050406030204" pitchFamily="18" charset="0"/>
                            </a:rPr>
                            <m:t>𝑎𝑏</m:t>
                          </m:r>
                          <m:r>
                            <a:rPr lang="af-ZA" sz="2000" b="0" i="1" smtClean="0">
                              <a:latin typeface="Cambria Math" panose="02040503050406030204" pitchFamily="18" charset="0"/>
                              <a:ea typeface="Cambria Math" panose="02040503050406030204" pitchFamily="18" charset="0"/>
                            </a:rPr>
                            <m:t> </m:t>
                          </m:r>
                          <m:r>
                            <m:rPr>
                              <m:sty m:val="p"/>
                            </m:rPr>
                            <a:rPr lang="af-ZA" sz="2000" b="0" i="0" smtClean="0">
                              <a:latin typeface="Cambria Math" panose="02040503050406030204" pitchFamily="18" charset="0"/>
                              <a:ea typeface="Cambria Math" panose="02040503050406030204" pitchFamily="18" charset="0"/>
                            </a:rPr>
                            <m:t>sin</m:t>
                          </m:r>
                        </m:fName>
                        <m:e>
                          <m:r>
                            <a:rPr lang="af-ZA" sz="2000" b="0" i="1" smtClean="0">
                              <a:latin typeface="Cambria Math" panose="02040503050406030204" pitchFamily="18" charset="0"/>
                              <a:ea typeface="Cambria Math" panose="02040503050406030204" pitchFamily="18" charset="0"/>
                            </a:rPr>
                            <m:t>𝐶</m:t>
                          </m:r>
                        </m:e>
                      </m:func>
                    </m:oMath>
                  </m:oMathPara>
                </a14:m>
                <a:endParaRPr lang="en-US" sz="2000" dirty="0"/>
              </a:p>
            </p:txBody>
          </p:sp>
        </mc:Choice>
        <mc:Fallback xmlns="">
          <p:sp>
            <p:nvSpPr>
              <p:cNvPr id="23" name="TextBox 22">
                <a:extLst>
                  <a:ext uri="{FF2B5EF4-FFF2-40B4-BE49-F238E27FC236}">
                    <a16:creationId xmlns:a16="http://schemas.microsoft.com/office/drawing/2014/main" id="{55EC98B2-88E2-45F7-943A-94ABC2A7CA48}"/>
                  </a:ext>
                </a:extLst>
              </p:cNvPr>
              <p:cNvSpPr txBox="1">
                <a:spLocks noRot="1" noChangeAspect="1" noMove="1" noResize="1" noEditPoints="1" noAdjustHandles="1" noChangeArrowheads="1" noChangeShapeType="1" noTextEdit="1"/>
              </p:cNvSpPr>
              <p:nvPr/>
            </p:nvSpPr>
            <p:spPr>
              <a:xfrm>
                <a:off x="509941" y="1853962"/>
                <a:ext cx="3304359" cy="668516"/>
              </a:xfrm>
              <a:prstGeom prst="rect">
                <a:avLst/>
              </a:prstGeom>
              <a:blipFill>
                <a:blip r:embed="rId2"/>
                <a:stretch>
                  <a:fillRect/>
                </a:stretch>
              </a:blipFill>
              <a:ln>
                <a:solidFill>
                  <a:schemeClr val="tx1"/>
                </a:solidFill>
              </a:ln>
            </p:spPr>
            <p:txBody>
              <a:bodyPr/>
              <a:lstStyle/>
              <a:p>
                <a:r>
                  <a:rPr lang="en-US">
                    <a:noFill/>
                  </a:rPr>
                  <a:t> </a:t>
                </a:r>
              </a:p>
            </p:txBody>
          </p:sp>
        </mc:Fallback>
      </mc:AlternateContent>
      <p:sp>
        <p:nvSpPr>
          <p:cNvPr id="25" name="TextBox 24">
            <a:extLst>
              <a:ext uri="{FF2B5EF4-FFF2-40B4-BE49-F238E27FC236}">
                <a16:creationId xmlns:a16="http://schemas.microsoft.com/office/drawing/2014/main" id="{1661467B-F26E-4F83-89E4-58F5D3F809BA}"/>
              </a:ext>
            </a:extLst>
          </p:cNvPr>
          <p:cNvSpPr txBox="1"/>
          <p:nvPr/>
        </p:nvSpPr>
        <p:spPr>
          <a:xfrm>
            <a:off x="845582" y="3228945"/>
            <a:ext cx="4405777" cy="400110"/>
          </a:xfrm>
          <a:prstGeom prst="rect">
            <a:avLst/>
          </a:prstGeom>
          <a:noFill/>
        </p:spPr>
        <p:txBody>
          <a:bodyPr wrap="square" rtlCol="0">
            <a:spAutoFit/>
          </a:bodyPr>
          <a:lstStyle/>
          <a:p>
            <a:r>
              <a:rPr lang="af-ZA" sz="2000" dirty="0"/>
              <a:t>Use it to dertimine the area of a triangle.</a:t>
            </a:r>
          </a:p>
        </p:txBody>
      </p:sp>
      <p:sp>
        <p:nvSpPr>
          <p:cNvPr id="35" name="TextBox 34">
            <a:extLst>
              <a:ext uri="{FF2B5EF4-FFF2-40B4-BE49-F238E27FC236}">
                <a16:creationId xmlns:a16="http://schemas.microsoft.com/office/drawing/2014/main" id="{99BD291D-006F-4144-B053-C77FCDAF5B39}"/>
              </a:ext>
            </a:extLst>
          </p:cNvPr>
          <p:cNvSpPr txBox="1"/>
          <p:nvPr/>
        </p:nvSpPr>
        <p:spPr>
          <a:xfrm>
            <a:off x="3942518" y="1989740"/>
            <a:ext cx="416400" cy="400110"/>
          </a:xfrm>
          <a:prstGeom prst="rect">
            <a:avLst/>
          </a:prstGeom>
          <a:noFill/>
        </p:spPr>
        <p:txBody>
          <a:bodyPr wrap="square" rtlCol="0">
            <a:spAutoFit/>
          </a:bodyPr>
          <a:lstStyle/>
          <a:p>
            <a:r>
              <a:rPr lang="af-ZA" sz="2000" dirty="0"/>
              <a:t>or</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2EE83A1-9C8B-4778-B9EF-8E9319E965FD}"/>
                  </a:ext>
                </a:extLst>
              </p:cNvPr>
              <p:cNvSpPr txBox="1"/>
              <p:nvPr/>
            </p:nvSpPr>
            <p:spPr>
              <a:xfrm>
                <a:off x="8363902" y="1854882"/>
                <a:ext cx="3304359" cy="668516"/>
              </a:xfrm>
              <a:prstGeom prst="rect">
                <a:avLst/>
              </a:prstGeom>
              <a:noFill/>
              <a:ln>
                <a:solidFill>
                  <a:schemeClr val="tx1"/>
                </a:solidFill>
              </a:ln>
            </p:spPr>
            <p:txBody>
              <a:bodyPr wrap="square">
                <a:spAutoFit/>
              </a:bodyPr>
              <a:lstStyle/>
              <a:p>
                <a:pPr/>
                <a14:m>
                  <m:oMathPara xmlns:m="http://schemas.openxmlformats.org/officeDocument/2006/math">
                    <m:oMathParaPr>
                      <m:jc m:val="center"/>
                    </m:oMathParaPr>
                    <m:oMath xmlns:m="http://schemas.openxmlformats.org/officeDocument/2006/math">
                      <m:func>
                        <m:funcPr>
                          <m:ctrlPr>
                            <a:rPr lang="af-ZA" sz="2000" b="0" i="1" smtClean="0">
                              <a:latin typeface="Cambria Math" panose="02040503050406030204" pitchFamily="18" charset="0"/>
                              <a:ea typeface="Cambria Math" panose="02040503050406030204" pitchFamily="18" charset="0"/>
                            </a:rPr>
                          </m:ctrlPr>
                        </m:funcPr>
                        <m:fName>
                          <m:r>
                            <a:rPr lang="af-ZA" sz="2000" b="0" i="1" smtClean="0">
                              <a:latin typeface="Cambria Math" panose="02040503050406030204" pitchFamily="18" charset="0"/>
                              <a:ea typeface="Cambria Math" panose="02040503050406030204" pitchFamily="18" charset="0"/>
                            </a:rPr>
                            <m:t>𝐴𝑟𝑒𝑎</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𝑜𝑓</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𝐴𝐵𝐶</m:t>
                          </m:r>
                          <m:r>
                            <a:rPr lang="af-ZA" sz="2000" b="0" i="1" smtClean="0">
                              <a:latin typeface="Cambria Math" panose="02040503050406030204" pitchFamily="18" charset="0"/>
                              <a:ea typeface="Cambria Math" panose="02040503050406030204" pitchFamily="18" charset="0"/>
                            </a:rPr>
                            <m:t>=</m:t>
                          </m:r>
                          <m:f>
                            <m:fPr>
                              <m:ctrlPr>
                                <a:rPr lang="af-ZA" sz="2000" b="0" i="1" smtClean="0">
                                  <a:latin typeface="Cambria Math" panose="02040503050406030204" pitchFamily="18" charset="0"/>
                                  <a:ea typeface="Cambria Math" panose="02040503050406030204" pitchFamily="18" charset="0"/>
                                </a:rPr>
                              </m:ctrlPr>
                            </m:fPr>
                            <m:num>
                              <m:r>
                                <a:rPr lang="af-ZA" sz="2000" b="0" i="1" smtClean="0">
                                  <a:latin typeface="Cambria Math" panose="02040503050406030204" pitchFamily="18" charset="0"/>
                                  <a:ea typeface="Cambria Math" panose="02040503050406030204" pitchFamily="18" charset="0"/>
                                </a:rPr>
                                <m:t>1</m:t>
                              </m:r>
                            </m:num>
                            <m:den>
                              <m:r>
                                <a:rPr lang="af-ZA" sz="2000" b="0" i="1" smtClean="0">
                                  <a:latin typeface="Cambria Math" panose="02040503050406030204" pitchFamily="18" charset="0"/>
                                  <a:ea typeface="Cambria Math" panose="02040503050406030204" pitchFamily="18" charset="0"/>
                                </a:rPr>
                                <m:t>2</m:t>
                              </m:r>
                            </m:den>
                          </m:f>
                          <m:r>
                            <a:rPr lang="af-ZA" sz="2000" b="0" i="1" smtClean="0">
                              <a:latin typeface="Cambria Math" panose="02040503050406030204" pitchFamily="18" charset="0"/>
                              <a:ea typeface="Cambria Math" panose="02040503050406030204" pitchFamily="18" charset="0"/>
                            </a:rPr>
                            <m:t>𝑎𝑐</m:t>
                          </m:r>
                          <m:r>
                            <a:rPr lang="af-ZA" sz="2000" b="0" i="1" smtClean="0">
                              <a:latin typeface="Cambria Math" panose="02040503050406030204" pitchFamily="18" charset="0"/>
                              <a:ea typeface="Cambria Math" panose="02040503050406030204" pitchFamily="18" charset="0"/>
                            </a:rPr>
                            <m:t> </m:t>
                          </m:r>
                          <m:r>
                            <m:rPr>
                              <m:sty m:val="p"/>
                            </m:rPr>
                            <a:rPr lang="af-ZA" sz="2000" b="0" i="0" smtClean="0">
                              <a:latin typeface="Cambria Math" panose="02040503050406030204" pitchFamily="18" charset="0"/>
                              <a:ea typeface="Cambria Math" panose="02040503050406030204" pitchFamily="18" charset="0"/>
                            </a:rPr>
                            <m:t>sin</m:t>
                          </m:r>
                        </m:fName>
                        <m:e>
                          <m:r>
                            <a:rPr lang="af-ZA" sz="2000" b="0" i="1" smtClean="0">
                              <a:latin typeface="Cambria Math" panose="02040503050406030204" pitchFamily="18" charset="0"/>
                              <a:ea typeface="Cambria Math" panose="02040503050406030204" pitchFamily="18" charset="0"/>
                            </a:rPr>
                            <m:t>𝐵</m:t>
                          </m:r>
                        </m:e>
                      </m:func>
                    </m:oMath>
                  </m:oMathPara>
                </a14:m>
                <a:endParaRPr lang="en-US" sz="2000" dirty="0"/>
              </a:p>
            </p:txBody>
          </p:sp>
        </mc:Choice>
        <mc:Fallback xmlns="">
          <p:sp>
            <p:nvSpPr>
              <p:cNvPr id="40" name="TextBox 39">
                <a:extLst>
                  <a:ext uri="{FF2B5EF4-FFF2-40B4-BE49-F238E27FC236}">
                    <a16:creationId xmlns:a16="http://schemas.microsoft.com/office/drawing/2014/main" id="{92EE83A1-9C8B-4778-B9EF-8E9319E965FD}"/>
                  </a:ext>
                </a:extLst>
              </p:cNvPr>
              <p:cNvSpPr txBox="1">
                <a:spLocks noRot="1" noChangeAspect="1" noMove="1" noResize="1" noEditPoints="1" noAdjustHandles="1" noChangeArrowheads="1" noChangeShapeType="1" noTextEdit="1"/>
              </p:cNvSpPr>
              <p:nvPr/>
            </p:nvSpPr>
            <p:spPr>
              <a:xfrm>
                <a:off x="8363902" y="1854882"/>
                <a:ext cx="3304359" cy="668516"/>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302CEEE-CFA3-494C-B664-9EDA47C264C1}"/>
                  </a:ext>
                </a:extLst>
              </p:cNvPr>
              <p:cNvSpPr txBox="1"/>
              <p:nvPr/>
            </p:nvSpPr>
            <p:spPr>
              <a:xfrm>
                <a:off x="4407669" y="1853962"/>
                <a:ext cx="3304359" cy="668516"/>
              </a:xfrm>
              <a:prstGeom prst="rect">
                <a:avLst/>
              </a:prstGeom>
              <a:noFill/>
              <a:ln>
                <a:solidFill>
                  <a:schemeClr val="tx1"/>
                </a:solidFill>
              </a:ln>
            </p:spPr>
            <p:txBody>
              <a:bodyPr wrap="square">
                <a:spAutoFit/>
              </a:bodyPr>
              <a:lstStyle/>
              <a:p>
                <a:pPr/>
                <a14:m>
                  <m:oMathPara xmlns:m="http://schemas.openxmlformats.org/officeDocument/2006/math">
                    <m:oMathParaPr>
                      <m:jc m:val="center"/>
                    </m:oMathParaPr>
                    <m:oMath xmlns:m="http://schemas.openxmlformats.org/officeDocument/2006/math">
                      <m:func>
                        <m:funcPr>
                          <m:ctrlPr>
                            <a:rPr lang="af-ZA" sz="2000" b="0" i="1" smtClean="0">
                              <a:latin typeface="Cambria Math" panose="02040503050406030204" pitchFamily="18" charset="0"/>
                              <a:ea typeface="Cambria Math" panose="02040503050406030204" pitchFamily="18" charset="0"/>
                            </a:rPr>
                          </m:ctrlPr>
                        </m:funcPr>
                        <m:fName>
                          <m:r>
                            <a:rPr lang="af-ZA" sz="2000" b="0" i="1" smtClean="0">
                              <a:latin typeface="Cambria Math" panose="02040503050406030204" pitchFamily="18" charset="0"/>
                              <a:ea typeface="Cambria Math" panose="02040503050406030204" pitchFamily="18" charset="0"/>
                            </a:rPr>
                            <m:t>𝐴𝑟𝑒𝑎</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𝑜𝑓</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𝐴𝐵𝐶</m:t>
                          </m:r>
                          <m:r>
                            <a:rPr lang="af-ZA" sz="2000" b="0" i="1" smtClean="0">
                              <a:latin typeface="Cambria Math" panose="02040503050406030204" pitchFamily="18" charset="0"/>
                              <a:ea typeface="Cambria Math" panose="02040503050406030204" pitchFamily="18" charset="0"/>
                            </a:rPr>
                            <m:t>=</m:t>
                          </m:r>
                          <m:f>
                            <m:fPr>
                              <m:ctrlPr>
                                <a:rPr lang="af-ZA" sz="2000" b="0" i="1" smtClean="0">
                                  <a:latin typeface="Cambria Math" panose="02040503050406030204" pitchFamily="18" charset="0"/>
                                  <a:ea typeface="Cambria Math" panose="02040503050406030204" pitchFamily="18" charset="0"/>
                                </a:rPr>
                              </m:ctrlPr>
                            </m:fPr>
                            <m:num>
                              <m:r>
                                <a:rPr lang="af-ZA" sz="2000" b="0" i="1" smtClean="0">
                                  <a:latin typeface="Cambria Math" panose="02040503050406030204" pitchFamily="18" charset="0"/>
                                  <a:ea typeface="Cambria Math" panose="02040503050406030204" pitchFamily="18" charset="0"/>
                                </a:rPr>
                                <m:t>1</m:t>
                              </m:r>
                            </m:num>
                            <m:den>
                              <m:r>
                                <a:rPr lang="af-ZA" sz="2000" b="0" i="1" smtClean="0">
                                  <a:latin typeface="Cambria Math" panose="02040503050406030204" pitchFamily="18" charset="0"/>
                                  <a:ea typeface="Cambria Math" panose="02040503050406030204" pitchFamily="18" charset="0"/>
                                </a:rPr>
                                <m:t>2</m:t>
                              </m:r>
                            </m:den>
                          </m:f>
                          <m:r>
                            <a:rPr lang="af-ZA" sz="2000" b="0" i="1" smtClean="0">
                              <a:latin typeface="Cambria Math" panose="02040503050406030204" pitchFamily="18" charset="0"/>
                              <a:ea typeface="Cambria Math" panose="02040503050406030204" pitchFamily="18" charset="0"/>
                            </a:rPr>
                            <m:t>𝑏𝑐</m:t>
                          </m:r>
                          <m:r>
                            <a:rPr lang="af-ZA" sz="2000" b="0" i="1" smtClean="0">
                              <a:latin typeface="Cambria Math" panose="02040503050406030204" pitchFamily="18" charset="0"/>
                              <a:ea typeface="Cambria Math" panose="02040503050406030204" pitchFamily="18" charset="0"/>
                            </a:rPr>
                            <m:t> </m:t>
                          </m:r>
                          <m:r>
                            <m:rPr>
                              <m:sty m:val="p"/>
                            </m:rPr>
                            <a:rPr lang="af-ZA" sz="2000" b="0" i="0" smtClean="0">
                              <a:latin typeface="Cambria Math" panose="02040503050406030204" pitchFamily="18" charset="0"/>
                              <a:ea typeface="Cambria Math" panose="02040503050406030204" pitchFamily="18" charset="0"/>
                            </a:rPr>
                            <m:t>sin</m:t>
                          </m:r>
                        </m:fName>
                        <m:e>
                          <m:r>
                            <a:rPr lang="af-ZA" sz="2000" b="0" i="1" smtClean="0">
                              <a:latin typeface="Cambria Math" panose="02040503050406030204" pitchFamily="18" charset="0"/>
                              <a:ea typeface="Cambria Math" panose="02040503050406030204" pitchFamily="18" charset="0"/>
                            </a:rPr>
                            <m:t>𝐴</m:t>
                          </m:r>
                        </m:e>
                      </m:func>
                    </m:oMath>
                  </m:oMathPara>
                </a14:m>
                <a:endParaRPr lang="en-US" sz="2000" dirty="0"/>
              </a:p>
            </p:txBody>
          </p:sp>
        </mc:Choice>
        <mc:Fallback xmlns="">
          <p:sp>
            <p:nvSpPr>
              <p:cNvPr id="41" name="TextBox 40">
                <a:extLst>
                  <a:ext uri="{FF2B5EF4-FFF2-40B4-BE49-F238E27FC236}">
                    <a16:creationId xmlns:a16="http://schemas.microsoft.com/office/drawing/2014/main" id="{3302CEEE-CFA3-494C-B664-9EDA47C264C1}"/>
                  </a:ext>
                </a:extLst>
              </p:cNvPr>
              <p:cNvSpPr txBox="1">
                <a:spLocks noRot="1" noChangeAspect="1" noMove="1" noResize="1" noEditPoints="1" noAdjustHandles="1" noChangeArrowheads="1" noChangeShapeType="1" noTextEdit="1"/>
              </p:cNvSpPr>
              <p:nvPr/>
            </p:nvSpPr>
            <p:spPr>
              <a:xfrm>
                <a:off x="4407669" y="1853962"/>
                <a:ext cx="3304359" cy="668516"/>
              </a:xfrm>
              <a:prstGeom prst="rect">
                <a:avLst/>
              </a:prstGeom>
              <a:blipFill>
                <a:blip r:embed="rId4"/>
                <a:stretch>
                  <a:fillRect/>
                </a:stretch>
              </a:blipFill>
              <a:ln>
                <a:solidFill>
                  <a:schemeClr val="tx1"/>
                </a:solidFill>
              </a:ln>
            </p:spPr>
            <p:txBody>
              <a:bodyPr/>
              <a:lstStyle/>
              <a:p>
                <a:r>
                  <a:rPr lang="en-US">
                    <a:noFill/>
                  </a:rPr>
                  <a:t> </a:t>
                </a:r>
              </a:p>
            </p:txBody>
          </p:sp>
        </mc:Fallback>
      </mc:AlternateContent>
      <p:sp>
        <p:nvSpPr>
          <p:cNvPr id="22" name="TextBox 21">
            <a:extLst>
              <a:ext uri="{FF2B5EF4-FFF2-40B4-BE49-F238E27FC236}">
                <a16:creationId xmlns:a16="http://schemas.microsoft.com/office/drawing/2014/main" id="{97186B92-BA8E-4C17-A3D2-B88212A09460}"/>
              </a:ext>
            </a:extLst>
          </p:cNvPr>
          <p:cNvSpPr txBox="1"/>
          <p:nvPr/>
        </p:nvSpPr>
        <p:spPr>
          <a:xfrm>
            <a:off x="7818055" y="1977537"/>
            <a:ext cx="416400" cy="400110"/>
          </a:xfrm>
          <a:prstGeom prst="rect">
            <a:avLst/>
          </a:prstGeom>
          <a:noFill/>
        </p:spPr>
        <p:txBody>
          <a:bodyPr wrap="square" rtlCol="0">
            <a:spAutoFit/>
          </a:bodyPr>
          <a:lstStyle/>
          <a:p>
            <a:r>
              <a:rPr lang="af-ZA" sz="2000" dirty="0"/>
              <a:t>or</a:t>
            </a:r>
          </a:p>
        </p:txBody>
      </p:sp>
      <p:sp>
        <p:nvSpPr>
          <p:cNvPr id="24" name="TextBox 23">
            <a:extLst>
              <a:ext uri="{FF2B5EF4-FFF2-40B4-BE49-F238E27FC236}">
                <a16:creationId xmlns:a16="http://schemas.microsoft.com/office/drawing/2014/main" id="{FB714A95-1FAC-422C-A7BA-3756BDE9E5AB}"/>
              </a:ext>
            </a:extLst>
          </p:cNvPr>
          <p:cNvSpPr txBox="1"/>
          <p:nvPr/>
        </p:nvSpPr>
        <p:spPr>
          <a:xfrm>
            <a:off x="808076" y="4801329"/>
            <a:ext cx="4706911" cy="707886"/>
          </a:xfrm>
          <a:prstGeom prst="rect">
            <a:avLst/>
          </a:prstGeom>
          <a:noFill/>
        </p:spPr>
        <p:txBody>
          <a:bodyPr wrap="square" rtlCol="0">
            <a:spAutoFit/>
          </a:bodyPr>
          <a:lstStyle/>
          <a:p>
            <a:r>
              <a:rPr lang="af-ZA" sz="2000" b="1" dirty="0">
                <a:solidFill>
                  <a:srgbClr val="FF0066"/>
                </a:solidFill>
              </a:rPr>
              <a:t>An unknown side can also be calculated if the area, a side and an angle are known.</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44742B1-4A71-4250-BB18-9B2DD3C06379}"/>
                  </a:ext>
                </a:extLst>
              </p:cNvPr>
              <p:cNvSpPr txBox="1"/>
              <p:nvPr/>
            </p:nvSpPr>
            <p:spPr>
              <a:xfrm>
                <a:off x="845581" y="3838431"/>
                <a:ext cx="4669405" cy="843244"/>
              </a:xfrm>
              <a:prstGeom prst="rect">
                <a:avLst/>
              </a:prstGeom>
              <a:noFill/>
            </p:spPr>
            <p:txBody>
              <a:bodyPr wrap="square" rtlCol="0">
                <a:spAutoFit/>
              </a:bodyPr>
              <a:lstStyle/>
              <a:p>
                <a:r>
                  <a:rPr lang="af-ZA" sz="2000" b="1" dirty="0">
                    <a:solidFill>
                      <a:srgbClr val="66FF33"/>
                    </a:solidFill>
                  </a:rPr>
                  <a:t>Area of Triangle = </a:t>
                </a:r>
                <a14:m>
                  <m:oMath xmlns:m="http://schemas.openxmlformats.org/officeDocument/2006/math">
                    <m:f>
                      <m:fPr>
                        <m:ctrlPr>
                          <a:rPr lang="af-ZA" sz="2000" b="1" i="1" smtClean="0">
                            <a:solidFill>
                              <a:srgbClr val="66FF33"/>
                            </a:solidFill>
                            <a:latin typeface="Cambria Math" panose="02040503050406030204" pitchFamily="18" charset="0"/>
                            <a:ea typeface="Cambria Math" panose="02040503050406030204" pitchFamily="18" charset="0"/>
                          </a:rPr>
                        </m:ctrlPr>
                      </m:fPr>
                      <m:num>
                        <m:r>
                          <a:rPr lang="af-ZA" sz="2000" b="1" i="1" smtClean="0">
                            <a:solidFill>
                              <a:srgbClr val="66FF33"/>
                            </a:solidFill>
                            <a:latin typeface="Cambria Math" panose="02040503050406030204" pitchFamily="18" charset="0"/>
                            <a:ea typeface="Cambria Math" panose="02040503050406030204" pitchFamily="18" charset="0"/>
                          </a:rPr>
                          <m:t>𝟏</m:t>
                        </m:r>
                      </m:num>
                      <m:den>
                        <m:r>
                          <a:rPr lang="af-ZA" sz="2000" b="1" i="1" smtClean="0">
                            <a:solidFill>
                              <a:srgbClr val="66FF33"/>
                            </a:solidFill>
                            <a:latin typeface="Cambria Math" panose="02040503050406030204" pitchFamily="18" charset="0"/>
                            <a:ea typeface="Cambria Math" panose="02040503050406030204" pitchFamily="18" charset="0"/>
                          </a:rPr>
                          <m:t>𝟐</m:t>
                        </m:r>
                      </m:den>
                    </m:f>
                  </m:oMath>
                </a14:m>
                <a:r>
                  <a:rPr lang="af-ZA" sz="2000" b="1" dirty="0">
                    <a:solidFill>
                      <a:srgbClr val="66FF33"/>
                    </a:solidFill>
                  </a:rPr>
                  <a:t>(product of 2 adjacent sides) x by the sin of the included angle.</a:t>
                </a:r>
              </a:p>
            </p:txBody>
          </p:sp>
        </mc:Choice>
        <mc:Fallback xmlns="">
          <p:sp>
            <p:nvSpPr>
              <p:cNvPr id="27" name="TextBox 26">
                <a:extLst>
                  <a:ext uri="{FF2B5EF4-FFF2-40B4-BE49-F238E27FC236}">
                    <a16:creationId xmlns:a16="http://schemas.microsoft.com/office/drawing/2014/main" id="{144742B1-4A71-4250-BB18-9B2DD3C06379}"/>
                  </a:ext>
                </a:extLst>
              </p:cNvPr>
              <p:cNvSpPr txBox="1">
                <a:spLocks noRot="1" noChangeAspect="1" noMove="1" noResize="1" noEditPoints="1" noAdjustHandles="1" noChangeArrowheads="1" noChangeShapeType="1" noTextEdit="1"/>
              </p:cNvSpPr>
              <p:nvPr/>
            </p:nvSpPr>
            <p:spPr>
              <a:xfrm>
                <a:off x="845581" y="3838431"/>
                <a:ext cx="4669405" cy="843244"/>
              </a:xfrm>
              <a:prstGeom prst="rect">
                <a:avLst/>
              </a:prstGeom>
              <a:blipFill>
                <a:blip r:embed="rId5"/>
                <a:stretch>
                  <a:fillRect l="-1436" b="-12319"/>
                </a:stretch>
              </a:blipFill>
            </p:spPr>
            <p:txBody>
              <a:bodyPr/>
              <a:lstStyle/>
              <a:p>
                <a:r>
                  <a:rPr lang="en-US">
                    <a:noFill/>
                  </a:rPr>
                  <a:t> </a:t>
                </a:r>
              </a:p>
            </p:txBody>
          </p:sp>
        </mc:Fallback>
      </mc:AlternateContent>
      <p:sp>
        <p:nvSpPr>
          <p:cNvPr id="29" name="Isosceles Triangle 28">
            <a:extLst>
              <a:ext uri="{FF2B5EF4-FFF2-40B4-BE49-F238E27FC236}">
                <a16:creationId xmlns:a16="http://schemas.microsoft.com/office/drawing/2014/main" id="{46AAA8EA-8945-4271-B171-54708F9B0B19}"/>
              </a:ext>
            </a:extLst>
          </p:cNvPr>
          <p:cNvSpPr/>
          <p:nvPr/>
        </p:nvSpPr>
        <p:spPr>
          <a:xfrm rot="18537386" flipH="1" flipV="1">
            <a:off x="8410032" y="3962050"/>
            <a:ext cx="2401658" cy="1570016"/>
          </a:xfrm>
          <a:prstGeom prst="triangle">
            <a:avLst>
              <a:gd name="adj" fmla="val 3881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6E3EA13-06B5-4954-8BE6-CDB3785FF981}"/>
                  </a:ext>
                </a:extLst>
              </p:cNvPr>
              <p:cNvSpPr txBox="1"/>
              <p:nvPr/>
            </p:nvSpPr>
            <p:spPr>
              <a:xfrm rot="18457273">
                <a:off x="8640683" y="4037434"/>
                <a:ext cx="75583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lit/>
                        </m:rPr>
                        <a:rPr lang="af-ZA" sz="2000" b="0" i="1" dirty="0" smtClean="0">
                          <a:latin typeface="Cambria Math" panose="02040503050406030204" pitchFamily="18" charset="0"/>
                          <a:ea typeface="Cambria Math" panose="02040503050406030204" pitchFamily="18" charset="0"/>
                        </a:rPr>
                        <m:t>|</m:t>
                      </m:r>
                      <m:r>
                        <a:rPr lang="af-ZA" sz="2000" b="0" i="1" dirty="0" smtClean="0">
                          <a:latin typeface="Cambria Math" panose="02040503050406030204" pitchFamily="18" charset="0"/>
                          <a:ea typeface="Cambria Math" panose="02040503050406030204" pitchFamily="18" charset="0"/>
                        </a:rPr>
                        <m:t>|</m:t>
                      </m:r>
                    </m:oMath>
                  </m:oMathPara>
                </a14:m>
                <a:endParaRPr lang="en-ZA" sz="2000" dirty="0"/>
              </a:p>
            </p:txBody>
          </p:sp>
        </mc:Choice>
        <mc:Fallback xmlns="">
          <p:sp>
            <p:nvSpPr>
              <p:cNvPr id="30" name="TextBox 29">
                <a:extLst>
                  <a:ext uri="{FF2B5EF4-FFF2-40B4-BE49-F238E27FC236}">
                    <a16:creationId xmlns:a16="http://schemas.microsoft.com/office/drawing/2014/main" id="{76E3EA13-06B5-4954-8BE6-CDB3785FF981}"/>
                  </a:ext>
                </a:extLst>
              </p:cNvPr>
              <p:cNvSpPr txBox="1">
                <a:spLocks noRot="1" noChangeAspect="1" noMove="1" noResize="1" noEditPoints="1" noAdjustHandles="1" noChangeArrowheads="1" noChangeShapeType="1" noTextEdit="1"/>
              </p:cNvSpPr>
              <p:nvPr/>
            </p:nvSpPr>
            <p:spPr>
              <a:xfrm rot="18457273">
                <a:off x="8640683" y="4037434"/>
                <a:ext cx="755838"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334050E-F666-4DF3-B9F5-D7FF5A7AC9A6}"/>
                  </a:ext>
                </a:extLst>
              </p:cNvPr>
              <p:cNvSpPr txBox="1"/>
              <p:nvPr/>
            </p:nvSpPr>
            <p:spPr>
              <a:xfrm>
                <a:off x="9048519" y="4892199"/>
                <a:ext cx="75583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lit/>
                        </m:rPr>
                        <a:rPr lang="af-ZA" sz="2000" b="0" i="1" dirty="0" smtClean="0">
                          <a:latin typeface="Cambria Math" panose="02040503050406030204" pitchFamily="18" charset="0"/>
                          <a:ea typeface="Cambria Math" panose="02040503050406030204" pitchFamily="18" charset="0"/>
                        </a:rPr>
                        <m:t>|</m:t>
                      </m:r>
                    </m:oMath>
                  </m:oMathPara>
                </a14:m>
                <a:endParaRPr lang="en-ZA" sz="2000" dirty="0"/>
              </a:p>
            </p:txBody>
          </p:sp>
        </mc:Choice>
        <mc:Fallback xmlns="">
          <p:sp>
            <p:nvSpPr>
              <p:cNvPr id="32" name="TextBox 31">
                <a:extLst>
                  <a:ext uri="{FF2B5EF4-FFF2-40B4-BE49-F238E27FC236}">
                    <a16:creationId xmlns:a16="http://schemas.microsoft.com/office/drawing/2014/main" id="{4334050E-F666-4DF3-B9F5-D7FF5A7AC9A6}"/>
                  </a:ext>
                </a:extLst>
              </p:cNvPr>
              <p:cNvSpPr txBox="1">
                <a:spLocks noRot="1" noChangeAspect="1" noMove="1" noResize="1" noEditPoints="1" noAdjustHandles="1" noChangeArrowheads="1" noChangeShapeType="1" noTextEdit="1"/>
              </p:cNvSpPr>
              <p:nvPr/>
            </p:nvSpPr>
            <p:spPr>
              <a:xfrm>
                <a:off x="9048519" y="4892199"/>
                <a:ext cx="755838" cy="400110"/>
              </a:xfrm>
              <a:prstGeom prst="rect">
                <a:avLst/>
              </a:prstGeom>
              <a:blipFill>
                <a:blip r:embed="rId7"/>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EEEB8CD-78DB-4D5C-BEBF-C3882ED487A7}"/>
                  </a:ext>
                </a:extLst>
              </p:cNvPr>
              <p:cNvSpPr txBox="1"/>
              <p:nvPr/>
            </p:nvSpPr>
            <p:spPr>
              <a:xfrm>
                <a:off x="8497643" y="4693607"/>
                <a:ext cx="39756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lit/>
                        </m:rPr>
                        <a:rPr lang="af-ZA" sz="2400" b="0" i="1" dirty="0" smtClean="0">
                          <a:latin typeface="Cambria Math" panose="02040503050406030204" pitchFamily="18" charset="0"/>
                          <a:ea typeface="Cambria Math" panose="02040503050406030204" pitchFamily="18" charset="0"/>
                        </a:rPr>
                        <m:t>𝜃</m:t>
                      </m:r>
                    </m:oMath>
                  </m:oMathPara>
                </a14:m>
                <a:endParaRPr lang="en-US" sz="2400" dirty="0"/>
              </a:p>
            </p:txBody>
          </p:sp>
        </mc:Choice>
        <mc:Fallback xmlns="">
          <p:sp>
            <p:nvSpPr>
              <p:cNvPr id="33" name="TextBox 32">
                <a:extLst>
                  <a:ext uri="{FF2B5EF4-FFF2-40B4-BE49-F238E27FC236}">
                    <a16:creationId xmlns:a16="http://schemas.microsoft.com/office/drawing/2014/main" id="{BEEEB8CD-78DB-4D5C-BEBF-C3882ED487A7}"/>
                  </a:ext>
                </a:extLst>
              </p:cNvPr>
              <p:cNvSpPr txBox="1">
                <a:spLocks noRot="1" noChangeAspect="1" noMove="1" noResize="1" noEditPoints="1" noAdjustHandles="1" noChangeArrowheads="1" noChangeShapeType="1" noTextEdit="1"/>
              </p:cNvSpPr>
              <p:nvPr/>
            </p:nvSpPr>
            <p:spPr>
              <a:xfrm>
                <a:off x="8497643" y="4693607"/>
                <a:ext cx="397565"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684A1F5-0D4D-4FFE-B3F2-345EE9995599}"/>
                  </a:ext>
                </a:extLst>
              </p:cNvPr>
              <p:cNvSpPr txBox="1"/>
              <p:nvPr/>
            </p:nvSpPr>
            <p:spPr>
              <a:xfrm>
                <a:off x="8943460" y="5688507"/>
                <a:ext cx="965955" cy="400110"/>
              </a:xfrm>
              <a:prstGeom prst="rect">
                <a:avLst/>
              </a:prstGeom>
              <a:noFill/>
            </p:spPr>
            <p:txBody>
              <a:bodyPr wrap="square" rtlCol="0">
                <a:spAutoFit/>
              </a:bodyPr>
              <a:lstStyle/>
              <a:p>
                <a:r>
                  <a:rPr lang="af-ZA" sz="2000" dirty="0">
                    <a:latin typeface="Cambria Math" panose="02040503050406030204" pitchFamily="18" charset="0"/>
                    <a:ea typeface="Cambria Math" panose="02040503050406030204" pitchFamily="18" charset="0"/>
                  </a:rPr>
                  <a:t>S, </a:t>
                </a:r>
                <a14:m>
                  <m:oMath xmlns:m="http://schemas.openxmlformats.org/officeDocument/2006/math">
                    <m:r>
                      <a:rPr lang="af-ZA" sz="2000" i="1" dirty="0" smtClean="0">
                        <a:latin typeface="Cambria Math" panose="02040503050406030204" pitchFamily="18" charset="0"/>
                        <a:ea typeface="Cambria Math" panose="02040503050406030204" pitchFamily="18" charset="0"/>
                      </a:rPr>
                      <m:t>∠</m:t>
                    </m:r>
                  </m:oMath>
                </a14:m>
                <a:r>
                  <a:rPr lang="af-ZA" sz="2000" dirty="0">
                    <a:latin typeface="Cambria Math" panose="02040503050406030204" pitchFamily="18" charset="0"/>
                    <a:ea typeface="Cambria Math" panose="02040503050406030204" pitchFamily="18" charset="0"/>
                  </a:rPr>
                  <a:t>, S</a:t>
                </a:r>
              </a:p>
            </p:txBody>
          </p:sp>
        </mc:Choice>
        <mc:Fallback xmlns="">
          <p:sp>
            <p:nvSpPr>
              <p:cNvPr id="43" name="TextBox 42">
                <a:extLst>
                  <a:ext uri="{FF2B5EF4-FFF2-40B4-BE49-F238E27FC236}">
                    <a16:creationId xmlns:a16="http://schemas.microsoft.com/office/drawing/2014/main" id="{E684A1F5-0D4D-4FFE-B3F2-345EE9995599}"/>
                  </a:ext>
                </a:extLst>
              </p:cNvPr>
              <p:cNvSpPr txBox="1">
                <a:spLocks noRot="1" noChangeAspect="1" noMove="1" noResize="1" noEditPoints="1" noAdjustHandles="1" noChangeArrowheads="1" noChangeShapeType="1" noTextEdit="1"/>
              </p:cNvSpPr>
              <p:nvPr/>
            </p:nvSpPr>
            <p:spPr>
              <a:xfrm>
                <a:off x="8943460" y="5688507"/>
                <a:ext cx="965955" cy="400110"/>
              </a:xfrm>
              <a:prstGeom prst="rect">
                <a:avLst/>
              </a:prstGeom>
              <a:blipFill>
                <a:blip r:embed="rId9"/>
                <a:stretch>
                  <a:fillRect l="-6289"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1C377D-7FEE-465C-B7ED-DDC235D3315B}"/>
                  </a:ext>
                </a:extLst>
              </p:cNvPr>
              <p:cNvSpPr txBox="1"/>
              <p:nvPr/>
            </p:nvSpPr>
            <p:spPr>
              <a:xfrm>
                <a:off x="808077" y="5647647"/>
                <a:ext cx="4553600" cy="707886"/>
              </a:xfrm>
              <a:prstGeom prst="rect">
                <a:avLst/>
              </a:prstGeom>
              <a:noFill/>
            </p:spPr>
            <p:txBody>
              <a:bodyPr wrap="square" rtlCol="0">
                <a:spAutoFit/>
              </a:bodyPr>
              <a:lstStyle/>
              <a:p>
                <a:r>
                  <a:rPr lang="af-ZA" sz="2000" dirty="0"/>
                  <a:t>To apply this formular, you need in </a:t>
                </a:r>
                <a:r>
                  <a:rPr lang="af-ZA" sz="2000" dirty="0">
                    <a:latin typeface="Cambria Math" panose="02040503050406030204" pitchFamily="18" charset="0"/>
                    <a:ea typeface="Cambria Math" panose="02040503050406030204" pitchFamily="18" charset="0"/>
                  </a:rPr>
                  <a:t>S, </a:t>
                </a:r>
                <a14:m>
                  <m:oMath xmlns:m="http://schemas.openxmlformats.org/officeDocument/2006/math">
                    <m:r>
                      <a:rPr lang="af-ZA" sz="2000" i="1" dirty="0" smtClean="0">
                        <a:latin typeface="Cambria Math" panose="02040503050406030204" pitchFamily="18" charset="0"/>
                        <a:ea typeface="Cambria Math" panose="02040503050406030204" pitchFamily="18" charset="0"/>
                      </a:rPr>
                      <m:t>∠</m:t>
                    </m:r>
                  </m:oMath>
                </a14:m>
                <a:r>
                  <a:rPr lang="af-ZA" sz="2000" dirty="0">
                    <a:latin typeface="Cambria Math" panose="02040503050406030204" pitchFamily="18" charset="0"/>
                    <a:ea typeface="Cambria Math" panose="02040503050406030204" pitchFamily="18" charset="0"/>
                  </a:rPr>
                  <a:t>, S</a:t>
                </a:r>
              </a:p>
              <a:p>
                <a:r>
                  <a:rPr lang="af-ZA" sz="2000" dirty="0"/>
                  <a:t> the triangle</a:t>
                </a:r>
              </a:p>
            </p:txBody>
          </p:sp>
        </mc:Choice>
        <mc:Fallback xmlns="">
          <p:sp>
            <p:nvSpPr>
              <p:cNvPr id="44" name="TextBox 43">
                <a:extLst>
                  <a:ext uri="{FF2B5EF4-FFF2-40B4-BE49-F238E27FC236}">
                    <a16:creationId xmlns:a16="http://schemas.microsoft.com/office/drawing/2014/main" id="{981C377D-7FEE-465C-B7ED-DDC235D3315B}"/>
                  </a:ext>
                </a:extLst>
              </p:cNvPr>
              <p:cNvSpPr txBox="1">
                <a:spLocks noRot="1" noChangeAspect="1" noMove="1" noResize="1" noEditPoints="1" noAdjustHandles="1" noChangeArrowheads="1" noChangeShapeType="1" noTextEdit="1"/>
              </p:cNvSpPr>
              <p:nvPr/>
            </p:nvSpPr>
            <p:spPr>
              <a:xfrm>
                <a:off x="808077" y="5647647"/>
                <a:ext cx="4553600" cy="707886"/>
              </a:xfrm>
              <a:prstGeom prst="rect">
                <a:avLst/>
              </a:prstGeom>
              <a:blipFill>
                <a:blip r:embed="rId10"/>
                <a:stretch>
                  <a:fillRect l="-1473" t="-5983" b="-13675"/>
                </a:stretch>
              </a:blipFill>
            </p:spPr>
            <p:txBody>
              <a:bodyPr/>
              <a:lstStyle/>
              <a:p>
                <a:r>
                  <a:rPr lang="en-US">
                    <a:noFill/>
                  </a:rPr>
                  <a:t> </a:t>
                </a:r>
              </a:p>
            </p:txBody>
          </p:sp>
        </mc:Fallback>
      </mc:AlternateContent>
    </p:spTree>
    <p:extLst>
      <p:ext uri="{BB962C8B-B14F-4D97-AF65-F5344CB8AC3E}">
        <p14:creationId xmlns:p14="http://schemas.microsoft.com/office/powerpoint/2010/main" val="72693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730A9A2-10D7-4E29-BAA7-FD0772F5E883}"/>
              </a:ext>
            </a:extLst>
          </p:cNvPr>
          <p:cNvSpPr txBox="1">
            <a:spLocks/>
          </p:cNvSpPr>
          <p:nvPr/>
        </p:nvSpPr>
        <p:spPr>
          <a:xfrm>
            <a:off x="268649" y="125163"/>
            <a:ext cx="1837443" cy="510345"/>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The area rule</a:t>
            </a:r>
            <a:endParaRPr lang="en-US" sz="2400" b="1" i="1" dirty="0"/>
          </a:p>
        </p:txBody>
      </p:sp>
      <p:cxnSp>
        <p:nvCxnSpPr>
          <p:cNvPr id="7" name="Straight Connector 6">
            <a:extLst>
              <a:ext uri="{FF2B5EF4-FFF2-40B4-BE49-F238E27FC236}">
                <a16:creationId xmlns:a16="http://schemas.microsoft.com/office/drawing/2014/main" id="{8844B8EB-F944-4D3C-A6DD-CA8A3B576EAE}"/>
              </a:ext>
            </a:extLst>
          </p:cNvPr>
          <p:cNvCxnSpPr>
            <a:cxnSpLocks/>
          </p:cNvCxnSpPr>
          <p:nvPr/>
        </p:nvCxnSpPr>
        <p:spPr>
          <a:xfrm>
            <a:off x="8076904" y="2339775"/>
            <a:ext cx="3323426" cy="196473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DF31688-E425-484B-AE52-43581654B32C}"/>
              </a:ext>
            </a:extLst>
          </p:cNvPr>
          <p:cNvCxnSpPr>
            <a:cxnSpLocks/>
          </p:cNvCxnSpPr>
          <p:nvPr/>
        </p:nvCxnSpPr>
        <p:spPr>
          <a:xfrm>
            <a:off x="9330453" y="4304513"/>
            <a:ext cx="2069877" cy="2123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544F7D2-A2EF-4D21-A3CA-F1143F9F5F91}"/>
              </a:ext>
            </a:extLst>
          </p:cNvPr>
          <p:cNvCxnSpPr>
            <a:cxnSpLocks/>
          </p:cNvCxnSpPr>
          <p:nvPr/>
        </p:nvCxnSpPr>
        <p:spPr>
          <a:xfrm>
            <a:off x="8076904" y="2339775"/>
            <a:ext cx="1272885" cy="196473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5DF612F-DF0F-4A23-82D6-39C555FF19DF}"/>
              </a:ext>
            </a:extLst>
          </p:cNvPr>
          <p:cNvSpPr txBox="1"/>
          <p:nvPr/>
        </p:nvSpPr>
        <p:spPr>
          <a:xfrm>
            <a:off x="9913959" y="2947515"/>
            <a:ext cx="443817"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a</a:t>
            </a:r>
          </a:p>
        </p:txBody>
      </p:sp>
      <p:sp>
        <p:nvSpPr>
          <p:cNvPr id="60" name="TextBox 59">
            <a:extLst>
              <a:ext uri="{FF2B5EF4-FFF2-40B4-BE49-F238E27FC236}">
                <a16:creationId xmlns:a16="http://schemas.microsoft.com/office/drawing/2014/main" id="{B18CEC47-DC30-486E-BDE4-B6D854B0D220}"/>
              </a:ext>
            </a:extLst>
          </p:cNvPr>
          <p:cNvSpPr txBox="1"/>
          <p:nvPr/>
        </p:nvSpPr>
        <p:spPr>
          <a:xfrm>
            <a:off x="8934826" y="4156671"/>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S</a:t>
            </a:r>
          </a:p>
        </p:txBody>
      </p:sp>
      <p:sp>
        <p:nvSpPr>
          <p:cNvPr id="62" name="TextBox 61">
            <a:extLst>
              <a:ext uri="{FF2B5EF4-FFF2-40B4-BE49-F238E27FC236}">
                <a16:creationId xmlns:a16="http://schemas.microsoft.com/office/drawing/2014/main" id="{50213629-08F9-47EC-B3B8-801C54D7AA82}"/>
              </a:ext>
            </a:extLst>
          </p:cNvPr>
          <p:cNvSpPr txBox="1"/>
          <p:nvPr/>
        </p:nvSpPr>
        <p:spPr>
          <a:xfrm>
            <a:off x="7904907" y="1859694"/>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R</a:t>
            </a:r>
          </a:p>
        </p:txBody>
      </p:sp>
      <p:sp>
        <p:nvSpPr>
          <p:cNvPr id="64" name="TextBox 63">
            <a:extLst>
              <a:ext uri="{FF2B5EF4-FFF2-40B4-BE49-F238E27FC236}">
                <a16:creationId xmlns:a16="http://schemas.microsoft.com/office/drawing/2014/main" id="{EE074438-2EFD-495A-B980-915726EDE27D}"/>
              </a:ext>
            </a:extLst>
          </p:cNvPr>
          <p:cNvSpPr txBox="1"/>
          <p:nvPr/>
        </p:nvSpPr>
        <p:spPr>
          <a:xfrm>
            <a:off x="11469658" y="4094913"/>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T</a:t>
            </a:r>
          </a:p>
        </p:txBody>
      </p:sp>
      <p:sp>
        <p:nvSpPr>
          <p:cNvPr id="2" name="Isosceles Triangle 1">
            <a:extLst>
              <a:ext uri="{FF2B5EF4-FFF2-40B4-BE49-F238E27FC236}">
                <a16:creationId xmlns:a16="http://schemas.microsoft.com/office/drawing/2014/main" id="{2341F4AA-EE85-48DC-ABA9-D63E3FE55733}"/>
              </a:ext>
            </a:extLst>
          </p:cNvPr>
          <p:cNvSpPr/>
          <p:nvPr/>
        </p:nvSpPr>
        <p:spPr>
          <a:xfrm>
            <a:off x="606970" y="2074147"/>
            <a:ext cx="2612436" cy="2208286"/>
          </a:xfrm>
          <a:prstGeom prst="triangle">
            <a:avLst/>
          </a:prstGeom>
          <a:no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a:extLst>
              <a:ext uri="{FF2B5EF4-FFF2-40B4-BE49-F238E27FC236}">
                <a16:creationId xmlns:a16="http://schemas.microsoft.com/office/drawing/2014/main" id="{0516A2A1-6D09-4F3E-B198-B58B504012A6}"/>
              </a:ext>
            </a:extLst>
          </p:cNvPr>
          <p:cNvSpPr txBox="1">
            <a:spLocks/>
          </p:cNvSpPr>
          <p:nvPr/>
        </p:nvSpPr>
        <p:spPr>
          <a:xfrm>
            <a:off x="2979223" y="125163"/>
            <a:ext cx="1655840" cy="510345"/>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Example 1</a:t>
            </a:r>
            <a:endParaRPr lang="en-US" sz="2400" b="1" i="1" dirty="0"/>
          </a:p>
        </p:txBody>
      </p:sp>
      <p:sp>
        <p:nvSpPr>
          <p:cNvPr id="40" name="TextBox 39">
            <a:extLst>
              <a:ext uri="{FF2B5EF4-FFF2-40B4-BE49-F238E27FC236}">
                <a16:creationId xmlns:a16="http://schemas.microsoft.com/office/drawing/2014/main" id="{D5D63432-DAC0-47F9-8907-69677184448A}"/>
              </a:ext>
            </a:extLst>
          </p:cNvPr>
          <p:cNvSpPr txBox="1"/>
          <p:nvPr/>
        </p:nvSpPr>
        <p:spPr>
          <a:xfrm>
            <a:off x="290561" y="4224211"/>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S</a:t>
            </a:r>
          </a:p>
        </p:txBody>
      </p:sp>
      <p:sp>
        <p:nvSpPr>
          <p:cNvPr id="41" name="TextBox 40">
            <a:extLst>
              <a:ext uri="{FF2B5EF4-FFF2-40B4-BE49-F238E27FC236}">
                <a16:creationId xmlns:a16="http://schemas.microsoft.com/office/drawing/2014/main" id="{33D89381-0212-43A2-BB83-57694C43F595}"/>
              </a:ext>
            </a:extLst>
          </p:cNvPr>
          <p:cNvSpPr txBox="1"/>
          <p:nvPr/>
        </p:nvSpPr>
        <p:spPr>
          <a:xfrm>
            <a:off x="1715195" y="1612482"/>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R</a:t>
            </a:r>
          </a:p>
        </p:txBody>
      </p:sp>
      <p:sp>
        <p:nvSpPr>
          <p:cNvPr id="43" name="TextBox 42">
            <a:extLst>
              <a:ext uri="{FF2B5EF4-FFF2-40B4-BE49-F238E27FC236}">
                <a16:creationId xmlns:a16="http://schemas.microsoft.com/office/drawing/2014/main" id="{8174C50B-F587-4D8E-A948-B8B90F05BDAD}"/>
              </a:ext>
            </a:extLst>
          </p:cNvPr>
          <p:cNvSpPr txBox="1"/>
          <p:nvPr/>
        </p:nvSpPr>
        <p:spPr>
          <a:xfrm>
            <a:off x="3339243" y="4016685"/>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T</a:t>
            </a:r>
          </a:p>
        </p:txBody>
      </p:sp>
      <p:sp>
        <p:nvSpPr>
          <p:cNvPr id="44" name="TextBox 43">
            <a:extLst>
              <a:ext uri="{FF2B5EF4-FFF2-40B4-BE49-F238E27FC236}">
                <a16:creationId xmlns:a16="http://schemas.microsoft.com/office/drawing/2014/main" id="{0FFE9901-94E4-4B03-B490-B8E4009D53BB}"/>
              </a:ext>
            </a:extLst>
          </p:cNvPr>
          <p:cNvSpPr txBox="1"/>
          <p:nvPr/>
        </p:nvSpPr>
        <p:spPr>
          <a:xfrm>
            <a:off x="1818169" y="4265650"/>
            <a:ext cx="635053"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3.8</a:t>
            </a:r>
          </a:p>
        </p:txBody>
      </p:sp>
      <p:sp>
        <p:nvSpPr>
          <p:cNvPr id="47" name="TextBox 46">
            <a:extLst>
              <a:ext uri="{FF2B5EF4-FFF2-40B4-BE49-F238E27FC236}">
                <a16:creationId xmlns:a16="http://schemas.microsoft.com/office/drawing/2014/main" id="{11AD7505-453F-4095-B0CA-58E7D399725A}"/>
              </a:ext>
            </a:extLst>
          </p:cNvPr>
          <p:cNvSpPr txBox="1"/>
          <p:nvPr/>
        </p:nvSpPr>
        <p:spPr>
          <a:xfrm>
            <a:off x="646633" y="2915613"/>
            <a:ext cx="635053"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4.2</a:t>
            </a:r>
          </a:p>
        </p:txBody>
      </p:sp>
      <p:sp>
        <p:nvSpPr>
          <p:cNvPr id="48" name="TextBox 47">
            <a:extLst>
              <a:ext uri="{FF2B5EF4-FFF2-40B4-BE49-F238E27FC236}">
                <a16:creationId xmlns:a16="http://schemas.microsoft.com/office/drawing/2014/main" id="{582F0737-5747-4A01-AE25-807DA1A8CC5A}"/>
              </a:ext>
            </a:extLst>
          </p:cNvPr>
          <p:cNvSpPr txBox="1"/>
          <p:nvPr/>
        </p:nvSpPr>
        <p:spPr>
          <a:xfrm>
            <a:off x="10135866" y="4304513"/>
            <a:ext cx="635053"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3.8</a:t>
            </a:r>
          </a:p>
        </p:txBody>
      </p:sp>
      <p:sp>
        <p:nvSpPr>
          <p:cNvPr id="63" name="TextBox 62">
            <a:extLst>
              <a:ext uri="{FF2B5EF4-FFF2-40B4-BE49-F238E27FC236}">
                <a16:creationId xmlns:a16="http://schemas.microsoft.com/office/drawing/2014/main" id="{CFD35D92-993E-491C-8F4C-56708127C5A3}"/>
              </a:ext>
            </a:extLst>
          </p:cNvPr>
          <p:cNvSpPr txBox="1"/>
          <p:nvPr/>
        </p:nvSpPr>
        <p:spPr>
          <a:xfrm>
            <a:off x="8078293" y="3299872"/>
            <a:ext cx="635053"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4.2</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93372A8-6E9B-4AD6-B701-F36EE03D410B}"/>
                  </a:ext>
                </a:extLst>
              </p:cNvPr>
              <p:cNvSpPr txBox="1"/>
              <p:nvPr/>
            </p:nvSpPr>
            <p:spPr>
              <a:xfrm>
                <a:off x="2453222" y="943483"/>
                <a:ext cx="7904554" cy="7182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Given </a:t>
                </a:r>
                <a:r>
                  <a:rPr lang="el-GR" sz="2000" dirty="0"/>
                  <a:t>Δ</a:t>
                </a:r>
                <a:r>
                  <a:rPr lang="en-US" sz="2000" dirty="0"/>
                  <a:t>RST with RS = 4,2 cm and ST = 3,8 cm. </a:t>
                </a:r>
              </a:p>
              <a:p>
                <a:r>
                  <a:rPr lang="en-US" sz="2000" dirty="0"/>
                  <a:t>If the area of </a:t>
                </a:r>
                <a:r>
                  <a:rPr lang="el-GR" sz="2000" dirty="0"/>
                  <a:t>Δ</a:t>
                </a:r>
                <a:r>
                  <a:rPr lang="en-US" sz="2000" dirty="0"/>
                  <a:t>RST equals 7,55 </a:t>
                </a:r>
                <a14:m>
                  <m:oMath xmlns:m="http://schemas.openxmlformats.org/officeDocument/2006/math">
                    <m:sSup>
                      <m:sSupPr>
                        <m:ctrlPr>
                          <a:rPr lang="af-ZA" sz="2000" i="1">
                            <a:latin typeface="Cambria Math" panose="02040503050406030204" pitchFamily="18" charset="0"/>
                            <a:ea typeface="Cambria Math" panose="02040503050406030204" pitchFamily="18" charset="0"/>
                          </a:rPr>
                        </m:ctrlPr>
                      </m:sSupPr>
                      <m:e>
                        <m:r>
                          <a:rPr lang="af-ZA" sz="2000" i="1">
                            <a:latin typeface="Cambria Math" panose="02040503050406030204" pitchFamily="18" charset="0"/>
                            <a:ea typeface="Cambria Math" panose="02040503050406030204" pitchFamily="18" charset="0"/>
                          </a:rPr>
                          <m:t>𝑐𝑚</m:t>
                        </m:r>
                      </m:e>
                      <m:sup>
                        <m:r>
                          <a:rPr lang="af-ZA" sz="2000" b="0" i="1" smtClean="0">
                            <a:latin typeface="Cambria Math" panose="02040503050406030204" pitchFamily="18" charset="0"/>
                            <a:ea typeface="Cambria Math" panose="02040503050406030204" pitchFamily="18" charset="0"/>
                          </a:rPr>
                          <m:t>2</m:t>
                        </m:r>
                      </m:sup>
                    </m:sSup>
                  </m:oMath>
                </a14:m>
                <a:r>
                  <a:rPr lang="en-US" sz="2000" dirty="0"/>
                  <a:t> , determine two possible sizes of </a:t>
                </a:r>
                <a14:m>
                  <m:oMath xmlns:m="http://schemas.openxmlformats.org/officeDocument/2006/math">
                    <m:acc>
                      <m:accPr>
                        <m:chr m:val="̂"/>
                        <m:ctrlPr>
                          <a:rPr lang="af-ZA" sz="2000" i="1" dirty="0">
                            <a:latin typeface="Cambria Math" panose="02040503050406030204" pitchFamily="18" charset="0"/>
                            <a:ea typeface="Cambria Math" panose="02040503050406030204" pitchFamily="18" charset="0"/>
                          </a:rPr>
                        </m:ctrlPr>
                      </m:accPr>
                      <m:e>
                        <m:r>
                          <a:rPr lang="af-ZA" sz="2000" i="1" dirty="0">
                            <a:latin typeface="Cambria Math" panose="02040503050406030204" pitchFamily="18" charset="0"/>
                            <a:ea typeface="Cambria Math" panose="02040503050406030204" pitchFamily="18" charset="0"/>
                          </a:rPr>
                          <m:t> </m:t>
                        </m:r>
                        <m:r>
                          <a:rPr lang="af-ZA" sz="2000" b="0" i="1" dirty="0" smtClean="0">
                            <a:latin typeface="Cambria Math" panose="02040503050406030204" pitchFamily="18" charset="0"/>
                            <a:ea typeface="Cambria Math" panose="02040503050406030204" pitchFamily="18" charset="0"/>
                          </a:rPr>
                          <m:t>𝑆</m:t>
                        </m:r>
                      </m:e>
                    </m:acc>
                  </m:oMath>
                </a14:m>
                <a:endParaRPr lang="en-ZA" sz="2000" dirty="0">
                  <a:latin typeface="Cambria Math" panose="02040503050406030204" pitchFamily="18" charset="0"/>
                  <a:ea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893372A8-6E9B-4AD6-B701-F36EE03D410B}"/>
                  </a:ext>
                </a:extLst>
              </p:cNvPr>
              <p:cNvSpPr txBox="1">
                <a:spLocks noRot="1" noChangeAspect="1" noMove="1" noResize="1" noEditPoints="1" noAdjustHandles="1" noChangeArrowheads="1" noChangeShapeType="1" noTextEdit="1"/>
              </p:cNvSpPr>
              <p:nvPr/>
            </p:nvSpPr>
            <p:spPr>
              <a:xfrm>
                <a:off x="2453222" y="943483"/>
                <a:ext cx="7904554" cy="718210"/>
              </a:xfrm>
              <a:prstGeom prst="rect">
                <a:avLst/>
              </a:prstGeom>
              <a:blipFill>
                <a:blip r:embed="rId2"/>
                <a:stretch>
                  <a:fillRect l="-771" t="-6780" r="-154" b="-14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B2DA8000-E7F6-4CF9-9D0C-82026E5AC3E5}"/>
                  </a:ext>
                </a:extLst>
              </p:cNvPr>
              <p:cNvSpPr txBox="1"/>
              <p:nvPr/>
            </p:nvSpPr>
            <p:spPr>
              <a:xfrm>
                <a:off x="4942427" y="4645421"/>
                <a:ext cx="2962480" cy="526939"/>
              </a:xfrm>
              <a:prstGeom prst="rect">
                <a:avLst/>
              </a:prstGeom>
              <a:noFill/>
            </p:spPr>
            <p:txBody>
              <a:bodyPr wrap="square">
                <a:spAutoFit/>
              </a:bodyPr>
              <a:lstStyle/>
              <a:p>
                <a:r>
                  <a:rPr lang="af-ZA" sz="2000" dirty="0">
                    <a:latin typeface="Cambria Math" panose="02040503050406030204" pitchFamily="18" charset="0"/>
                    <a:ea typeface="Cambria Math" panose="02040503050406030204" pitchFamily="18" charset="0"/>
                  </a:rPr>
                  <a:t>7</a:t>
                </a:r>
                <a14:m>
                  <m:oMath xmlns:m="http://schemas.openxmlformats.org/officeDocument/2006/math">
                    <m:r>
                      <a:rPr lang="af-ZA" sz="2000" b="0" i="0" smtClean="0">
                        <a:latin typeface="Cambria Math" panose="02040503050406030204" pitchFamily="18" charset="0"/>
                        <a:ea typeface="Cambria Math" panose="02040503050406030204" pitchFamily="18" charset="0"/>
                      </a:rPr>
                      <m:t>,55</m:t>
                    </m:r>
                    <m:r>
                      <a:rPr lang="af-ZA" sz="2000" i="1">
                        <a:latin typeface="Cambria Math" panose="02040503050406030204" pitchFamily="18" charset="0"/>
                        <a:ea typeface="Cambria Math" panose="02040503050406030204" pitchFamily="18" charset="0"/>
                      </a:rPr>
                      <m:t>=</m:t>
                    </m:r>
                    <m:r>
                      <a:rPr lang="af-ZA" sz="2000" b="0" i="1" smtClean="0">
                        <a:latin typeface="Cambria Math" panose="02040503050406030204" pitchFamily="18" charset="0"/>
                        <a:ea typeface="Cambria Math" panose="02040503050406030204" pitchFamily="18" charset="0"/>
                      </a:rPr>
                      <m:t> </m:t>
                    </m:r>
                    <m:f>
                      <m:fPr>
                        <m:ctrlPr>
                          <a:rPr lang="af-ZA" sz="2000" b="0" i="1" smtClean="0">
                            <a:latin typeface="Cambria Math" panose="02040503050406030204" pitchFamily="18" charset="0"/>
                            <a:ea typeface="Cambria Math" panose="02040503050406030204" pitchFamily="18" charset="0"/>
                          </a:rPr>
                        </m:ctrlPr>
                      </m:fPr>
                      <m:num>
                        <m:r>
                          <a:rPr lang="af-ZA" sz="2000" b="0" i="1" smtClean="0">
                            <a:latin typeface="Cambria Math" panose="02040503050406030204" pitchFamily="18" charset="0"/>
                            <a:ea typeface="Cambria Math" panose="02040503050406030204" pitchFamily="18" charset="0"/>
                          </a:rPr>
                          <m:t>1</m:t>
                        </m:r>
                      </m:num>
                      <m:den>
                        <m:r>
                          <a:rPr lang="af-ZA" sz="2000" b="0" i="1" smtClean="0">
                            <a:latin typeface="Cambria Math" panose="02040503050406030204" pitchFamily="18" charset="0"/>
                            <a:ea typeface="Cambria Math" panose="02040503050406030204" pitchFamily="18" charset="0"/>
                          </a:rPr>
                          <m:t>2</m:t>
                        </m:r>
                      </m:den>
                    </m:f>
                    <m:d>
                      <m:dPr>
                        <m:ctrlPr>
                          <a:rPr lang="af-ZA" sz="2000" b="0" i="1" smtClean="0">
                            <a:latin typeface="Cambria Math" panose="02040503050406030204" pitchFamily="18" charset="0"/>
                            <a:ea typeface="Cambria Math" panose="02040503050406030204" pitchFamily="18" charset="0"/>
                          </a:rPr>
                        </m:ctrlPr>
                      </m:dPr>
                      <m:e>
                        <m:r>
                          <a:rPr lang="af-ZA" sz="2000" b="0" i="0" smtClean="0">
                            <a:latin typeface="Cambria Math" panose="02040503050406030204" pitchFamily="18" charset="0"/>
                            <a:ea typeface="Cambria Math" panose="02040503050406030204" pitchFamily="18" charset="0"/>
                          </a:rPr>
                          <m:t>4.2</m:t>
                        </m:r>
                      </m:e>
                    </m:d>
                    <m:d>
                      <m:dPr>
                        <m:ctrlPr>
                          <a:rPr lang="af-ZA" sz="2000" b="0" i="1" smtClean="0">
                            <a:latin typeface="Cambria Math" panose="02040503050406030204" pitchFamily="18" charset="0"/>
                            <a:ea typeface="Cambria Math" panose="02040503050406030204" pitchFamily="18" charset="0"/>
                          </a:rPr>
                        </m:ctrlPr>
                      </m:dPr>
                      <m:e>
                        <m:r>
                          <a:rPr lang="af-ZA" sz="2000" b="0" i="0" smtClean="0">
                            <a:latin typeface="Cambria Math" panose="02040503050406030204" pitchFamily="18" charset="0"/>
                            <a:ea typeface="Cambria Math" panose="02040503050406030204" pitchFamily="18" charset="0"/>
                          </a:rPr>
                          <m:t>3,8</m:t>
                        </m:r>
                      </m:e>
                    </m:d>
                    <m:r>
                      <a:rPr lang="af-ZA" sz="2000" b="0" i="0" smtClean="0">
                        <a:latin typeface="Cambria Math" panose="02040503050406030204" pitchFamily="18" charset="0"/>
                        <a:ea typeface="Cambria Math" panose="02040503050406030204" pitchFamily="18" charset="0"/>
                      </a:rPr>
                      <m:t>. </m:t>
                    </m:r>
                    <m:r>
                      <m:rPr>
                        <m:sty m:val="p"/>
                      </m:rPr>
                      <a:rPr lang="af-ZA" sz="2000" b="0" i="0" smtClean="0">
                        <a:latin typeface="Cambria Math" panose="02040503050406030204" pitchFamily="18" charset="0"/>
                        <a:ea typeface="Cambria Math" panose="02040503050406030204" pitchFamily="18" charset="0"/>
                      </a:rPr>
                      <m:t>sin</m:t>
                    </m:r>
                    <m:acc>
                      <m:accPr>
                        <m:chr m:val="̂"/>
                        <m:ctrlPr>
                          <a:rPr lang="af-ZA" sz="2000" i="1" dirty="0">
                            <a:latin typeface="Cambria Math" panose="02040503050406030204" pitchFamily="18" charset="0"/>
                            <a:ea typeface="Cambria Math" panose="02040503050406030204" pitchFamily="18" charset="0"/>
                          </a:rPr>
                        </m:ctrlPr>
                      </m:accPr>
                      <m:e>
                        <m:r>
                          <a:rPr lang="af-ZA" sz="2000" i="1" dirty="0">
                            <a:latin typeface="Cambria Math" panose="02040503050406030204" pitchFamily="18" charset="0"/>
                            <a:ea typeface="Cambria Math" panose="02040503050406030204" pitchFamily="18" charset="0"/>
                          </a:rPr>
                          <m:t> </m:t>
                        </m:r>
                        <m:r>
                          <a:rPr lang="af-ZA" sz="2000" i="1" dirty="0">
                            <a:latin typeface="Cambria Math" panose="02040503050406030204" pitchFamily="18" charset="0"/>
                            <a:ea typeface="Cambria Math" panose="02040503050406030204" pitchFamily="18" charset="0"/>
                          </a:rPr>
                          <m:t>𝑆</m:t>
                        </m:r>
                      </m:e>
                    </m:acc>
                  </m:oMath>
                </a14:m>
                <a:endParaRPr lang="en-US" sz="2000" dirty="0"/>
              </a:p>
            </p:txBody>
          </p:sp>
        </mc:Choice>
        <mc:Fallback xmlns="">
          <p:sp>
            <p:nvSpPr>
              <p:cNvPr id="70" name="TextBox 69">
                <a:extLst>
                  <a:ext uri="{FF2B5EF4-FFF2-40B4-BE49-F238E27FC236}">
                    <a16:creationId xmlns:a16="http://schemas.microsoft.com/office/drawing/2014/main" id="{B2DA8000-E7F6-4CF9-9D0C-82026E5AC3E5}"/>
                  </a:ext>
                </a:extLst>
              </p:cNvPr>
              <p:cNvSpPr txBox="1">
                <a:spLocks noRot="1" noChangeAspect="1" noMove="1" noResize="1" noEditPoints="1" noAdjustHandles="1" noChangeArrowheads="1" noChangeShapeType="1" noTextEdit="1"/>
              </p:cNvSpPr>
              <p:nvPr/>
            </p:nvSpPr>
            <p:spPr>
              <a:xfrm>
                <a:off x="4942427" y="4645421"/>
                <a:ext cx="2962480" cy="526939"/>
              </a:xfrm>
              <a:prstGeom prst="rect">
                <a:avLst/>
              </a:prstGeom>
              <a:blipFill>
                <a:blip r:embed="rId3"/>
                <a:stretch>
                  <a:fillRect l="-2263" r="-11728"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5F6FD9AF-F2FF-4278-B7BC-78D35EFE9FCA}"/>
                  </a:ext>
                </a:extLst>
              </p:cNvPr>
              <p:cNvSpPr txBox="1"/>
              <p:nvPr/>
            </p:nvSpPr>
            <p:spPr>
              <a:xfrm>
                <a:off x="4569258" y="4042844"/>
                <a:ext cx="3221806" cy="526939"/>
              </a:xfrm>
              <a:prstGeom prst="rect">
                <a:avLst/>
              </a:prstGeom>
              <a:noFill/>
            </p:spPr>
            <p:txBody>
              <a:bodyPr wrap="square">
                <a:spAutoFit/>
              </a:bodyPr>
              <a:lstStyle/>
              <a:p>
                <a:r>
                  <a:rPr lang="en-ZA" sz="2000" dirty="0">
                    <a:latin typeface="Cambria Math" panose="02040503050406030204" pitchFamily="18" charset="0"/>
                    <a:ea typeface="Cambria Math" panose="02040503050406030204" pitchFamily="18" charset="0"/>
                  </a:rPr>
                  <a:t>Area </a:t>
                </a:r>
                <a:r>
                  <a:rPr lang="el-GR" sz="2000" dirty="0"/>
                  <a:t>Δ</a:t>
                </a:r>
                <a:r>
                  <a:rPr lang="en-US" sz="2000" dirty="0"/>
                  <a:t>RST </a:t>
                </a:r>
                <a14:m>
                  <m:oMath xmlns:m="http://schemas.openxmlformats.org/officeDocument/2006/math">
                    <m:r>
                      <a:rPr lang="af-ZA" sz="2000" i="1">
                        <a:latin typeface="Cambria Math" panose="02040503050406030204" pitchFamily="18" charset="0"/>
                        <a:ea typeface="Cambria Math" panose="02040503050406030204" pitchFamily="18" charset="0"/>
                      </a:rPr>
                      <m:t>=</m:t>
                    </m:r>
                    <m:r>
                      <a:rPr lang="af-ZA" sz="2000" b="0" i="1" smtClean="0">
                        <a:latin typeface="Cambria Math" panose="02040503050406030204" pitchFamily="18" charset="0"/>
                        <a:ea typeface="Cambria Math" panose="02040503050406030204" pitchFamily="18" charset="0"/>
                      </a:rPr>
                      <m:t> </m:t>
                    </m:r>
                    <m:f>
                      <m:fPr>
                        <m:ctrlPr>
                          <a:rPr lang="af-ZA" sz="2000" b="0" i="1" smtClean="0">
                            <a:latin typeface="Cambria Math" panose="02040503050406030204" pitchFamily="18" charset="0"/>
                            <a:ea typeface="Cambria Math" panose="02040503050406030204" pitchFamily="18" charset="0"/>
                          </a:rPr>
                        </m:ctrlPr>
                      </m:fPr>
                      <m:num>
                        <m:r>
                          <a:rPr lang="af-ZA" sz="2000" b="0" i="1" smtClean="0">
                            <a:latin typeface="Cambria Math" panose="02040503050406030204" pitchFamily="18" charset="0"/>
                            <a:ea typeface="Cambria Math" panose="02040503050406030204" pitchFamily="18" charset="0"/>
                          </a:rPr>
                          <m:t>1</m:t>
                        </m:r>
                      </m:num>
                      <m:den>
                        <m:r>
                          <a:rPr lang="af-ZA" sz="2000" b="0" i="1" smtClean="0">
                            <a:latin typeface="Cambria Math" panose="02040503050406030204" pitchFamily="18" charset="0"/>
                            <a:ea typeface="Cambria Math" panose="02040503050406030204" pitchFamily="18" charset="0"/>
                          </a:rPr>
                          <m:t>2</m:t>
                        </m:r>
                      </m:den>
                    </m:f>
                    <m:r>
                      <a:rPr lang="af-ZA" sz="2000" b="0" i="0" smtClean="0">
                        <a:latin typeface="Cambria Math" panose="02040503050406030204" pitchFamily="18" charset="0"/>
                        <a:ea typeface="Cambria Math" panose="02040503050406030204" pitchFamily="18" charset="0"/>
                      </a:rPr>
                      <m:t> . </m:t>
                    </m:r>
                    <m:r>
                      <m:rPr>
                        <m:sty m:val="p"/>
                      </m:rPr>
                      <a:rPr lang="af-ZA" sz="2000" b="0" i="0" smtClean="0">
                        <a:latin typeface="Cambria Math" panose="02040503050406030204" pitchFamily="18" charset="0"/>
                        <a:ea typeface="Cambria Math" panose="02040503050406030204" pitchFamily="18" charset="0"/>
                      </a:rPr>
                      <m:t>RS</m:t>
                    </m:r>
                    <m:r>
                      <a:rPr lang="af-ZA" sz="2000" b="0" i="0" smtClean="0">
                        <a:latin typeface="Cambria Math" panose="02040503050406030204" pitchFamily="18" charset="0"/>
                        <a:ea typeface="Cambria Math" panose="02040503050406030204" pitchFamily="18" charset="0"/>
                      </a:rPr>
                      <m:t>. </m:t>
                    </m:r>
                    <m:r>
                      <m:rPr>
                        <m:sty m:val="p"/>
                      </m:rPr>
                      <a:rPr lang="af-ZA" sz="2000" b="0" i="0" smtClean="0">
                        <a:latin typeface="Cambria Math" panose="02040503050406030204" pitchFamily="18" charset="0"/>
                        <a:ea typeface="Cambria Math" panose="02040503050406030204" pitchFamily="18" charset="0"/>
                      </a:rPr>
                      <m:t>ST</m:t>
                    </m:r>
                    <m:r>
                      <a:rPr lang="af-ZA" sz="2000" b="0" i="0" smtClean="0">
                        <a:latin typeface="Cambria Math" panose="02040503050406030204" pitchFamily="18" charset="0"/>
                        <a:ea typeface="Cambria Math" panose="02040503050406030204" pitchFamily="18" charset="0"/>
                      </a:rPr>
                      <m:t>. </m:t>
                    </m:r>
                    <m:r>
                      <m:rPr>
                        <m:sty m:val="p"/>
                      </m:rPr>
                      <a:rPr lang="af-ZA" sz="2000" b="0" i="0" smtClean="0">
                        <a:latin typeface="Cambria Math" panose="02040503050406030204" pitchFamily="18" charset="0"/>
                        <a:ea typeface="Cambria Math" panose="02040503050406030204" pitchFamily="18" charset="0"/>
                      </a:rPr>
                      <m:t>sin</m:t>
                    </m:r>
                    <m:acc>
                      <m:accPr>
                        <m:chr m:val="̂"/>
                        <m:ctrlPr>
                          <a:rPr lang="af-ZA" sz="2000" i="1" dirty="0">
                            <a:latin typeface="Cambria Math" panose="02040503050406030204" pitchFamily="18" charset="0"/>
                            <a:ea typeface="Cambria Math" panose="02040503050406030204" pitchFamily="18" charset="0"/>
                          </a:rPr>
                        </m:ctrlPr>
                      </m:accPr>
                      <m:e>
                        <m:r>
                          <a:rPr lang="af-ZA" sz="2000" i="1" dirty="0">
                            <a:latin typeface="Cambria Math" panose="02040503050406030204" pitchFamily="18" charset="0"/>
                            <a:ea typeface="Cambria Math" panose="02040503050406030204" pitchFamily="18" charset="0"/>
                          </a:rPr>
                          <m:t> </m:t>
                        </m:r>
                        <m:r>
                          <a:rPr lang="af-ZA" sz="2000" i="1" dirty="0">
                            <a:latin typeface="Cambria Math" panose="02040503050406030204" pitchFamily="18" charset="0"/>
                            <a:ea typeface="Cambria Math" panose="02040503050406030204" pitchFamily="18" charset="0"/>
                          </a:rPr>
                          <m:t>𝑆</m:t>
                        </m:r>
                      </m:e>
                    </m:acc>
                  </m:oMath>
                </a14:m>
                <a:endParaRPr lang="en-US" sz="2000" dirty="0"/>
              </a:p>
            </p:txBody>
          </p:sp>
        </mc:Choice>
        <mc:Fallback xmlns="">
          <p:sp>
            <p:nvSpPr>
              <p:cNvPr id="73" name="TextBox 72">
                <a:extLst>
                  <a:ext uri="{FF2B5EF4-FFF2-40B4-BE49-F238E27FC236}">
                    <a16:creationId xmlns:a16="http://schemas.microsoft.com/office/drawing/2014/main" id="{5F6FD9AF-F2FF-4278-B7BC-78D35EFE9FCA}"/>
                  </a:ext>
                </a:extLst>
              </p:cNvPr>
              <p:cNvSpPr txBox="1">
                <a:spLocks noRot="1" noChangeAspect="1" noMove="1" noResize="1" noEditPoints="1" noAdjustHandles="1" noChangeArrowheads="1" noChangeShapeType="1" noTextEdit="1"/>
              </p:cNvSpPr>
              <p:nvPr/>
            </p:nvSpPr>
            <p:spPr>
              <a:xfrm>
                <a:off x="4569258" y="4042844"/>
                <a:ext cx="3221806" cy="526939"/>
              </a:xfrm>
              <a:prstGeom prst="rect">
                <a:avLst/>
              </a:prstGeom>
              <a:blipFill>
                <a:blip r:embed="rId4"/>
                <a:stretch>
                  <a:fillRect l="-2083" r="-12311" b="-80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342C7B24-368D-4752-A5A1-B1B340A424A6}"/>
                  </a:ext>
                </a:extLst>
              </p:cNvPr>
              <p:cNvSpPr txBox="1"/>
              <p:nvPr/>
            </p:nvSpPr>
            <p:spPr>
              <a:xfrm>
                <a:off x="4942427" y="5349920"/>
                <a:ext cx="2552576" cy="4104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af-ZA" sz="2000" smtClean="0">
                          <a:latin typeface="Cambria Math" panose="02040503050406030204" pitchFamily="18" charset="0"/>
                          <a:ea typeface="Cambria Math" panose="02040503050406030204" pitchFamily="18" charset="0"/>
                        </a:rPr>
                        <m:t>sin</m:t>
                      </m:r>
                      <m:acc>
                        <m:accPr>
                          <m:chr m:val="̂"/>
                          <m:ctrlPr>
                            <a:rPr lang="af-ZA" sz="2000" i="1" dirty="0">
                              <a:latin typeface="Cambria Math" panose="02040503050406030204" pitchFamily="18" charset="0"/>
                              <a:ea typeface="Cambria Math" panose="02040503050406030204" pitchFamily="18" charset="0"/>
                            </a:rPr>
                          </m:ctrlPr>
                        </m:accPr>
                        <m:e>
                          <m:r>
                            <a:rPr lang="af-ZA" sz="2000" i="1" dirty="0">
                              <a:latin typeface="Cambria Math" panose="02040503050406030204" pitchFamily="18" charset="0"/>
                              <a:ea typeface="Cambria Math" panose="02040503050406030204" pitchFamily="18" charset="0"/>
                            </a:rPr>
                            <m:t> </m:t>
                          </m:r>
                          <m:r>
                            <a:rPr lang="af-ZA" sz="2000" i="1" dirty="0">
                              <a:latin typeface="Cambria Math" panose="02040503050406030204" pitchFamily="18" charset="0"/>
                              <a:ea typeface="Cambria Math" panose="02040503050406030204" pitchFamily="18" charset="0"/>
                            </a:rPr>
                            <m:t>𝑆</m:t>
                          </m:r>
                        </m:e>
                      </m:acc>
                      <m:r>
                        <a:rPr lang="af-ZA" sz="2000" i="1">
                          <a:latin typeface="Cambria Math" panose="02040503050406030204" pitchFamily="18" charset="0"/>
                          <a:ea typeface="Cambria Math" panose="02040503050406030204" pitchFamily="18" charset="0"/>
                        </a:rPr>
                        <m:t>=</m:t>
                      </m:r>
                      <m:r>
                        <a:rPr lang="af-ZA" sz="2000" b="0" i="1" smtClean="0">
                          <a:latin typeface="Cambria Math" panose="02040503050406030204" pitchFamily="18" charset="0"/>
                          <a:ea typeface="Cambria Math" panose="02040503050406030204" pitchFamily="18" charset="0"/>
                        </a:rPr>
                        <m:t>0.946115288</m:t>
                      </m:r>
                    </m:oMath>
                  </m:oMathPara>
                </a14:m>
                <a:endParaRPr lang="en-US" sz="2000" dirty="0"/>
              </a:p>
            </p:txBody>
          </p:sp>
        </mc:Choice>
        <mc:Fallback xmlns="">
          <p:sp>
            <p:nvSpPr>
              <p:cNvPr id="74" name="TextBox 73">
                <a:extLst>
                  <a:ext uri="{FF2B5EF4-FFF2-40B4-BE49-F238E27FC236}">
                    <a16:creationId xmlns:a16="http://schemas.microsoft.com/office/drawing/2014/main" id="{342C7B24-368D-4752-A5A1-B1B340A424A6}"/>
                  </a:ext>
                </a:extLst>
              </p:cNvPr>
              <p:cNvSpPr txBox="1">
                <a:spLocks noRot="1" noChangeAspect="1" noMove="1" noResize="1" noEditPoints="1" noAdjustHandles="1" noChangeArrowheads="1" noChangeShapeType="1" noTextEdit="1"/>
              </p:cNvSpPr>
              <p:nvPr/>
            </p:nvSpPr>
            <p:spPr>
              <a:xfrm>
                <a:off x="4942427" y="5349920"/>
                <a:ext cx="2552576" cy="410433"/>
              </a:xfrm>
              <a:prstGeom prst="rect">
                <a:avLst/>
              </a:prstGeom>
              <a:blipFill>
                <a:blip r:embed="rId5"/>
                <a:stretch>
                  <a:fillRect t="-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F93011F-565B-4EEE-A9E9-512BB618E8CE}"/>
                  </a:ext>
                </a:extLst>
              </p:cNvPr>
              <p:cNvSpPr txBox="1"/>
              <p:nvPr/>
            </p:nvSpPr>
            <p:spPr>
              <a:xfrm>
                <a:off x="3511240" y="6032655"/>
                <a:ext cx="6442351" cy="4104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af-ZA" sz="2000" i="1" dirty="0" smtClean="0">
                              <a:latin typeface="Cambria Math" panose="02040503050406030204" pitchFamily="18" charset="0"/>
                              <a:ea typeface="Cambria Math" panose="02040503050406030204" pitchFamily="18" charset="0"/>
                            </a:rPr>
                          </m:ctrlPr>
                        </m:accPr>
                        <m:e>
                          <m:r>
                            <a:rPr lang="af-ZA" sz="2000" i="1" dirty="0">
                              <a:latin typeface="Cambria Math" panose="02040503050406030204" pitchFamily="18" charset="0"/>
                              <a:ea typeface="Cambria Math" panose="02040503050406030204" pitchFamily="18" charset="0"/>
                            </a:rPr>
                            <m:t> </m:t>
                          </m:r>
                          <m:r>
                            <a:rPr lang="af-ZA" sz="2000" i="1" dirty="0">
                              <a:latin typeface="Cambria Math" panose="02040503050406030204" pitchFamily="18" charset="0"/>
                              <a:ea typeface="Cambria Math" panose="02040503050406030204" pitchFamily="18" charset="0"/>
                            </a:rPr>
                            <m:t>𝑆</m:t>
                          </m:r>
                        </m:e>
                      </m:acc>
                      <m:r>
                        <a:rPr lang="af-ZA" sz="2000" i="1" dirty="0">
                          <a:latin typeface="Cambria Math" panose="02040503050406030204" pitchFamily="18" charset="0"/>
                          <a:ea typeface="Cambria Math" panose="02040503050406030204" pitchFamily="18" charset="0"/>
                        </a:rPr>
                        <m:t> </m:t>
                      </m:r>
                      <m:r>
                        <a:rPr lang="af-ZA" sz="2000" i="1">
                          <a:latin typeface="Cambria Math" panose="02040503050406030204" pitchFamily="18" charset="0"/>
                          <a:ea typeface="Cambria Math" panose="02040503050406030204" pitchFamily="18" charset="0"/>
                        </a:rPr>
                        <m:t>=</m:t>
                      </m:r>
                      <m:r>
                        <a:rPr lang="af-ZA" sz="2000" b="0" i="1" smtClean="0">
                          <a:latin typeface="Cambria Math" panose="02040503050406030204" pitchFamily="18" charset="0"/>
                          <a:ea typeface="Cambria Math" panose="02040503050406030204" pitchFamily="18" charset="0"/>
                        </a:rPr>
                        <m:t>71,11°         </m:t>
                      </m:r>
                      <m:r>
                        <a:rPr lang="af-ZA" sz="2000" b="0" i="1" smtClean="0">
                          <a:latin typeface="Cambria Math" panose="02040503050406030204" pitchFamily="18" charset="0"/>
                          <a:ea typeface="Cambria Math" panose="02040503050406030204" pitchFamily="18" charset="0"/>
                        </a:rPr>
                        <m:t>𝑜𝑟</m:t>
                      </m:r>
                      <m:r>
                        <a:rPr lang="af-ZA" sz="2000" b="0" i="1" smtClean="0">
                          <a:latin typeface="Cambria Math" panose="02040503050406030204" pitchFamily="18" charset="0"/>
                          <a:ea typeface="Cambria Math" panose="02040503050406030204" pitchFamily="18" charset="0"/>
                        </a:rPr>
                        <m:t>          </m:t>
                      </m:r>
                      <m:acc>
                        <m:accPr>
                          <m:chr m:val="̂"/>
                          <m:ctrlPr>
                            <a:rPr lang="af-ZA" sz="2000" i="1" dirty="0">
                              <a:latin typeface="Cambria Math" panose="02040503050406030204" pitchFamily="18" charset="0"/>
                              <a:ea typeface="Cambria Math" panose="02040503050406030204" pitchFamily="18" charset="0"/>
                            </a:rPr>
                          </m:ctrlPr>
                        </m:accPr>
                        <m:e>
                          <m:r>
                            <a:rPr lang="af-ZA" sz="2000" i="1" dirty="0">
                              <a:latin typeface="Cambria Math" panose="02040503050406030204" pitchFamily="18" charset="0"/>
                              <a:ea typeface="Cambria Math" panose="02040503050406030204" pitchFamily="18" charset="0"/>
                            </a:rPr>
                            <m:t> </m:t>
                          </m:r>
                          <m:r>
                            <a:rPr lang="af-ZA" sz="2000" i="1" dirty="0">
                              <a:latin typeface="Cambria Math" panose="02040503050406030204" pitchFamily="18" charset="0"/>
                              <a:ea typeface="Cambria Math" panose="02040503050406030204" pitchFamily="18" charset="0"/>
                            </a:rPr>
                            <m:t>𝑆</m:t>
                          </m:r>
                        </m:e>
                      </m:acc>
                      <m:r>
                        <a:rPr lang="af-ZA" sz="2000" b="0" i="1" dirty="0" smtClean="0">
                          <a:latin typeface="Cambria Math" panose="02040503050406030204" pitchFamily="18" charset="0"/>
                          <a:ea typeface="Cambria Math" panose="02040503050406030204" pitchFamily="18" charset="0"/>
                        </a:rPr>
                        <m:t>=180° −71,11°=108,89°</m:t>
                      </m:r>
                    </m:oMath>
                  </m:oMathPara>
                </a14:m>
                <a:endParaRPr lang="en-US" sz="2000" dirty="0"/>
              </a:p>
            </p:txBody>
          </p:sp>
        </mc:Choice>
        <mc:Fallback xmlns="">
          <p:sp>
            <p:nvSpPr>
              <p:cNvPr id="75" name="TextBox 74">
                <a:extLst>
                  <a:ext uri="{FF2B5EF4-FFF2-40B4-BE49-F238E27FC236}">
                    <a16:creationId xmlns:a16="http://schemas.microsoft.com/office/drawing/2014/main" id="{6F93011F-565B-4EEE-A9E9-512BB618E8CE}"/>
                  </a:ext>
                </a:extLst>
              </p:cNvPr>
              <p:cNvSpPr txBox="1">
                <a:spLocks noRot="1" noChangeAspect="1" noMove="1" noResize="1" noEditPoints="1" noAdjustHandles="1" noChangeArrowheads="1" noChangeShapeType="1" noTextEdit="1"/>
              </p:cNvSpPr>
              <p:nvPr/>
            </p:nvSpPr>
            <p:spPr>
              <a:xfrm>
                <a:off x="3511240" y="6032655"/>
                <a:ext cx="6442351" cy="410433"/>
              </a:xfrm>
              <a:prstGeom prst="rect">
                <a:avLst/>
              </a:prstGeom>
              <a:blipFill>
                <a:blip r:embed="rId6"/>
                <a:stretch>
                  <a:fillRect t="-8955"/>
                </a:stretch>
              </a:blipFill>
            </p:spPr>
            <p:txBody>
              <a:bodyPr/>
              <a:lstStyle/>
              <a:p>
                <a:r>
                  <a:rPr lang="en-US">
                    <a:noFill/>
                  </a:rPr>
                  <a:t> </a:t>
                </a:r>
              </a:p>
            </p:txBody>
          </p:sp>
        </mc:Fallback>
      </mc:AlternateContent>
    </p:spTree>
    <p:extLst>
      <p:ext uri="{BB962C8B-B14F-4D97-AF65-F5344CB8AC3E}">
        <p14:creationId xmlns:p14="http://schemas.microsoft.com/office/powerpoint/2010/main" val="247038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0" grpId="0"/>
      <p:bldP spid="62" grpId="0"/>
      <p:bldP spid="64" grpId="0"/>
      <p:bldP spid="40" grpId="0"/>
      <p:bldP spid="41" grpId="0"/>
      <p:bldP spid="43" grpId="0"/>
      <p:bldP spid="44" grpId="0"/>
      <p:bldP spid="47" grpId="0"/>
      <p:bldP spid="48" grpId="0"/>
      <p:bldP spid="63" grpId="0"/>
      <p:bldP spid="6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730A9A2-10D7-4E29-BAA7-FD0772F5E883}"/>
              </a:ext>
            </a:extLst>
          </p:cNvPr>
          <p:cNvSpPr txBox="1">
            <a:spLocks/>
          </p:cNvSpPr>
          <p:nvPr/>
        </p:nvSpPr>
        <p:spPr>
          <a:xfrm>
            <a:off x="268649" y="125163"/>
            <a:ext cx="1837443" cy="510345"/>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The area rule</a:t>
            </a:r>
            <a:endParaRPr lang="en-US" sz="2400" b="1" i="1" dirty="0"/>
          </a:p>
        </p:txBody>
      </p:sp>
      <p:sp>
        <p:nvSpPr>
          <p:cNvPr id="2" name="Isosceles Triangle 1">
            <a:extLst>
              <a:ext uri="{FF2B5EF4-FFF2-40B4-BE49-F238E27FC236}">
                <a16:creationId xmlns:a16="http://schemas.microsoft.com/office/drawing/2014/main" id="{2341F4AA-EE85-48DC-ABA9-D63E3FE55733}"/>
              </a:ext>
            </a:extLst>
          </p:cNvPr>
          <p:cNvSpPr/>
          <p:nvPr/>
        </p:nvSpPr>
        <p:spPr>
          <a:xfrm>
            <a:off x="1188513" y="2765198"/>
            <a:ext cx="2612436" cy="2208286"/>
          </a:xfrm>
          <a:prstGeom prst="triangle">
            <a:avLst>
              <a:gd name="adj" fmla="val 44927"/>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a:extLst>
              <a:ext uri="{FF2B5EF4-FFF2-40B4-BE49-F238E27FC236}">
                <a16:creationId xmlns:a16="http://schemas.microsoft.com/office/drawing/2014/main" id="{0516A2A1-6D09-4F3E-B198-B58B504012A6}"/>
              </a:ext>
            </a:extLst>
          </p:cNvPr>
          <p:cNvSpPr txBox="1">
            <a:spLocks/>
          </p:cNvSpPr>
          <p:nvPr/>
        </p:nvSpPr>
        <p:spPr>
          <a:xfrm>
            <a:off x="2979223" y="125163"/>
            <a:ext cx="1655840" cy="510345"/>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Example 2</a:t>
            </a:r>
            <a:endParaRPr lang="en-US" sz="2400" b="1" i="1" dirty="0"/>
          </a:p>
        </p:txBody>
      </p:sp>
      <p:sp>
        <p:nvSpPr>
          <p:cNvPr id="40" name="TextBox 39">
            <a:extLst>
              <a:ext uri="{FF2B5EF4-FFF2-40B4-BE49-F238E27FC236}">
                <a16:creationId xmlns:a16="http://schemas.microsoft.com/office/drawing/2014/main" id="{D5D63432-DAC0-47F9-8907-69677184448A}"/>
              </a:ext>
            </a:extLst>
          </p:cNvPr>
          <p:cNvSpPr txBox="1"/>
          <p:nvPr/>
        </p:nvSpPr>
        <p:spPr>
          <a:xfrm>
            <a:off x="872104" y="4915262"/>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F</a:t>
            </a:r>
          </a:p>
        </p:txBody>
      </p:sp>
      <p:sp>
        <p:nvSpPr>
          <p:cNvPr id="41" name="TextBox 40">
            <a:extLst>
              <a:ext uri="{FF2B5EF4-FFF2-40B4-BE49-F238E27FC236}">
                <a16:creationId xmlns:a16="http://schemas.microsoft.com/office/drawing/2014/main" id="{33D89381-0212-43A2-BB83-57694C43F595}"/>
              </a:ext>
            </a:extLst>
          </p:cNvPr>
          <p:cNvSpPr txBox="1"/>
          <p:nvPr/>
        </p:nvSpPr>
        <p:spPr>
          <a:xfrm>
            <a:off x="2150737" y="2297550"/>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H</a:t>
            </a:r>
          </a:p>
        </p:txBody>
      </p:sp>
      <p:sp>
        <p:nvSpPr>
          <p:cNvPr id="43" name="TextBox 42">
            <a:extLst>
              <a:ext uri="{FF2B5EF4-FFF2-40B4-BE49-F238E27FC236}">
                <a16:creationId xmlns:a16="http://schemas.microsoft.com/office/drawing/2014/main" id="{8174C50B-F587-4D8E-A948-B8B90F05BDAD}"/>
              </a:ext>
            </a:extLst>
          </p:cNvPr>
          <p:cNvSpPr txBox="1"/>
          <p:nvPr/>
        </p:nvSpPr>
        <p:spPr>
          <a:xfrm>
            <a:off x="3840047" y="4725868"/>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G</a:t>
            </a:r>
          </a:p>
        </p:txBody>
      </p:sp>
      <p:sp>
        <p:nvSpPr>
          <p:cNvPr id="44" name="TextBox 43">
            <a:extLst>
              <a:ext uri="{FF2B5EF4-FFF2-40B4-BE49-F238E27FC236}">
                <a16:creationId xmlns:a16="http://schemas.microsoft.com/office/drawing/2014/main" id="{0FFE9901-94E4-4B03-B490-B8E4009D53BB}"/>
              </a:ext>
            </a:extLst>
          </p:cNvPr>
          <p:cNvSpPr txBox="1"/>
          <p:nvPr/>
        </p:nvSpPr>
        <p:spPr>
          <a:xfrm>
            <a:off x="2399712" y="4956701"/>
            <a:ext cx="635053"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h</a:t>
            </a:r>
          </a:p>
        </p:txBody>
      </p:sp>
      <p:sp>
        <p:nvSpPr>
          <p:cNvPr id="47" name="TextBox 46">
            <a:extLst>
              <a:ext uri="{FF2B5EF4-FFF2-40B4-BE49-F238E27FC236}">
                <a16:creationId xmlns:a16="http://schemas.microsoft.com/office/drawing/2014/main" id="{11AD7505-453F-4095-B0CA-58E7D399725A}"/>
              </a:ext>
            </a:extLst>
          </p:cNvPr>
          <p:cNvSpPr txBox="1"/>
          <p:nvPr/>
        </p:nvSpPr>
        <p:spPr>
          <a:xfrm>
            <a:off x="1228176" y="3606664"/>
            <a:ext cx="635053"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30</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93372A8-6E9B-4AD6-B701-F36EE03D410B}"/>
                  </a:ext>
                </a:extLst>
              </p:cNvPr>
              <p:cNvSpPr txBox="1"/>
              <p:nvPr/>
            </p:nvSpPr>
            <p:spPr>
              <a:xfrm>
                <a:off x="3908422" y="1233065"/>
                <a:ext cx="6846911" cy="716222"/>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The area of  </a:t>
                </a:r>
                <a:r>
                  <a:rPr lang="el-GR" sz="2000" dirty="0"/>
                  <a:t>Δ</a:t>
                </a:r>
                <a:r>
                  <a:rPr lang="en-US" sz="2000" dirty="0"/>
                  <a:t>FGH is 100 </a:t>
                </a:r>
                <a14:m>
                  <m:oMath xmlns:m="http://schemas.openxmlformats.org/officeDocument/2006/math">
                    <m:sSup>
                      <m:sSupPr>
                        <m:ctrlPr>
                          <a:rPr lang="af-ZA" sz="2000" i="1" smtClean="0">
                            <a:latin typeface="Cambria Math" panose="02040503050406030204" pitchFamily="18" charset="0"/>
                            <a:ea typeface="Cambria Math" panose="02040503050406030204" pitchFamily="18" charset="0"/>
                          </a:rPr>
                        </m:ctrlPr>
                      </m:sSupPr>
                      <m:e>
                        <m:r>
                          <a:rPr lang="af-ZA" sz="2000" i="1">
                            <a:latin typeface="Cambria Math" panose="02040503050406030204" pitchFamily="18" charset="0"/>
                            <a:ea typeface="Cambria Math" panose="02040503050406030204" pitchFamily="18" charset="0"/>
                          </a:rPr>
                          <m:t>𝑐𝑚</m:t>
                        </m:r>
                      </m:e>
                      <m:sup>
                        <m:r>
                          <a:rPr lang="af-ZA" sz="2000" b="0" i="1" smtClean="0">
                            <a:latin typeface="Cambria Math" panose="02040503050406030204" pitchFamily="18" charset="0"/>
                            <a:ea typeface="Cambria Math" panose="02040503050406030204" pitchFamily="18" charset="0"/>
                          </a:rPr>
                          <m:t>2</m:t>
                        </m:r>
                      </m:sup>
                    </m:sSup>
                  </m:oMath>
                </a14:m>
                <a:r>
                  <a:rPr lang="en-US" sz="2000" dirty="0"/>
                  <a:t> , i</a:t>
                </a:r>
                <a14:m>
                  <m:oMath xmlns:m="http://schemas.openxmlformats.org/officeDocument/2006/math">
                    <m:r>
                      <m:rPr>
                        <m:sty m:val="p"/>
                      </m:rPr>
                      <a:rPr lang="af-ZA" sz="2000" b="0" i="0" dirty="0" smtClean="0">
                        <a:latin typeface="Cambria Math" panose="02040503050406030204" pitchFamily="18" charset="0"/>
                        <a:ea typeface="Cambria Math" panose="02040503050406030204" pitchFamily="18" charset="0"/>
                      </a:rPr>
                      <m:t>f</m:t>
                    </m:r>
                    <m:r>
                      <a:rPr lang="af-ZA" sz="2000" b="0" i="1" dirty="0" smtClean="0">
                        <a:latin typeface="Cambria Math" panose="02040503050406030204" pitchFamily="18" charset="0"/>
                        <a:ea typeface="Cambria Math" panose="02040503050406030204" pitchFamily="18" charset="0"/>
                      </a:rPr>
                      <m:t> </m:t>
                    </m:r>
                    <m:acc>
                      <m:accPr>
                        <m:chr m:val="̂"/>
                        <m:ctrlPr>
                          <a:rPr lang="af-ZA" sz="2000" i="1" dirty="0">
                            <a:latin typeface="Cambria Math" panose="02040503050406030204" pitchFamily="18" charset="0"/>
                            <a:ea typeface="Cambria Math" panose="02040503050406030204" pitchFamily="18" charset="0"/>
                          </a:rPr>
                        </m:ctrlPr>
                      </m:accPr>
                      <m:e>
                        <m:r>
                          <a:rPr lang="af-ZA" sz="2000" i="1" dirty="0">
                            <a:latin typeface="Cambria Math" panose="02040503050406030204" pitchFamily="18" charset="0"/>
                            <a:ea typeface="Cambria Math" panose="02040503050406030204" pitchFamily="18" charset="0"/>
                          </a:rPr>
                          <m:t> </m:t>
                        </m:r>
                        <m:r>
                          <a:rPr lang="af-ZA" sz="2000" b="0" i="1" dirty="0" smtClean="0">
                            <a:latin typeface="Cambria Math" panose="02040503050406030204" pitchFamily="18" charset="0"/>
                            <a:ea typeface="Cambria Math" panose="02040503050406030204" pitchFamily="18" charset="0"/>
                          </a:rPr>
                          <m:t>𝐹</m:t>
                        </m:r>
                      </m:e>
                    </m:acc>
                    <m:r>
                      <a:rPr lang="af-ZA" sz="2000" b="0" i="1" dirty="0" smtClean="0">
                        <a:latin typeface="Cambria Math" panose="02040503050406030204" pitchFamily="18" charset="0"/>
                        <a:ea typeface="Cambria Math" panose="02040503050406030204" pitchFamily="18" charset="0"/>
                      </a:rPr>
                      <m:t>=30°</m:t>
                    </m:r>
                    <m:r>
                      <a:rPr lang="af-ZA" sz="2000" b="0" i="0" dirty="0" smtClean="0">
                        <a:latin typeface="Cambria Math" panose="02040503050406030204" pitchFamily="18" charset="0"/>
                        <a:ea typeface="Cambria Math" panose="02040503050406030204" pitchFamily="18" charset="0"/>
                      </a:rPr>
                      <m:t> </m:t>
                    </m:r>
                    <m:r>
                      <m:rPr>
                        <m:sty m:val="p"/>
                      </m:rPr>
                      <a:rPr lang="af-ZA" sz="2000" b="0" i="0" dirty="0" smtClean="0">
                        <a:latin typeface="Cambria Math" panose="02040503050406030204" pitchFamily="18" charset="0"/>
                        <a:ea typeface="Cambria Math" panose="02040503050406030204" pitchFamily="18" charset="0"/>
                      </a:rPr>
                      <m:t>and</m:t>
                    </m:r>
                    <m:r>
                      <a:rPr lang="af-ZA" sz="2000" b="0" i="0" dirty="0" smtClean="0">
                        <a:latin typeface="Cambria Math" panose="02040503050406030204" pitchFamily="18" charset="0"/>
                        <a:ea typeface="Cambria Math" panose="02040503050406030204" pitchFamily="18" charset="0"/>
                      </a:rPr>
                      <m:t> </m:t>
                    </m:r>
                    <m:r>
                      <m:rPr>
                        <m:sty m:val="p"/>
                      </m:rPr>
                      <a:rPr lang="af-ZA" sz="2000" b="0" i="0" dirty="0" smtClean="0">
                        <a:latin typeface="Cambria Math" panose="02040503050406030204" pitchFamily="18" charset="0"/>
                        <a:ea typeface="Cambria Math" panose="02040503050406030204" pitchFamily="18" charset="0"/>
                      </a:rPr>
                      <m:t>g</m:t>
                    </m:r>
                    <m:r>
                      <a:rPr lang="af-ZA" sz="2000" b="0" i="0" dirty="0" smtClean="0">
                        <a:latin typeface="Cambria Math" panose="02040503050406030204" pitchFamily="18" charset="0"/>
                        <a:ea typeface="Cambria Math" panose="02040503050406030204" pitchFamily="18" charset="0"/>
                      </a:rPr>
                      <m:t>=30 </m:t>
                    </m:r>
                    <m:r>
                      <m:rPr>
                        <m:sty m:val="p"/>
                      </m:rPr>
                      <a:rPr lang="af-ZA" sz="2000" b="0" i="0" dirty="0" smtClean="0">
                        <a:latin typeface="Cambria Math" panose="02040503050406030204" pitchFamily="18" charset="0"/>
                        <a:ea typeface="Cambria Math" panose="02040503050406030204" pitchFamily="18" charset="0"/>
                      </a:rPr>
                      <m:t>cm</m:t>
                    </m:r>
                    <m:r>
                      <a:rPr lang="af-ZA" sz="2000" b="0" i="0" dirty="0" smtClean="0">
                        <a:latin typeface="Cambria Math" panose="02040503050406030204" pitchFamily="18" charset="0"/>
                        <a:ea typeface="Cambria Math" panose="02040503050406030204" pitchFamily="18" charset="0"/>
                      </a:rPr>
                      <m:t>.</m:t>
                    </m:r>
                  </m:oMath>
                </a14:m>
                <a:r>
                  <a:rPr lang="en-ZA" sz="2000" dirty="0">
                    <a:latin typeface="Cambria Math" panose="02040503050406030204" pitchFamily="18" charset="0"/>
                    <a:ea typeface="Cambria Math" panose="02040503050406030204" pitchFamily="18" charset="0"/>
                  </a:rPr>
                  <a:t> Calculate h.</a:t>
                </a:r>
              </a:p>
            </p:txBody>
          </p:sp>
        </mc:Choice>
        <mc:Fallback xmlns="">
          <p:sp>
            <p:nvSpPr>
              <p:cNvPr id="67" name="TextBox 66">
                <a:extLst>
                  <a:ext uri="{FF2B5EF4-FFF2-40B4-BE49-F238E27FC236}">
                    <a16:creationId xmlns:a16="http://schemas.microsoft.com/office/drawing/2014/main" id="{893372A8-6E9B-4AD6-B701-F36EE03D410B}"/>
                  </a:ext>
                </a:extLst>
              </p:cNvPr>
              <p:cNvSpPr txBox="1">
                <a:spLocks noRot="1" noChangeAspect="1" noMove="1" noResize="1" noEditPoints="1" noAdjustHandles="1" noChangeArrowheads="1" noChangeShapeType="1" noTextEdit="1"/>
              </p:cNvSpPr>
              <p:nvPr/>
            </p:nvSpPr>
            <p:spPr>
              <a:xfrm>
                <a:off x="3908422" y="1233065"/>
                <a:ext cx="6846911" cy="716222"/>
              </a:xfrm>
              <a:prstGeom prst="rect">
                <a:avLst/>
              </a:prstGeom>
              <a:blipFill>
                <a:blip r:embed="rId2"/>
                <a:stretch>
                  <a:fillRect l="-890" t="-508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B2DA8000-E7F6-4CF9-9D0C-82026E5AC3E5}"/>
                  </a:ext>
                </a:extLst>
              </p:cNvPr>
              <p:cNvSpPr txBox="1"/>
              <p:nvPr/>
            </p:nvSpPr>
            <p:spPr>
              <a:xfrm>
                <a:off x="5850638" y="3154453"/>
                <a:ext cx="2962480" cy="526939"/>
              </a:xfrm>
              <a:prstGeom prst="rect">
                <a:avLst/>
              </a:prstGeom>
              <a:noFill/>
            </p:spPr>
            <p:txBody>
              <a:bodyPr wrap="square">
                <a:spAutoFit/>
              </a:bodyPr>
              <a:lstStyle/>
              <a:p>
                <a:r>
                  <a:rPr lang="af-ZA" sz="2000" dirty="0">
                    <a:latin typeface="Cambria Math" panose="02040503050406030204" pitchFamily="18" charset="0"/>
                    <a:ea typeface="Cambria Math" panose="02040503050406030204" pitchFamily="18" charset="0"/>
                  </a:rPr>
                  <a:t>1</a:t>
                </a:r>
                <a14:m>
                  <m:oMath xmlns:m="http://schemas.openxmlformats.org/officeDocument/2006/math">
                    <m:r>
                      <a:rPr lang="af-ZA" sz="2000" b="0" i="0" smtClean="0">
                        <a:latin typeface="Cambria Math" panose="02040503050406030204" pitchFamily="18" charset="0"/>
                        <a:ea typeface="Cambria Math" panose="02040503050406030204" pitchFamily="18" charset="0"/>
                      </a:rPr>
                      <m:t>00</m:t>
                    </m:r>
                    <m:r>
                      <a:rPr lang="af-ZA" sz="2000" i="1">
                        <a:latin typeface="Cambria Math" panose="02040503050406030204" pitchFamily="18" charset="0"/>
                        <a:ea typeface="Cambria Math" panose="02040503050406030204" pitchFamily="18" charset="0"/>
                      </a:rPr>
                      <m:t>=</m:t>
                    </m:r>
                    <m:r>
                      <a:rPr lang="af-ZA" sz="2000" b="0" i="1" smtClean="0">
                        <a:latin typeface="Cambria Math" panose="02040503050406030204" pitchFamily="18" charset="0"/>
                        <a:ea typeface="Cambria Math" panose="02040503050406030204" pitchFamily="18" charset="0"/>
                      </a:rPr>
                      <m:t> </m:t>
                    </m:r>
                    <m:f>
                      <m:fPr>
                        <m:ctrlPr>
                          <a:rPr lang="af-ZA" sz="2000" b="0" i="1" smtClean="0">
                            <a:latin typeface="Cambria Math" panose="02040503050406030204" pitchFamily="18" charset="0"/>
                            <a:ea typeface="Cambria Math" panose="02040503050406030204" pitchFamily="18" charset="0"/>
                          </a:rPr>
                        </m:ctrlPr>
                      </m:fPr>
                      <m:num>
                        <m:r>
                          <a:rPr lang="af-ZA" sz="2000" b="0" i="1" smtClean="0">
                            <a:latin typeface="Cambria Math" panose="02040503050406030204" pitchFamily="18" charset="0"/>
                            <a:ea typeface="Cambria Math" panose="02040503050406030204" pitchFamily="18" charset="0"/>
                          </a:rPr>
                          <m:t>1</m:t>
                        </m:r>
                      </m:num>
                      <m:den>
                        <m:r>
                          <a:rPr lang="af-ZA" sz="2000" b="0" i="1" smtClean="0">
                            <a:latin typeface="Cambria Math" panose="02040503050406030204" pitchFamily="18" charset="0"/>
                            <a:ea typeface="Cambria Math" panose="02040503050406030204" pitchFamily="18" charset="0"/>
                          </a:rPr>
                          <m:t>2</m:t>
                        </m:r>
                      </m:den>
                    </m:f>
                    <m:d>
                      <m:dPr>
                        <m:ctrlPr>
                          <a:rPr lang="af-ZA" sz="2000" b="0" i="1" smtClean="0">
                            <a:latin typeface="Cambria Math" panose="02040503050406030204" pitchFamily="18" charset="0"/>
                            <a:ea typeface="Cambria Math" panose="02040503050406030204" pitchFamily="18" charset="0"/>
                          </a:rPr>
                        </m:ctrlPr>
                      </m:dPr>
                      <m:e>
                        <m:r>
                          <a:rPr lang="af-ZA" sz="2000" b="0" i="0" smtClean="0">
                            <a:latin typeface="Cambria Math" panose="02040503050406030204" pitchFamily="18" charset="0"/>
                            <a:ea typeface="Cambria Math" panose="02040503050406030204" pitchFamily="18" charset="0"/>
                          </a:rPr>
                          <m:t>30</m:t>
                        </m:r>
                      </m:e>
                    </m:d>
                    <m:r>
                      <m:rPr>
                        <m:sty m:val="p"/>
                      </m:rPr>
                      <a:rPr lang="af-ZA" sz="2000" b="0" i="0" smtClean="0">
                        <a:latin typeface="Cambria Math" panose="02040503050406030204" pitchFamily="18" charset="0"/>
                        <a:ea typeface="Cambria Math" panose="02040503050406030204" pitchFamily="18" charset="0"/>
                      </a:rPr>
                      <m:t>h</m:t>
                    </m:r>
                    <m:r>
                      <a:rPr lang="af-ZA" sz="2000" b="0" i="0" smtClean="0">
                        <a:latin typeface="Cambria Math" panose="02040503050406030204" pitchFamily="18" charset="0"/>
                        <a:ea typeface="Cambria Math" panose="02040503050406030204" pitchFamily="18" charset="0"/>
                      </a:rPr>
                      <m:t>. </m:t>
                    </m:r>
                    <m:r>
                      <m:rPr>
                        <m:sty m:val="p"/>
                      </m:rPr>
                      <a:rPr lang="af-ZA" sz="2000" b="0" i="0" smtClean="0">
                        <a:latin typeface="Cambria Math" panose="02040503050406030204" pitchFamily="18" charset="0"/>
                        <a:ea typeface="Cambria Math" panose="02040503050406030204" pitchFamily="18" charset="0"/>
                      </a:rPr>
                      <m:t>sin</m:t>
                    </m:r>
                    <m:r>
                      <a:rPr lang="af-ZA" sz="2000" b="0" i="0" smtClean="0">
                        <a:latin typeface="Cambria Math" panose="02040503050406030204" pitchFamily="18" charset="0"/>
                        <a:ea typeface="Cambria Math" panose="02040503050406030204" pitchFamily="18" charset="0"/>
                      </a:rPr>
                      <m:t> 30</m:t>
                    </m:r>
                    <m:r>
                      <a:rPr lang="af-ZA" sz="2000" b="0" i="1" smtClean="0">
                        <a:latin typeface="Cambria Math" panose="02040503050406030204" pitchFamily="18" charset="0"/>
                        <a:ea typeface="Cambria Math" panose="02040503050406030204" pitchFamily="18" charset="0"/>
                      </a:rPr>
                      <m:t>°</m:t>
                    </m:r>
                  </m:oMath>
                </a14:m>
                <a:endParaRPr lang="en-US" sz="2000" dirty="0"/>
              </a:p>
            </p:txBody>
          </p:sp>
        </mc:Choice>
        <mc:Fallback xmlns="">
          <p:sp>
            <p:nvSpPr>
              <p:cNvPr id="70" name="TextBox 69">
                <a:extLst>
                  <a:ext uri="{FF2B5EF4-FFF2-40B4-BE49-F238E27FC236}">
                    <a16:creationId xmlns:a16="http://schemas.microsoft.com/office/drawing/2014/main" id="{B2DA8000-E7F6-4CF9-9D0C-82026E5AC3E5}"/>
                  </a:ext>
                </a:extLst>
              </p:cNvPr>
              <p:cNvSpPr txBox="1">
                <a:spLocks noRot="1" noChangeAspect="1" noMove="1" noResize="1" noEditPoints="1" noAdjustHandles="1" noChangeArrowheads="1" noChangeShapeType="1" noTextEdit="1"/>
              </p:cNvSpPr>
              <p:nvPr/>
            </p:nvSpPr>
            <p:spPr>
              <a:xfrm>
                <a:off x="5850638" y="3154453"/>
                <a:ext cx="2962480" cy="526939"/>
              </a:xfrm>
              <a:prstGeom prst="rect">
                <a:avLst/>
              </a:prstGeom>
              <a:blipFill>
                <a:blip r:embed="rId3"/>
                <a:stretch>
                  <a:fillRect l="-2263" b="-5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5F6FD9AF-F2FF-4278-B7BC-78D35EFE9FCA}"/>
                  </a:ext>
                </a:extLst>
              </p:cNvPr>
              <p:cNvSpPr txBox="1"/>
              <p:nvPr/>
            </p:nvSpPr>
            <p:spPr>
              <a:xfrm>
                <a:off x="5720975" y="2462387"/>
                <a:ext cx="3221806" cy="526939"/>
              </a:xfrm>
              <a:prstGeom prst="rect">
                <a:avLst/>
              </a:prstGeom>
              <a:noFill/>
            </p:spPr>
            <p:txBody>
              <a:bodyPr wrap="square">
                <a:spAutoFit/>
              </a:bodyPr>
              <a:lstStyle/>
              <a:p>
                <a:r>
                  <a:rPr lang="en-ZA" sz="2000" dirty="0">
                    <a:latin typeface="Cambria Math" panose="02040503050406030204" pitchFamily="18" charset="0"/>
                    <a:ea typeface="Cambria Math" panose="02040503050406030204" pitchFamily="18" charset="0"/>
                  </a:rPr>
                  <a:t>Area </a:t>
                </a:r>
                <a:r>
                  <a:rPr lang="el-GR" sz="2000" dirty="0"/>
                  <a:t>Δ</a:t>
                </a:r>
                <a:r>
                  <a:rPr lang="en-US" sz="2000" dirty="0"/>
                  <a:t>FGH </a:t>
                </a:r>
                <a14:m>
                  <m:oMath xmlns:m="http://schemas.openxmlformats.org/officeDocument/2006/math">
                    <m:r>
                      <a:rPr lang="af-ZA" sz="2000" i="1">
                        <a:latin typeface="Cambria Math" panose="02040503050406030204" pitchFamily="18" charset="0"/>
                        <a:ea typeface="Cambria Math" panose="02040503050406030204" pitchFamily="18" charset="0"/>
                      </a:rPr>
                      <m:t>=</m:t>
                    </m:r>
                    <m:r>
                      <a:rPr lang="af-ZA" sz="2000" b="0" i="1" smtClean="0">
                        <a:latin typeface="Cambria Math" panose="02040503050406030204" pitchFamily="18" charset="0"/>
                        <a:ea typeface="Cambria Math" panose="02040503050406030204" pitchFamily="18" charset="0"/>
                      </a:rPr>
                      <m:t> </m:t>
                    </m:r>
                    <m:f>
                      <m:fPr>
                        <m:ctrlPr>
                          <a:rPr lang="af-ZA" sz="2000" b="0" i="1" smtClean="0">
                            <a:latin typeface="Cambria Math" panose="02040503050406030204" pitchFamily="18" charset="0"/>
                            <a:ea typeface="Cambria Math" panose="02040503050406030204" pitchFamily="18" charset="0"/>
                          </a:rPr>
                        </m:ctrlPr>
                      </m:fPr>
                      <m:num>
                        <m:r>
                          <a:rPr lang="af-ZA" sz="2000" b="0" i="1" smtClean="0">
                            <a:latin typeface="Cambria Math" panose="02040503050406030204" pitchFamily="18" charset="0"/>
                            <a:ea typeface="Cambria Math" panose="02040503050406030204" pitchFamily="18" charset="0"/>
                          </a:rPr>
                          <m:t>1</m:t>
                        </m:r>
                      </m:num>
                      <m:den>
                        <m:r>
                          <a:rPr lang="af-ZA" sz="2000" b="0" i="1" smtClean="0">
                            <a:latin typeface="Cambria Math" panose="02040503050406030204" pitchFamily="18" charset="0"/>
                            <a:ea typeface="Cambria Math" panose="02040503050406030204" pitchFamily="18" charset="0"/>
                          </a:rPr>
                          <m:t>2</m:t>
                        </m:r>
                      </m:den>
                    </m:f>
                    <m:r>
                      <m:rPr>
                        <m:sty m:val="p"/>
                      </m:rPr>
                      <a:rPr lang="af-ZA" sz="2000" b="0" i="0" smtClean="0">
                        <a:latin typeface="Cambria Math" panose="02040503050406030204" pitchFamily="18" charset="0"/>
                        <a:ea typeface="Cambria Math" panose="02040503050406030204" pitchFamily="18" charset="0"/>
                      </a:rPr>
                      <m:t>gh</m:t>
                    </m:r>
                    <m:r>
                      <a:rPr lang="af-ZA" sz="2000" b="0" i="0" smtClean="0">
                        <a:latin typeface="Cambria Math" panose="02040503050406030204" pitchFamily="18" charset="0"/>
                        <a:ea typeface="Cambria Math" panose="02040503050406030204" pitchFamily="18" charset="0"/>
                      </a:rPr>
                      <m:t>.</m:t>
                    </m:r>
                    <m:r>
                      <m:rPr>
                        <m:sty m:val="p"/>
                      </m:rPr>
                      <a:rPr lang="af-ZA" sz="2000" b="0" i="0" smtClean="0">
                        <a:latin typeface="Cambria Math" panose="02040503050406030204" pitchFamily="18" charset="0"/>
                        <a:ea typeface="Cambria Math" panose="02040503050406030204" pitchFamily="18" charset="0"/>
                      </a:rPr>
                      <m:t>sin</m:t>
                    </m:r>
                    <m:r>
                      <a:rPr lang="af-ZA" sz="2000" b="0" i="1" smtClean="0">
                        <a:latin typeface="Cambria Math" panose="02040503050406030204" pitchFamily="18" charset="0"/>
                        <a:ea typeface="Cambria Math" panose="02040503050406030204" pitchFamily="18" charset="0"/>
                      </a:rPr>
                      <m:t> </m:t>
                    </m:r>
                    <m:r>
                      <a:rPr lang="af-ZA" sz="2000" b="0" i="1" dirty="0" smtClean="0">
                        <a:latin typeface="Cambria Math" panose="02040503050406030204" pitchFamily="18" charset="0"/>
                        <a:ea typeface="Cambria Math" panose="02040503050406030204" pitchFamily="18" charset="0"/>
                      </a:rPr>
                      <m:t>𝐹</m:t>
                    </m:r>
                  </m:oMath>
                </a14:m>
                <a:endParaRPr lang="en-US" sz="2000" dirty="0"/>
              </a:p>
            </p:txBody>
          </p:sp>
        </mc:Choice>
        <mc:Fallback xmlns="">
          <p:sp>
            <p:nvSpPr>
              <p:cNvPr id="73" name="TextBox 72">
                <a:extLst>
                  <a:ext uri="{FF2B5EF4-FFF2-40B4-BE49-F238E27FC236}">
                    <a16:creationId xmlns:a16="http://schemas.microsoft.com/office/drawing/2014/main" id="{5F6FD9AF-F2FF-4278-B7BC-78D35EFE9FCA}"/>
                  </a:ext>
                </a:extLst>
              </p:cNvPr>
              <p:cNvSpPr txBox="1">
                <a:spLocks noRot="1" noChangeAspect="1" noMove="1" noResize="1" noEditPoints="1" noAdjustHandles="1" noChangeArrowheads="1" noChangeShapeType="1" noTextEdit="1"/>
              </p:cNvSpPr>
              <p:nvPr/>
            </p:nvSpPr>
            <p:spPr>
              <a:xfrm>
                <a:off x="5720975" y="2462387"/>
                <a:ext cx="3221806" cy="526939"/>
              </a:xfrm>
              <a:prstGeom prst="rect">
                <a:avLst/>
              </a:prstGeom>
              <a:blipFill>
                <a:blip r:embed="rId4"/>
                <a:stretch>
                  <a:fillRect l="-1890" b="-9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342C7B24-368D-4752-A5A1-B1B340A424A6}"/>
                  </a:ext>
                </a:extLst>
              </p:cNvPr>
              <p:cNvSpPr txBox="1"/>
              <p:nvPr/>
            </p:nvSpPr>
            <p:spPr>
              <a:xfrm>
                <a:off x="5720975" y="4302916"/>
                <a:ext cx="2612436" cy="670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b="0" i="1" smtClean="0">
                          <a:latin typeface="Cambria Math" panose="02040503050406030204" pitchFamily="18" charset="0"/>
                          <a:ea typeface="Cambria Math" panose="02040503050406030204" pitchFamily="18" charset="0"/>
                        </a:rPr>
                        <m:t>h</m:t>
                      </m:r>
                      <m:r>
                        <a:rPr lang="af-ZA" sz="2000" b="0" i="1" smtClean="0">
                          <a:latin typeface="Cambria Math" panose="02040503050406030204" pitchFamily="18" charset="0"/>
                          <a:ea typeface="Cambria Math" panose="02040503050406030204" pitchFamily="18" charset="0"/>
                        </a:rPr>
                        <m:t>=</m:t>
                      </m:r>
                      <m:f>
                        <m:fPr>
                          <m:ctrlPr>
                            <a:rPr lang="af-ZA" sz="2000" i="1" smtClean="0">
                              <a:latin typeface="Cambria Math" panose="02040503050406030204" pitchFamily="18" charset="0"/>
                              <a:ea typeface="Cambria Math" panose="02040503050406030204" pitchFamily="18" charset="0"/>
                            </a:rPr>
                          </m:ctrlPr>
                        </m:fPr>
                        <m:num>
                          <m:r>
                            <a:rPr lang="af-ZA" sz="2000" b="0" i="1" smtClean="0">
                              <a:latin typeface="Cambria Math" panose="02040503050406030204" pitchFamily="18" charset="0"/>
                              <a:ea typeface="Cambria Math" panose="02040503050406030204" pitchFamily="18" charset="0"/>
                            </a:rPr>
                            <m:t>100</m:t>
                          </m:r>
                        </m:num>
                        <m:den>
                          <m:r>
                            <a:rPr lang="af-ZA" sz="2000" b="0" i="1" smtClean="0">
                              <a:latin typeface="Cambria Math" panose="02040503050406030204" pitchFamily="18" charset="0"/>
                              <a:ea typeface="Cambria Math" panose="02040503050406030204" pitchFamily="18" charset="0"/>
                            </a:rPr>
                            <m:t>15</m:t>
                          </m:r>
                          <m:func>
                            <m:funcPr>
                              <m:ctrlPr>
                                <a:rPr lang="af-ZA" sz="2000" b="0" i="1" smtClean="0">
                                  <a:latin typeface="Cambria Math" panose="02040503050406030204" pitchFamily="18" charset="0"/>
                                  <a:ea typeface="Cambria Math" panose="02040503050406030204" pitchFamily="18" charset="0"/>
                                </a:rPr>
                              </m:ctrlPr>
                            </m:funcPr>
                            <m:fName>
                              <m:r>
                                <m:rPr>
                                  <m:sty m:val="p"/>
                                </m:rPr>
                                <a:rPr lang="af-ZA" sz="2000" b="0" i="0" smtClean="0">
                                  <a:latin typeface="Cambria Math" panose="02040503050406030204" pitchFamily="18" charset="0"/>
                                  <a:ea typeface="Cambria Math" panose="02040503050406030204" pitchFamily="18" charset="0"/>
                                </a:rPr>
                                <m:t>sin</m:t>
                              </m:r>
                            </m:fName>
                            <m:e>
                              <m:r>
                                <a:rPr lang="af-ZA" sz="2000" b="0" i="1" smtClean="0">
                                  <a:latin typeface="Cambria Math" panose="02040503050406030204" pitchFamily="18" charset="0"/>
                                  <a:ea typeface="Cambria Math" panose="02040503050406030204" pitchFamily="18" charset="0"/>
                                </a:rPr>
                                <m:t>30°</m:t>
                              </m:r>
                            </m:e>
                          </m:func>
                        </m:den>
                      </m:f>
                    </m:oMath>
                  </m:oMathPara>
                </a14:m>
                <a:endParaRPr lang="en-US" sz="2000" dirty="0"/>
              </a:p>
            </p:txBody>
          </p:sp>
        </mc:Choice>
        <mc:Fallback xmlns="">
          <p:sp>
            <p:nvSpPr>
              <p:cNvPr id="74" name="TextBox 73">
                <a:extLst>
                  <a:ext uri="{FF2B5EF4-FFF2-40B4-BE49-F238E27FC236}">
                    <a16:creationId xmlns:a16="http://schemas.microsoft.com/office/drawing/2014/main" id="{342C7B24-368D-4752-A5A1-B1B340A424A6}"/>
                  </a:ext>
                </a:extLst>
              </p:cNvPr>
              <p:cNvSpPr txBox="1">
                <a:spLocks noRot="1" noChangeAspect="1" noMove="1" noResize="1" noEditPoints="1" noAdjustHandles="1" noChangeArrowheads="1" noChangeShapeType="1" noTextEdit="1"/>
              </p:cNvSpPr>
              <p:nvPr/>
            </p:nvSpPr>
            <p:spPr>
              <a:xfrm>
                <a:off x="5720975" y="4302916"/>
                <a:ext cx="2612436" cy="67056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F93011F-565B-4EEE-A9E9-512BB618E8CE}"/>
                  </a:ext>
                </a:extLst>
              </p:cNvPr>
              <p:cNvSpPr txBox="1"/>
              <p:nvPr/>
            </p:nvSpPr>
            <p:spPr>
              <a:xfrm>
                <a:off x="5964202" y="5251600"/>
                <a:ext cx="212598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i="1" dirty="0" smtClean="0">
                          <a:latin typeface="Cambria Math" panose="02040503050406030204" pitchFamily="18" charset="0"/>
                          <a:ea typeface="Cambria Math" panose="02040503050406030204" pitchFamily="18" charset="0"/>
                        </a:rPr>
                        <m:t>h</m:t>
                      </m:r>
                      <m:r>
                        <a:rPr lang="af-ZA" sz="2000" b="0" i="1" dirty="0" smtClean="0">
                          <a:latin typeface="Cambria Math" panose="02040503050406030204" pitchFamily="18" charset="0"/>
                          <a:ea typeface="Cambria Math" panose="02040503050406030204" pitchFamily="18" charset="0"/>
                        </a:rPr>
                        <m:t>=13,3 </m:t>
                      </m:r>
                      <m:r>
                        <a:rPr lang="af-ZA" sz="2000" b="0" i="1" dirty="0" smtClean="0">
                          <a:latin typeface="Cambria Math" panose="02040503050406030204" pitchFamily="18" charset="0"/>
                          <a:ea typeface="Cambria Math" panose="02040503050406030204" pitchFamily="18" charset="0"/>
                        </a:rPr>
                        <m:t>𝑐𝑚</m:t>
                      </m:r>
                    </m:oMath>
                  </m:oMathPara>
                </a14:m>
                <a:endParaRPr lang="en-US" sz="2000" dirty="0"/>
              </a:p>
            </p:txBody>
          </p:sp>
        </mc:Choice>
        <mc:Fallback xmlns="">
          <p:sp>
            <p:nvSpPr>
              <p:cNvPr id="75" name="TextBox 74">
                <a:extLst>
                  <a:ext uri="{FF2B5EF4-FFF2-40B4-BE49-F238E27FC236}">
                    <a16:creationId xmlns:a16="http://schemas.microsoft.com/office/drawing/2014/main" id="{6F93011F-565B-4EEE-A9E9-512BB618E8CE}"/>
                  </a:ext>
                </a:extLst>
              </p:cNvPr>
              <p:cNvSpPr txBox="1">
                <a:spLocks noRot="1" noChangeAspect="1" noMove="1" noResize="1" noEditPoints="1" noAdjustHandles="1" noChangeArrowheads="1" noChangeShapeType="1" noTextEdit="1"/>
              </p:cNvSpPr>
              <p:nvPr/>
            </p:nvSpPr>
            <p:spPr>
              <a:xfrm>
                <a:off x="5964202" y="5251600"/>
                <a:ext cx="2125982"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6DC07F3-6844-42AE-A248-06C746312545}"/>
                  </a:ext>
                </a:extLst>
              </p:cNvPr>
              <p:cNvSpPr txBox="1"/>
              <p:nvPr/>
            </p:nvSpPr>
            <p:spPr>
              <a:xfrm>
                <a:off x="1317357" y="4573374"/>
                <a:ext cx="39756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b="0" i="1" dirty="0" smtClean="0">
                          <a:latin typeface="Cambria Math" panose="02040503050406030204" pitchFamily="18" charset="0"/>
                          <a:ea typeface="Cambria Math" panose="02040503050406030204" pitchFamily="18" charset="0"/>
                        </a:rPr>
                        <m:t>30°</m:t>
                      </m:r>
                    </m:oMath>
                  </m:oMathPara>
                </a14:m>
                <a:endParaRPr lang="en-US" sz="2000" dirty="0"/>
              </a:p>
            </p:txBody>
          </p:sp>
        </mc:Choice>
        <mc:Fallback xmlns="">
          <p:sp>
            <p:nvSpPr>
              <p:cNvPr id="24" name="TextBox 23">
                <a:extLst>
                  <a:ext uri="{FF2B5EF4-FFF2-40B4-BE49-F238E27FC236}">
                    <a16:creationId xmlns:a16="http://schemas.microsoft.com/office/drawing/2014/main" id="{26DC07F3-6844-42AE-A248-06C746312545}"/>
                  </a:ext>
                </a:extLst>
              </p:cNvPr>
              <p:cNvSpPr txBox="1">
                <a:spLocks noRot="1" noChangeAspect="1" noMove="1" noResize="1" noEditPoints="1" noAdjustHandles="1" noChangeArrowheads="1" noChangeShapeType="1" noTextEdit="1"/>
              </p:cNvSpPr>
              <p:nvPr/>
            </p:nvSpPr>
            <p:spPr>
              <a:xfrm>
                <a:off x="1317357" y="4573374"/>
                <a:ext cx="397565" cy="400110"/>
              </a:xfrm>
              <a:prstGeom prst="rect">
                <a:avLst/>
              </a:prstGeom>
              <a:blipFill>
                <a:blip r:embed="rId7"/>
                <a:stretch>
                  <a:fillRect r="-4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966F92A-3AE2-4518-8D61-88CD8F56F18E}"/>
                  </a:ext>
                </a:extLst>
              </p:cNvPr>
              <p:cNvSpPr txBox="1"/>
              <p:nvPr/>
            </p:nvSpPr>
            <p:spPr>
              <a:xfrm>
                <a:off x="5850638" y="3792099"/>
                <a:ext cx="2612436" cy="400110"/>
              </a:xfrm>
              <a:prstGeom prst="rect">
                <a:avLst/>
              </a:prstGeom>
              <a:noFill/>
            </p:spPr>
            <p:txBody>
              <a:bodyPr wrap="square">
                <a:spAutoFit/>
              </a:bodyPr>
              <a:lstStyle/>
              <a:p>
                <a:r>
                  <a:rPr lang="af-ZA" sz="2000" dirty="0">
                    <a:latin typeface="Cambria Math" panose="02040503050406030204" pitchFamily="18" charset="0"/>
                    <a:ea typeface="Cambria Math" panose="02040503050406030204" pitchFamily="18" charset="0"/>
                  </a:rPr>
                  <a:t>1</a:t>
                </a:r>
                <a14:m>
                  <m:oMath xmlns:m="http://schemas.openxmlformats.org/officeDocument/2006/math">
                    <m:r>
                      <a:rPr lang="af-ZA" sz="2000" b="0" i="0" smtClean="0">
                        <a:latin typeface="Cambria Math" panose="02040503050406030204" pitchFamily="18" charset="0"/>
                        <a:ea typeface="Cambria Math" panose="02040503050406030204" pitchFamily="18" charset="0"/>
                      </a:rPr>
                      <m:t>00</m:t>
                    </m:r>
                    <m:r>
                      <a:rPr lang="af-ZA" sz="2000" i="1">
                        <a:latin typeface="Cambria Math" panose="02040503050406030204" pitchFamily="18" charset="0"/>
                        <a:ea typeface="Cambria Math" panose="02040503050406030204" pitchFamily="18" charset="0"/>
                      </a:rPr>
                      <m:t>=</m:t>
                    </m:r>
                    <m:r>
                      <a:rPr lang="af-ZA" sz="2000" b="0" i="1" smtClean="0">
                        <a:latin typeface="Cambria Math" panose="02040503050406030204" pitchFamily="18" charset="0"/>
                        <a:ea typeface="Cambria Math" panose="02040503050406030204" pitchFamily="18" charset="0"/>
                      </a:rPr>
                      <m:t>(15)</m:t>
                    </m:r>
                    <m:r>
                      <m:rPr>
                        <m:sty m:val="p"/>
                      </m:rPr>
                      <a:rPr lang="af-ZA" sz="2000" b="0" i="0" smtClean="0">
                        <a:latin typeface="Cambria Math" panose="02040503050406030204" pitchFamily="18" charset="0"/>
                        <a:ea typeface="Cambria Math" panose="02040503050406030204" pitchFamily="18" charset="0"/>
                      </a:rPr>
                      <m:t>h</m:t>
                    </m:r>
                    <m:r>
                      <a:rPr lang="af-ZA" sz="2000" b="0" i="0" smtClean="0">
                        <a:latin typeface="Cambria Math" panose="02040503050406030204" pitchFamily="18" charset="0"/>
                        <a:ea typeface="Cambria Math" panose="02040503050406030204" pitchFamily="18" charset="0"/>
                      </a:rPr>
                      <m:t>. </m:t>
                    </m:r>
                    <m:r>
                      <m:rPr>
                        <m:sty m:val="p"/>
                      </m:rPr>
                      <a:rPr lang="af-ZA" sz="2000" b="0" i="0" smtClean="0">
                        <a:latin typeface="Cambria Math" panose="02040503050406030204" pitchFamily="18" charset="0"/>
                        <a:ea typeface="Cambria Math" panose="02040503050406030204" pitchFamily="18" charset="0"/>
                      </a:rPr>
                      <m:t>sin</m:t>
                    </m:r>
                    <m:r>
                      <a:rPr lang="af-ZA" sz="2000" b="0" i="0" smtClean="0">
                        <a:latin typeface="Cambria Math" panose="02040503050406030204" pitchFamily="18" charset="0"/>
                        <a:ea typeface="Cambria Math" panose="02040503050406030204" pitchFamily="18" charset="0"/>
                      </a:rPr>
                      <m:t> 30</m:t>
                    </m:r>
                    <m:r>
                      <a:rPr lang="af-ZA" sz="2000" b="0" i="1" smtClean="0">
                        <a:latin typeface="Cambria Math" panose="02040503050406030204" pitchFamily="18" charset="0"/>
                        <a:ea typeface="Cambria Math" panose="02040503050406030204" pitchFamily="18" charset="0"/>
                      </a:rPr>
                      <m:t>°</m:t>
                    </m:r>
                  </m:oMath>
                </a14:m>
                <a:endParaRPr lang="en-US" sz="2000" dirty="0"/>
              </a:p>
            </p:txBody>
          </p:sp>
        </mc:Choice>
        <mc:Fallback xmlns="">
          <p:sp>
            <p:nvSpPr>
              <p:cNvPr id="25" name="TextBox 24">
                <a:extLst>
                  <a:ext uri="{FF2B5EF4-FFF2-40B4-BE49-F238E27FC236}">
                    <a16:creationId xmlns:a16="http://schemas.microsoft.com/office/drawing/2014/main" id="{A966F92A-3AE2-4518-8D61-88CD8F56F18E}"/>
                  </a:ext>
                </a:extLst>
              </p:cNvPr>
              <p:cNvSpPr txBox="1">
                <a:spLocks noRot="1" noChangeAspect="1" noMove="1" noResize="1" noEditPoints="1" noAdjustHandles="1" noChangeArrowheads="1" noChangeShapeType="1" noTextEdit="1"/>
              </p:cNvSpPr>
              <p:nvPr/>
            </p:nvSpPr>
            <p:spPr>
              <a:xfrm>
                <a:off x="5850638" y="3792099"/>
                <a:ext cx="2612436" cy="400110"/>
              </a:xfrm>
              <a:prstGeom prst="rect">
                <a:avLst/>
              </a:prstGeom>
              <a:blipFill>
                <a:blip r:embed="rId8"/>
                <a:stretch>
                  <a:fillRect l="-2570" t="-10606"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BD67692-EA6A-45EB-8286-80C95CA65174}"/>
                  </a:ext>
                </a:extLst>
              </p:cNvPr>
              <p:cNvSpPr txBox="1"/>
              <p:nvPr/>
            </p:nvSpPr>
            <p:spPr>
              <a:xfrm>
                <a:off x="4787646" y="5999684"/>
                <a:ext cx="552254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i="1" dirty="0" smtClean="0">
                          <a:latin typeface="Cambria Math" panose="02040503050406030204" pitchFamily="18" charset="0"/>
                          <a:ea typeface="Cambria Math" panose="02040503050406030204" pitchFamily="18" charset="0"/>
                        </a:rPr>
                        <m:t>𝑡</m:t>
                      </m:r>
                      <m:r>
                        <a:rPr lang="af-ZA" sz="2000" b="0" i="1" dirty="0" smtClean="0">
                          <a:latin typeface="Cambria Math" panose="02040503050406030204" pitchFamily="18" charset="0"/>
                          <a:ea typeface="Cambria Math" panose="02040503050406030204" pitchFamily="18" charset="0"/>
                        </a:rPr>
                        <m:t>𝑜</m:t>
                      </m:r>
                      <m:r>
                        <a:rPr lang="af-ZA" sz="2000" b="0" i="1" dirty="0" smtClean="0">
                          <a:latin typeface="Cambria Math" panose="02040503050406030204" pitchFamily="18" charset="0"/>
                          <a:ea typeface="Cambria Math" panose="02040503050406030204" pitchFamily="18" charset="0"/>
                        </a:rPr>
                        <m:t> </m:t>
                      </m:r>
                      <m:r>
                        <a:rPr lang="af-ZA" sz="2000" b="0" i="1" dirty="0" smtClean="0">
                          <a:latin typeface="Cambria Math" panose="02040503050406030204" pitchFamily="18" charset="0"/>
                          <a:ea typeface="Cambria Math" panose="02040503050406030204" pitchFamily="18" charset="0"/>
                        </a:rPr>
                        <m:t>𝑐𝑎𝑙𝑐𝑢𝑙𝑎𝑡𝑒</m:t>
                      </m:r>
                      <m:r>
                        <a:rPr lang="af-ZA" sz="2000" b="0" i="1" dirty="0" smtClean="0">
                          <a:latin typeface="Cambria Math" panose="02040503050406030204" pitchFamily="18" charset="0"/>
                          <a:ea typeface="Cambria Math" panose="02040503050406030204" pitchFamily="18" charset="0"/>
                        </a:rPr>
                        <m:t> </m:t>
                      </m:r>
                      <m:r>
                        <a:rPr lang="af-ZA" sz="2000" b="0" i="1" dirty="0" smtClean="0">
                          <a:latin typeface="Cambria Math" panose="02040503050406030204" pitchFamily="18" charset="0"/>
                          <a:ea typeface="Cambria Math" panose="02040503050406030204" pitchFamily="18" charset="0"/>
                        </a:rPr>
                        <m:t>𝑓</m:t>
                      </m:r>
                      <m:r>
                        <a:rPr lang="af-ZA" sz="2000" b="0" i="1" dirty="0" smtClean="0">
                          <a:latin typeface="Cambria Math" panose="02040503050406030204" pitchFamily="18" charset="0"/>
                          <a:ea typeface="Cambria Math" panose="02040503050406030204" pitchFamily="18" charset="0"/>
                        </a:rPr>
                        <m:t> </m:t>
                      </m:r>
                      <m:r>
                        <a:rPr lang="af-ZA" sz="2000" b="0" i="1" dirty="0" smtClean="0">
                          <a:latin typeface="Cambria Math" panose="02040503050406030204" pitchFamily="18" charset="0"/>
                          <a:ea typeface="Cambria Math" panose="02040503050406030204" pitchFamily="18" charset="0"/>
                        </a:rPr>
                        <m:t>𝑦𝑜𝑢</m:t>
                      </m:r>
                      <m:r>
                        <a:rPr lang="af-ZA" sz="2000" b="0" i="1" dirty="0" smtClean="0">
                          <a:latin typeface="Cambria Math" panose="02040503050406030204" pitchFamily="18" charset="0"/>
                          <a:ea typeface="Cambria Math" panose="02040503050406030204" pitchFamily="18" charset="0"/>
                        </a:rPr>
                        <m:t> </m:t>
                      </m:r>
                      <m:r>
                        <a:rPr lang="af-ZA" sz="2000" b="0" i="1" dirty="0" smtClean="0">
                          <a:latin typeface="Cambria Math" panose="02040503050406030204" pitchFamily="18" charset="0"/>
                          <a:ea typeface="Cambria Math" panose="02040503050406030204" pitchFamily="18" charset="0"/>
                        </a:rPr>
                        <m:t>𝑐𝑎𝑛</m:t>
                      </m:r>
                      <m:r>
                        <a:rPr lang="af-ZA" sz="2000" b="0" i="1" dirty="0" smtClean="0">
                          <a:latin typeface="Cambria Math" panose="02040503050406030204" pitchFamily="18" charset="0"/>
                          <a:ea typeface="Cambria Math" panose="02040503050406030204" pitchFamily="18" charset="0"/>
                        </a:rPr>
                        <m:t> </m:t>
                      </m:r>
                      <m:r>
                        <a:rPr lang="af-ZA" sz="2000" b="0" i="1" dirty="0" smtClean="0">
                          <a:latin typeface="Cambria Math" panose="02040503050406030204" pitchFamily="18" charset="0"/>
                          <a:ea typeface="Cambria Math" panose="02040503050406030204" pitchFamily="18" charset="0"/>
                        </a:rPr>
                        <m:t>𝑢𝑠𝑒</m:t>
                      </m:r>
                      <m:r>
                        <a:rPr lang="af-ZA" sz="2000" b="0" i="1" dirty="0" smtClean="0">
                          <a:latin typeface="Cambria Math" panose="02040503050406030204" pitchFamily="18" charset="0"/>
                          <a:ea typeface="Cambria Math" panose="02040503050406030204" pitchFamily="18" charset="0"/>
                        </a:rPr>
                        <m:t> </m:t>
                      </m:r>
                      <m:r>
                        <a:rPr lang="af-ZA" sz="2000" b="0" i="1" dirty="0" smtClean="0">
                          <a:latin typeface="Cambria Math" panose="02040503050406030204" pitchFamily="18" charset="0"/>
                          <a:ea typeface="Cambria Math" panose="02040503050406030204" pitchFamily="18" charset="0"/>
                        </a:rPr>
                        <m:t>𝑡h𝑒</m:t>
                      </m:r>
                      <m:r>
                        <a:rPr lang="af-ZA" sz="2000" b="0" i="1" dirty="0" smtClean="0">
                          <a:latin typeface="Cambria Math" panose="02040503050406030204" pitchFamily="18" charset="0"/>
                          <a:ea typeface="Cambria Math" panose="02040503050406030204" pitchFamily="18" charset="0"/>
                        </a:rPr>
                        <m:t> </m:t>
                      </m:r>
                      <m:r>
                        <a:rPr lang="af-ZA" sz="2000" b="1" i="1" dirty="0" smtClean="0">
                          <a:latin typeface="Cambria Math" panose="02040503050406030204" pitchFamily="18" charset="0"/>
                          <a:ea typeface="Cambria Math" panose="02040503050406030204" pitchFamily="18" charset="0"/>
                        </a:rPr>
                        <m:t>𝒄𝒐𝒔𝒊𝒏𝒆</m:t>
                      </m:r>
                      <m:r>
                        <a:rPr lang="af-ZA" sz="2000" b="0" i="1" dirty="0" smtClean="0">
                          <a:latin typeface="Cambria Math" panose="02040503050406030204" pitchFamily="18" charset="0"/>
                          <a:ea typeface="Cambria Math" panose="02040503050406030204" pitchFamily="18" charset="0"/>
                        </a:rPr>
                        <m:t> </m:t>
                      </m:r>
                      <m:r>
                        <a:rPr lang="af-ZA" sz="2000" b="0" i="1" dirty="0" smtClean="0">
                          <a:latin typeface="Cambria Math" panose="02040503050406030204" pitchFamily="18" charset="0"/>
                          <a:ea typeface="Cambria Math" panose="02040503050406030204" pitchFamily="18" charset="0"/>
                        </a:rPr>
                        <m:t>𝑓𝑜𝑟𝑚𝑢𝑙𝑎</m:t>
                      </m:r>
                    </m:oMath>
                  </m:oMathPara>
                </a14:m>
                <a:endParaRPr lang="en-US" sz="2000" dirty="0"/>
              </a:p>
            </p:txBody>
          </p:sp>
        </mc:Choice>
        <mc:Fallback xmlns="">
          <p:sp>
            <p:nvSpPr>
              <p:cNvPr id="26" name="TextBox 25">
                <a:extLst>
                  <a:ext uri="{FF2B5EF4-FFF2-40B4-BE49-F238E27FC236}">
                    <a16:creationId xmlns:a16="http://schemas.microsoft.com/office/drawing/2014/main" id="{7BD67692-EA6A-45EB-8286-80C95CA65174}"/>
                  </a:ext>
                </a:extLst>
              </p:cNvPr>
              <p:cNvSpPr txBox="1">
                <a:spLocks noRot="1" noChangeAspect="1" noMove="1" noResize="1" noEditPoints="1" noAdjustHandles="1" noChangeArrowheads="1" noChangeShapeType="1" noTextEdit="1"/>
              </p:cNvSpPr>
              <p:nvPr/>
            </p:nvSpPr>
            <p:spPr>
              <a:xfrm>
                <a:off x="4787646" y="5999684"/>
                <a:ext cx="5522545" cy="400110"/>
              </a:xfrm>
              <a:prstGeom prst="rect">
                <a:avLst/>
              </a:prstGeom>
              <a:blipFill>
                <a:blip r:embed="rId9"/>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162963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3" grpId="0"/>
      <p:bldP spid="44" grpId="0"/>
      <p:bldP spid="47" grpId="0"/>
      <p:bldP spid="6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B40EF7-90E9-4B60-9413-8874B3D04DE1}"/>
              </a:ext>
            </a:extLst>
          </p:cNvPr>
          <p:cNvSpPr txBox="1"/>
          <p:nvPr/>
        </p:nvSpPr>
        <p:spPr>
          <a:xfrm>
            <a:off x="2580860" y="3105834"/>
            <a:ext cx="7030279" cy="646331"/>
          </a:xfrm>
          <a:prstGeom prst="rect">
            <a:avLst/>
          </a:prstGeom>
          <a:noFill/>
        </p:spPr>
        <p:txBody>
          <a:bodyPr wrap="square" rtlCol="0">
            <a:spAutoFit/>
          </a:bodyPr>
          <a:lstStyle/>
          <a:p>
            <a:pPr algn="ctr"/>
            <a:r>
              <a:rPr lang="en-US" sz="3600" dirty="0"/>
              <a:t>Solving problems in two dimensions</a:t>
            </a:r>
          </a:p>
        </p:txBody>
      </p:sp>
    </p:spTree>
    <p:extLst>
      <p:ext uri="{BB962C8B-B14F-4D97-AF65-F5344CB8AC3E}">
        <p14:creationId xmlns:p14="http://schemas.microsoft.com/office/powerpoint/2010/main" val="777579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0516A2A1-6D09-4F3E-B198-B58B504012A6}"/>
              </a:ext>
            </a:extLst>
          </p:cNvPr>
          <p:cNvSpPr txBox="1">
            <a:spLocks/>
          </p:cNvSpPr>
          <p:nvPr/>
        </p:nvSpPr>
        <p:spPr>
          <a:xfrm>
            <a:off x="489437" y="151668"/>
            <a:ext cx="1655840" cy="510345"/>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Example 1</a:t>
            </a:r>
            <a:endParaRPr lang="en-US" sz="2400" b="1" i="1" dirty="0"/>
          </a:p>
        </p:txBody>
      </p:sp>
      <p:sp>
        <p:nvSpPr>
          <p:cNvPr id="40" name="TextBox 39">
            <a:extLst>
              <a:ext uri="{FF2B5EF4-FFF2-40B4-BE49-F238E27FC236}">
                <a16:creationId xmlns:a16="http://schemas.microsoft.com/office/drawing/2014/main" id="{D5D63432-DAC0-47F9-8907-69677184448A}"/>
              </a:ext>
            </a:extLst>
          </p:cNvPr>
          <p:cNvSpPr txBox="1"/>
          <p:nvPr/>
        </p:nvSpPr>
        <p:spPr>
          <a:xfrm>
            <a:off x="7096684" y="3816661"/>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B</a:t>
            </a:r>
          </a:p>
        </p:txBody>
      </p:sp>
      <p:sp>
        <p:nvSpPr>
          <p:cNvPr id="44" name="TextBox 43">
            <a:extLst>
              <a:ext uri="{FF2B5EF4-FFF2-40B4-BE49-F238E27FC236}">
                <a16:creationId xmlns:a16="http://schemas.microsoft.com/office/drawing/2014/main" id="{0FFE9901-94E4-4B03-B490-B8E4009D53BB}"/>
              </a:ext>
            </a:extLst>
          </p:cNvPr>
          <p:cNvSpPr txBox="1"/>
          <p:nvPr/>
        </p:nvSpPr>
        <p:spPr>
          <a:xfrm>
            <a:off x="8347330" y="3675643"/>
            <a:ext cx="250723"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93372A8-6E9B-4AD6-B701-F36EE03D410B}"/>
                  </a:ext>
                </a:extLst>
              </p:cNvPr>
              <p:cNvSpPr txBox="1"/>
              <p:nvPr/>
            </p:nvSpPr>
            <p:spPr>
              <a:xfrm>
                <a:off x="500895" y="1298673"/>
                <a:ext cx="7793248" cy="408445"/>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In the accompanying figure, P is the midpoint  of BC and </a:t>
                </a:r>
                <a:r>
                  <a:rPr lang="af-ZA" sz="2000" dirty="0"/>
                  <a:t>A</a:t>
                </a:r>
                <a14:m>
                  <m:oMath xmlns:m="http://schemas.openxmlformats.org/officeDocument/2006/math">
                    <m:acc>
                      <m:accPr>
                        <m:chr m:val="̂"/>
                        <m:ctrlPr>
                          <a:rPr lang="af-ZA" sz="2000" i="1" smtClean="0">
                            <a:latin typeface="Cambria Math" panose="02040503050406030204" pitchFamily="18" charset="0"/>
                            <a:ea typeface="Cambria Math" panose="02040503050406030204" pitchFamily="18" charset="0"/>
                          </a:rPr>
                        </m:ctrlPr>
                      </m:accPr>
                      <m:e>
                        <m:r>
                          <a:rPr lang="af-ZA" sz="2000" b="0" i="1" smtClean="0">
                            <a:latin typeface="Cambria Math" panose="02040503050406030204" pitchFamily="18" charset="0"/>
                            <a:ea typeface="Cambria Math" panose="02040503050406030204" pitchFamily="18" charset="0"/>
                          </a:rPr>
                          <m:t>𝑃</m:t>
                        </m:r>
                      </m:e>
                    </m:acc>
                    <m:r>
                      <m:rPr>
                        <m:sty m:val="p"/>
                      </m:rPr>
                      <a:rPr lang="af-ZA" sz="2000" b="0" i="0" smtClean="0">
                        <a:latin typeface="Cambria Math" panose="02040503050406030204" pitchFamily="18" charset="0"/>
                        <a:ea typeface="Cambria Math" panose="02040503050406030204" pitchFamily="18" charset="0"/>
                      </a:rPr>
                      <m:t>C</m:t>
                    </m:r>
                    <m:r>
                      <a:rPr lang="af-ZA" sz="2000" b="0" i="0" smtClean="0">
                        <a:latin typeface="Cambria Math" panose="02040503050406030204" pitchFamily="18" charset="0"/>
                        <a:ea typeface="Cambria Math" panose="02040503050406030204" pitchFamily="18" charset="0"/>
                      </a:rPr>
                      <m:t>=</m:t>
                    </m:r>
                    <m:r>
                      <a:rPr lang="af-ZA" sz="2000" b="0" i="1" smtClean="0">
                        <a:latin typeface="Cambria Math" panose="02040503050406030204" pitchFamily="18" charset="0"/>
                        <a:ea typeface="Cambria Math" panose="02040503050406030204" pitchFamily="18" charset="0"/>
                      </a:rPr>
                      <m:t>𝑥</m:t>
                    </m:r>
                    <m:r>
                      <a:rPr lang="af-ZA" sz="2000" b="0" i="1" smtClean="0">
                        <a:latin typeface="Cambria Math" panose="02040503050406030204" pitchFamily="18" charset="0"/>
                        <a:ea typeface="Cambria Math" panose="02040503050406030204" pitchFamily="18" charset="0"/>
                      </a:rPr>
                      <m:t>.</m:t>
                    </m:r>
                  </m:oMath>
                </a14:m>
                <a:endParaRPr lang="en-ZA" sz="2000" dirty="0">
                  <a:latin typeface="Cambria Math" panose="02040503050406030204" pitchFamily="18" charset="0"/>
                  <a:ea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893372A8-6E9B-4AD6-B701-F36EE03D410B}"/>
                  </a:ext>
                </a:extLst>
              </p:cNvPr>
              <p:cNvSpPr txBox="1">
                <a:spLocks noRot="1" noChangeAspect="1" noMove="1" noResize="1" noEditPoints="1" noAdjustHandles="1" noChangeArrowheads="1" noChangeShapeType="1" noTextEdit="1"/>
              </p:cNvSpPr>
              <p:nvPr/>
            </p:nvSpPr>
            <p:spPr>
              <a:xfrm>
                <a:off x="500895" y="1298673"/>
                <a:ext cx="7793248" cy="408445"/>
              </a:xfrm>
              <a:prstGeom prst="rect">
                <a:avLst/>
              </a:prstGeom>
              <a:blipFill>
                <a:blip r:embed="rId2"/>
                <a:stretch>
                  <a:fillRect l="-782" t="-8955" b="-26866"/>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4C4A7A42-685A-4104-8D51-50266CDCF7F0}"/>
              </a:ext>
            </a:extLst>
          </p:cNvPr>
          <p:cNvCxnSpPr>
            <a:cxnSpLocks/>
          </p:cNvCxnSpPr>
          <p:nvPr/>
        </p:nvCxnSpPr>
        <p:spPr>
          <a:xfrm flipH="1">
            <a:off x="9483319" y="2014031"/>
            <a:ext cx="413142" cy="190920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8A8078F-13AF-4BCB-8960-79F7210FD552}"/>
              </a:ext>
            </a:extLst>
          </p:cNvPr>
          <p:cNvCxnSpPr>
            <a:cxnSpLocks/>
          </p:cNvCxnSpPr>
          <p:nvPr/>
        </p:nvCxnSpPr>
        <p:spPr>
          <a:xfrm>
            <a:off x="7414317" y="3911123"/>
            <a:ext cx="2069877"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7AB58D9-7BB7-411C-9342-92900FF2DC04}"/>
              </a:ext>
            </a:extLst>
          </p:cNvPr>
          <p:cNvCxnSpPr>
            <a:cxnSpLocks/>
          </p:cNvCxnSpPr>
          <p:nvPr/>
        </p:nvCxnSpPr>
        <p:spPr>
          <a:xfrm flipH="1">
            <a:off x="7420669" y="1976852"/>
            <a:ext cx="2475792" cy="191754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26D0885-1CA5-4C56-9A59-8E470CB115CA}"/>
              </a:ext>
            </a:extLst>
          </p:cNvPr>
          <p:cNvSpPr txBox="1"/>
          <p:nvPr/>
        </p:nvSpPr>
        <p:spPr>
          <a:xfrm>
            <a:off x="9311321" y="3949835"/>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P</a:t>
            </a:r>
          </a:p>
        </p:txBody>
      </p:sp>
      <p:sp>
        <p:nvSpPr>
          <p:cNvPr id="23" name="TextBox 22">
            <a:extLst>
              <a:ext uri="{FF2B5EF4-FFF2-40B4-BE49-F238E27FC236}">
                <a16:creationId xmlns:a16="http://schemas.microsoft.com/office/drawing/2014/main" id="{AFAAE445-8CDB-45EB-8157-4E92995D0CAE}"/>
              </a:ext>
            </a:extLst>
          </p:cNvPr>
          <p:cNvSpPr txBox="1"/>
          <p:nvPr/>
        </p:nvSpPr>
        <p:spPr>
          <a:xfrm>
            <a:off x="11425844" y="3897877"/>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C</a:t>
            </a:r>
          </a:p>
        </p:txBody>
      </p:sp>
      <p:cxnSp>
        <p:nvCxnSpPr>
          <p:cNvPr id="29" name="Straight Connector 28">
            <a:extLst>
              <a:ext uri="{FF2B5EF4-FFF2-40B4-BE49-F238E27FC236}">
                <a16:creationId xmlns:a16="http://schemas.microsoft.com/office/drawing/2014/main" id="{70B8F1FE-F77E-4895-8A7B-78A4239D4156}"/>
              </a:ext>
            </a:extLst>
          </p:cNvPr>
          <p:cNvCxnSpPr>
            <a:cxnSpLocks/>
          </p:cNvCxnSpPr>
          <p:nvPr/>
        </p:nvCxnSpPr>
        <p:spPr>
          <a:xfrm>
            <a:off x="9896461" y="1976852"/>
            <a:ext cx="1641399" cy="194488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9D21CB-1220-499D-881E-69194056539C}"/>
              </a:ext>
            </a:extLst>
          </p:cNvPr>
          <p:cNvCxnSpPr>
            <a:cxnSpLocks/>
          </p:cNvCxnSpPr>
          <p:nvPr/>
        </p:nvCxnSpPr>
        <p:spPr>
          <a:xfrm>
            <a:off x="9467983" y="3911123"/>
            <a:ext cx="2069877"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8AF960E-655F-47A2-A650-2B4E670EEAC1}"/>
                  </a:ext>
                </a:extLst>
              </p:cNvPr>
              <p:cNvSpPr txBox="1"/>
              <p:nvPr/>
            </p:nvSpPr>
            <p:spPr>
              <a:xfrm>
                <a:off x="9569787" y="3552407"/>
                <a:ext cx="3343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800" b="0" i="1" smtClean="0">
                          <a:latin typeface="Cambria Math" panose="02040503050406030204" pitchFamily="18" charset="0"/>
                          <a:ea typeface="Cambria Math" panose="02040503050406030204" pitchFamily="18" charset="0"/>
                        </a:rPr>
                        <m:t>𝑥</m:t>
                      </m:r>
                    </m:oMath>
                  </m:oMathPara>
                </a14:m>
                <a:endParaRPr lang="en-US" dirty="0"/>
              </a:p>
            </p:txBody>
          </p:sp>
        </mc:Choice>
        <mc:Fallback xmlns="">
          <p:sp>
            <p:nvSpPr>
              <p:cNvPr id="42" name="TextBox 41">
                <a:extLst>
                  <a:ext uri="{FF2B5EF4-FFF2-40B4-BE49-F238E27FC236}">
                    <a16:creationId xmlns:a16="http://schemas.microsoft.com/office/drawing/2014/main" id="{28AF960E-655F-47A2-A650-2B4E670EEAC1}"/>
                  </a:ext>
                </a:extLst>
              </p:cNvPr>
              <p:cNvSpPr txBox="1">
                <a:spLocks noRot="1" noChangeAspect="1" noMove="1" noResize="1" noEditPoints="1" noAdjustHandles="1" noChangeArrowheads="1" noChangeShapeType="1" noTextEdit="1"/>
              </p:cNvSpPr>
              <p:nvPr/>
            </p:nvSpPr>
            <p:spPr>
              <a:xfrm>
                <a:off x="9569787" y="3552407"/>
                <a:ext cx="334342" cy="369332"/>
              </a:xfrm>
              <a:prstGeom prst="rect">
                <a:avLst/>
              </a:prstGeom>
              <a:blipFill>
                <a:blip r:embed="rId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4B0E6A58-02CE-4402-88F8-D84F4FEA7A6E}"/>
              </a:ext>
            </a:extLst>
          </p:cNvPr>
          <p:cNvSpPr txBox="1"/>
          <p:nvPr/>
        </p:nvSpPr>
        <p:spPr>
          <a:xfrm>
            <a:off x="10223135" y="3711068"/>
            <a:ext cx="250723"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BCDCAC2-7248-4B4A-8C69-FE6476433B86}"/>
                  </a:ext>
                </a:extLst>
              </p:cNvPr>
              <p:cNvSpPr txBox="1"/>
              <p:nvPr/>
            </p:nvSpPr>
            <p:spPr>
              <a:xfrm>
                <a:off x="489437" y="2738438"/>
                <a:ext cx="3999436" cy="408445"/>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1. Express </a:t>
                </a:r>
                <a:r>
                  <a:rPr lang="af-ZA" sz="2000" dirty="0"/>
                  <a:t>A</a:t>
                </a:r>
                <a14:m>
                  <m:oMath xmlns:m="http://schemas.openxmlformats.org/officeDocument/2006/math">
                    <m:acc>
                      <m:accPr>
                        <m:chr m:val="̂"/>
                        <m:ctrlPr>
                          <a:rPr lang="af-ZA" sz="2000" i="1" smtClean="0">
                            <a:latin typeface="Cambria Math" panose="02040503050406030204" pitchFamily="18" charset="0"/>
                            <a:ea typeface="Cambria Math" panose="02040503050406030204" pitchFamily="18" charset="0"/>
                          </a:rPr>
                        </m:ctrlPr>
                      </m:accPr>
                      <m:e>
                        <m:r>
                          <a:rPr lang="af-ZA" sz="2000" b="0" i="1" smtClean="0">
                            <a:latin typeface="Cambria Math" panose="02040503050406030204" pitchFamily="18" charset="0"/>
                            <a:ea typeface="Cambria Math" panose="02040503050406030204" pitchFamily="18" charset="0"/>
                          </a:rPr>
                          <m:t>𝑃</m:t>
                        </m:r>
                      </m:e>
                    </m:acc>
                    <m:r>
                      <m:rPr>
                        <m:sty m:val="p"/>
                      </m:rPr>
                      <a:rPr lang="af-ZA" sz="2000" b="0" i="0" smtClean="0">
                        <a:latin typeface="Cambria Math" panose="02040503050406030204" pitchFamily="18" charset="0"/>
                        <a:ea typeface="Cambria Math" panose="02040503050406030204" pitchFamily="18" charset="0"/>
                      </a:rPr>
                      <m:t>B</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𝑖𝑛</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𝑡𝑒𝑟𝑚𝑠</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𝑜𝑓</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𝑥</m:t>
                    </m:r>
                    <m:r>
                      <a:rPr lang="af-ZA" sz="2000" b="0" i="1" smtClean="0">
                        <a:latin typeface="Cambria Math" panose="02040503050406030204" pitchFamily="18" charset="0"/>
                        <a:ea typeface="Cambria Math" panose="02040503050406030204" pitchFamily="18" charset="0"/>
                      </a:rPr>
                      <m:t>.</m:t>
                    </m:r>
                  </m:oMath>
                </a14:m>
                <a:endParaRPr lang="en-ZA" sz="2000" dirty="0">
                  <a:latin typeface="Cambria Math" panose="02040503050406030204" pitchFamily="18" charset="0"/>
                  <a:ea typeface="Cambria Math" panose="02040503050406030204" pitchFamily="18" charset="0"/>
                </a:endParaRPr>
              </a:p>
            </p:txBody>
          </p:sp>
        </mc:Choice>
        <mc:Fallback xmlns="">
          <p:sp>
            <p:nvSpPr>
              <p:cNvPr id="46" name="TextBox 45">
                <a:extLst>
                  <a:ext uri="{FF2B5EF4-FFF2-40B4-BE49-F238E27FC236}">
                    <a16:creationId xmlns:a16="http://schemas.microsoft.com/office/drawing/2014/main" id="{FBCDCAC2-7248-4B4A-8C69-FE6476433B86}"/>
                  </a:ext>
                </a:extLst>
              </p:cNvPr>
              <p:cNvSpPr txBox="1">
                <a:spLocks noRot="1" noChangeAspect="1" noMove="1" noResize="1" noEditPoints="1" noAdjustHandles="1" noChangeArrowheads="1" noChangeShapeType="1" noTextEdit="1"/>
              </p:cNvSpPr>
              <p:nvPr/>
            </p:nvSpPr>
            <p:spPr>
              <a:xfrm>
                <a:off x="489437" y="2738438"/>
                <a:ext cx="3999436" cy="408445"/>
              </a:xfrm>
              <a:prstGeom prst="rect">
                <a:avLst/>
              </a:prstGeom>
              <a:blipFill>
                <a:blip r:embed="rId4"/>
                <a:stretch>
                  <a:fillRect l="-1524" t="-8955" b="-268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E779E76-9F9C-4E4D-9CA9-B96210FAA9FB}"/>
                  </a:ext>
                </a:extLst>
              </p:cNvPr>
              <p:cNvSpPr txBox="1"/>
              <p:nvPr/>
            </p:nvSpPr>
            <p:spPr>
              <a:xfrm>
                <a:off x="489437" y="3602468"/>
                <a:ext cx="3869773" cy="408445"/>
              </a:xfrm>
              <a:prstGeom prst="rect">
                <a:avLst/>
              </a:prstGeom>
              <a:noFill/>
            </p:spPr>
            <p:txBody>
              <a:bodyPr wrap="square" rtlCol="0">
                <a:spAutoFit/>
              </a:bodyPr>
              <a:lstStyle/>
              <a:p>
                <a:r>
                  <a:rPr lang="af-ZA" sz="2000" dirty="0">
                    <a:latin typeface="Cambria Math" panose="02040503050406030204" pitchFamily="18" charset="0"/>
                    <a:ea typeface="Cambria Math" panose="02040503050406030204" pitchFamily="18" charset="0"/>
                  </a:rPr>
                  <a:t>2</a:t>
                </a:r>
                <a14:m>
                  <m:oMath xmlns:m="http://schemas.openxmlformats.org/officeDocument/2006/math">
                    <m:r>
                      <a:rPr lang="af-ZA" sz="2000" b="0" i="0" smtClean="0">
                        <a:latin typeface="Cambria Math" panose="02040503050406030204" pitchFamily="18" charset="0"/>
                        <a:ea typeface="Cambria Math" panose="02040503050406030204" pitchFamily="18" charset="0"/>
                      </a:rPr>
                      <m:t>.  </m:t>
                    </m:r>
                    <m:r>
                      <m:rPr>
                        <m:sty m:val="p"/>
                      </m:rPr>
                      <a:rPr lang="af-ZA" sz="2000" b="0" i="0" smtClean="0">
                        <a:latin typeface="Cambria Math" panose="02040503050406030204" pitchFamily="18" charset="0"/>
                        <a:ea typeface="Cambria Math" panose="02040503050406030204" pitchFamily="18" charset="0"/>
                      </a:rPr>
                      <m:t>Use</m:t>
                    </m:r>
                    <m:r>
                      <a:rPr lang="af-ZA" sz="2000" b="0" i="0" smtClean="0">
                        <a:latin typeface="Cambria Math" panose="02040503050406030204" pitchFamily="18" charset="0"/>
                        <a:ea typeface="Cambria Math" panose="02040503050406030204" pitchFamily="18" charset="0"/>
                      </a:rPr>
                      <m:t> </m:t>
                    </m:r>
                    <m:r>
                      <m:rPr>
                        <m:sty m:val="p"/>
                      </m:rPr>
                      <a:rPr lang="af-ZA" sz="2000" b="0" i="0" smtClean="0">
                        <a:latin typeface="Cambria Math" panose="02040503050406030204" pitchFamily="18" charset="0"/>
                        <a:ea typeface="Cambria Math" panose="02040503050406030204" pitchFamily="18" charset="0"/>
                      </a:rPr>
                      <m:t>the</m:t>
                    </m:r>
                    <m:r>
                      <a:rPr lang="af-ZA" sz="2000" b="0" i="0" smtClean="0">
                        <a:latin typeface="Cambria Math" panose="02040503050406030204" pitchFamily="18" charset="0"/>
                        <a:ea typeface="Cambria Math" panose="02040503050406030204" pitchFamily="18" charset="0"/>
                      </a:rPr>
                      <m:t> </m:t>
                    </m:r>
                    <m:r>
                      <m:rPr>
                        <m:sty m:val="p"/>
                      </m:rPr>
                      <a:rPr lang="af-ZA" sz="2000" b="0" i="0" smtClean="0">
                        <a:latin typeface="Cambria Math" panose="02040503050406030204" pitchFamily="18" charset="0"/>
                        <a:ea typeface="Cambria Math" panose="02040503050406030204" pitchFamily="18" charset="0"/>
                      </a:rPr>
                      <m:t>sine</m:t>
                    </m:r>
                    <m:r>
                      <a:rPr lang="af-ZA" sz="2000" b="0" i="0" smtClean="0">
                        <a:latin typeface="Cambria Math" panose="02040503050406030204" pitchFamily="18" charset="0"/>
                        <a:ea typeface="Cambria Math" panose="02040503050406030204" pitchFamily="18" charset="0"/>
                      </a:rPr>
                      <m:t> </m:t>
                    </m:r>
                    <m:r>
                      <m:rPr>
                        <m:sty m:val="p"/>
                      </m:rPr>
                      <a:rPr lang="af-ZA" sz="2000" b="0" i="0" smtClean="0">
                        <a:latin typeface="Cambria Math" panose="02040503050406030204" pitchFamily="18" charset="0"/>
                        <a:ea typeface="Cambria Math" panose="02040503050406030204" pitchFamily="18" charset="0"/>
                      </a:rPr>
                      <m:t>r</m:t>
                    </m:r>
                    <m:r>
                      <a:rPr lang="af-ZA" sz="2000" b="0" i="1" smtClean="0">
                        <a:latin typeface="Cambria Math" panose="02040503050406030204" pitchFamily="18" charset="0"/>
                        <a:ea typeface="Cambria Math" panose="02040503050406030204" pitchFamily="18" charset="0"/>
                      </a:rPr>
                      <m:t>𝑢𝑙𝑒</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𝑡𝑜</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𝑠h𝑜𝑤</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𝑡h𝑎𝑡</m:t>
                    </m:r>
                  </m:oMath>
                </a14:m>
                <a:endParaRPr lang="en-ZA" sz="2000" dirty="0">
                  <a:latin typeface="Cambria Math" panose="02040503050406030204" pitchFamily="18" charset="0"/>
                  <a:ea typeface="Cambria Math" panose="02040503050406030204" pitchFamily="18" charset="0"/>
                </a:endParaRPr>
              </a:p>
            </p:txBody>
          </p:sp>
        </mc:Choice>
        <mc:Fallback xmlns="">
          <p:sp>
            <p:nvSpPr>
              <p:cNvPr id="48" name="TextBox 47">
                <a:extLst>
                  <a:ext uri="{FF2B5EF4-FFF2-40B4-BE49-F238E27FC236}">
                    <a16:creationId xmlns:a16="http://schemas.microsoft.com/office/drawing/2014/main" id="{4E779E76-9F9C-4E4D-9CA9-B96210FAA9FB}"/>
                  </a:ext>
                </a:extLst>
              </p:cNvPr>
              <p:cNvSpPr txBox="1">
                <a:spLocks noRot="1" noChangeAspect="1" noMove="1" noResize="1" noEditPoints="1" noAdjustHandles="1" noChangeArrowheads="1" noChangeShapeType="1" noTextEdit="1"/>
              </p:cNvSpPr>
              <p:nvPr/>
            </p:nvSpPr>
            <p:spPr>
              <a:xfrm>
                <a:off x="489437" y="3602468"/>
                <a:ext cx="3869773" cy="408445"/>
              </a:xfrm>
              <a:prstGeom prst="rect">
                <a:avLst/>
              </a:prstGeom>
              <a:blipFill>
                <a:blip r:embed="rId5"/>
                <a:stretch>
                  <a:fillRect l="-1575" t="-8955"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73E6FDA-6F71-41E8-8D16-8DB22CEE5C62}"/>
                  </a:ext>
                </a:extLst>
              </p:cNvPr>
              <p:cNvSpPr txBox="1"/>
              <p:nvPr/>
            </p:nvSpPr>
            <p:spPr>
              <a:xfrm>
                <a:off x="4119458" y="3429000"/>
                <a:ext cx="1989401" cy="7188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af-ZA" sz="2000" b="0" i="0" smtClean="0">
                          <a:latin typeface="Cambria Math" panose="02040503050406030204" pitchFamily="18" charset="0"/>
                          <a:ea typeface="Cambria Math" panose="02040503050406030204" pitchFamily="18" charset="0"/>
                        </a:rPr>
                        <m:t>AB</m:t>
                      </m:r>
                      <m:r>
                        <a:rPr lang="af-ZA" sz="2000" b="0" i="0" smtClean="0">
                          <a:latin typeface="Cambria Math" panose="02040503050406030204" pitchFamily="18" charset="0"/>
                          <a:ea typeface="Cambria Math" panose="02040503050406030204" pitchFamily="18" charset="0"/>
                        </a:rPr>
                        <m:t>=</m:t>
                      </m:r>
                      <m:f>
                        <m:fPr>
                          <m:ctrlPr>
                            <a:rPr lang="af-ZA" sz="2000" b="0" i="1" smtClean="0">
                              <a:latin typeface="Cambria Math" panose="02040503050406030204" pitchFamily="18" charset="0"/>
                              <a:ea typeface="Cambria Math" panose="02040503050406030204" pitchFamily="18" charset="0"/>
                            </a:rPr>
                          </m:ctrlPr>
                        </m:fPr>
                        <m:num>
                          <m:func>
                            <m:funcPr>
                              <m:ctrlPr>
                                <a:rPr lang="af-ZA" sz="2000" i="1">
                                  <a:latin typeface="Cambria Math" panose="02040503050406030204" pitchFamily="18" charset="0"/>
                                  <a:ea typeface="Cambria Math" panose="02040503050406030204" pitchFamily="18" charset="0"/>
                                </a:rPr>
                              </m:ctrlPr>
                            </m:funcPr>
                            <m:fName>
                              <m:r>
                                <m:rPr>
                                  <m:sty m:val="p"/>
                                </m:rPr>
                                <a:rPr lang="af-ZA" sz="2000" b="0" i="0" smtClean="0">
                                  <a:latin typeface="Cambria Math" panose="02040503050406030204" pitchFamily="18" charset="0"/>
                                  <a:ea typeface="Cambria Math" panose="02040503050406030204" pitchFamily="18" charset="0"/>
                                </a:rPr>
                                <m:t>BP</m:t>
                              </m:r>
                              <m:r>
                                <a:rPr lang="af-ZA" sz="2000" b="0" i="0" smtClean="0">
                                  <a:latin typeface="Cambria Math" panose="02040503050406030204" pitchFamily="18" charset="0"/>
                                  <a:ea typeface="Cambria Math" panose="02040503050406030204" pitchFamily="18" charset="0"/>
                                </a:rPr>
                                <m:t> </m:t>
                              </m:r>
                              <m:r>
                                <m:rPr>
                                  <m:sty m:val="p"/>
                                </m:rPr>
                                <a:rPr lang="af-ZA" sz="2000">
                                  <a:latin typeface="Cambria Math" panose="02040503050406030204" pitchFamily="18" charset="0"/>
                                  <a:ea typeface="Cambria Math" panose="02040503050406030204" pitchFamily="18" charset="0"/>
                                </a:rPr>
                                <m:t>sin</m:t>
                              </m:r>
                            </m:fName>
                            <m:e>
                              <m:r>
                                <a:rPr lang="af-ZA" sz="2000" b="0" i="1" smtClean="0">
                                  <a:latin typeface="Cambria Math" panose="02040503050406030204" pitchFamily="18" charset="0"/>
                                  <a:ea typeface="Cambria Math" panose="02040503050406030204" pitchFamily="18" charset="0"/>
                                </a:rPr>
                                <m:t>𝑥</m:t>
                              </m:r>
                            </m:e>
                          </m:func>
                        </m:num>
                        <m:den>
                          <m:func>
                            <m:funcPr>
                              <m:ctrlPr>
                                <a:rPr lang="af-ZA" sz="2000" b="0" i="1" smtClean="0">
                                  <a:latin typeface="Cambria Math" panose="02040503050406030204" pitchFamily="18" charset="0"/>
                                  <a:ea typeface="Cambria Math" panose="02040503050406030204" pitchFamily="18" charset="0"/>
                                </a:rPr>
                              </m:ctrlPr>
                            </m:funcPr>
                            <m:fName>
                              <m:r>
                                <m:rPr>
                                  <m:sty m:val="p"/>
                                </m:rPr>
                                <a:rPr lang="af-ZA" sz="2000" b="0" i="0" smtClean="0">
                                  <a:latin typeface="Cambria Math" panose="02040503050406030204" pitchFamily="18" charset="0"/>
                                  <a:ea typeface="Cambria Math" panose="02040503050406030204" pitchFamily="18" charset="0"/>
                                </a:rPr>
                                <m:t>sin</m:t>
                              </m:r>
                            </m:fName>
                            <m:e>
                              <m:sSub>
                                <m:sSubPr>
                                  <m:ctrlPr>
                                    <a:rPr lang="af-ZA" sz="2000" i="1">
                                      <a:latin typeface="Cambria Math" panose="02040503050406030204" pitchFamily="18" charset="0"/>
                                      <a:ea typeface="Cambria Math" panose="02040503050406030204" pitchFamily="18" charset="0"/>
                                    </a:rPr>
                                  </m:ctrlPr>
                                </m:sSubPr>
                                <m:e>
                                  <m:r>
                                    <a:rPr lang="af-ZA" sz="2000" i="1">
                                      <a:latin typeface="Cambria Math" panose="02040503050406030204" pitchFamily="18" charset="0"/>
                                      <a:ea typeface="Cambria Math" panose="02040503050406030204" pitchFamily="18" charset="0"/>
                                    </a:rPr>
                                    <m:t>𝐴</m:t>
                                  </m:r>
                                </m:e>
                                <m:sub>
                                  <m:r>
                                    <a:rPr lang="af-ZA" sz="2000" i="1">
                                      <a:latin typeface="Cambria Math" panose="02040503050406030204" pitchFamily="18" charset="0"/>
                                      <a:ea typeface="Cambria Math" panose="02040503050406030204" pitchFamily="18" charset="0"/>
                                    </a:rPr>
                                    <m:t>1</m:t>
                                  </m:r>
                                </m:sub>
                              </m:sSub>
                            </m:e>
                          </m:func>
                        </m:den>
                      </m:f>
                    </m:oMath>
                  </m:oMathPara>
                </a14:m>
                <a:endParaRPr lang="en-US" sz="2000" dirty="0"/>
              </a:p>
            </p:txBody>
          </p:sp>
        </mc:Choice>
        <mc:Fallback xmlns="">
          <p:sp>
            <p:nvSpPr>
              <p:cNvPr id="49" name="TextBox 48">
                <a:extLst>
                  <a:ext uri="{FF2B5EF4-FFF2-40B4-BE49-F238E27FC236}">
                    <a16:creationId xmlns:a16="http://schemas.microsoft.com/office/drawing/2014/main" id="{873E6FDA-6F71-41E8-8D16-8DB22CEE5C62}"/>
                  </a:ext>
                </a:extLst>
              </p:cNvPr>
              <p:cNvSpPr txBox="1">
                <a:spLocks noRot="1" noChangeAspect="1" noMove="1" noResize="1" noEditPoints="1" noAdjustHandles="1" noChangeArrowheads="1" noChangeShapeType="1" noTextEdit="1"/>
              </p:cNvSpPr>
              <p:nvPr/>
            </p:nvSpPr>
            <p:spPr>
              <a:xfrm>
                <a:off x="4119458" y="3429000"/>
                <a:ext cx="1989401" cy="71885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543789-B9CB-497B-B221-E71A056C2FAF}"/>
                  </a:ext>
                </a:extLst>
              </p:cNvPr>
              <p:cNvSpPr txBox="1"/>
              <p:nvPr/>
            </p:nvSpPr>
            <p:spPr>
              <a:xfrm>
                <a:off x="486848" y="4466498"/>
                <a:ext cx="2568177" cy="408445"/>
              </a:xfrm>
              <a:prstGeom prst="rect">
                <a:avLst/>
              </a:prstGeom>
              <a:noFill/>
            </p:spPr>
            <p:txBody>
              <a:bodyPr wrap="square" rtlCol="0">
                <a:spAutoFit/>
              </a:bodyPr>
              <a:lstStyle/>
              <a:p>
                <a:r>
                  <a:rPr lang="af-ZA" sz="2000" dirty="0">
                    <a:latin typeface="Cambria Math" panose="02040503050406030204" pitchFamily="18" charset="0"/>
                    <a:ea typeface="Cambria Math" panose="02040503050406030204" pitchFamily="18" charset="0"/>
                  </a:rPr>
                  <a:t>3</a:t>
                </a:r>
                <a14:m>
                  <m:oMath xmlns:m="http://schemas.openxmlformats.org/officeDocument/2006/math">
                    <m:r>
                      <a:rPr lang="af-ZA" sz="2000" b="0" i="0"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𝐻𝑒𝑛𝑐𝑒</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𝑝𝑟𝑜𝑣𝑒</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𝑡h𝑎𝑡</m:t>
                    </m:r>
                    <m:r>
                      <a:rPr lang="af-ZA" sz="2000" b="0" i="1" smtClean="0">
                        <a:latin typeface="Cambria Math" panose="02040503050406030204" pitchFamily="18" charset="0"/>
                        <a:ea typeface="Cambria Math" panose="02040503050406030204" pitchFamily="18" charset="0"/>
                      </a:rPr>
                      <m:t> </m:t>
                    </m:r>
                  </m:oMath>
                </a14:m>
                <a:endParaRPr lang="en-ZA" sz="2000" dirty="0">
                  <a:latin typeface="Cambria Math" panose="02040503050406030204" pitchFamily="18" charset="0"/>
                  <a:ea typeface="Cambria Math" panose="02040503050406030204" pitchFamily="18" charset="0"/>
                </a:endParaRPr>
              </a:p>
            </p:txBody>
          </p:sp>
        </mc:Choice>
        <mc:Fallback xmlns="">
          <p:sp>
            <p:nvSpPr>
              <p:cNvPr id="50" name="TextBox 49">
                <a:extLst>
                  <a:ext uri="{FF2B5EF4-FFF2-40B4-BE49-F238E27FC236}">
                    <a16:creationId xmlns:a16="http://schemas.microsoft.com/office/drawing/2014/main" id="{B3543789-B9CB-497B-B221-E71A056C2FAF}"/>
                  </a:ext>
                </a:extLst>
              </p:cNvPr>
              <p:cNvSpPr txBox="1">
                <a:spLocks noRot="1" noChangeAspect="1" noMove="1" noResize="1" noEditPoints="1" noAdjustHandles="1" noChangeArrowheads="1" noChangeShapeType="1" noTextEdit="1"/>
              </p:cNvSpPr>
              <p:nvPr/>
            </p:nvSpPr>
            <p:spPr>
              <a:xfrm>
                <a:off x="486848" y="4466498"/>
                <a:ext cx="2568177" cy="408445"/>
              </a:xfrm>
              <a:prstGeom prst="rect">
                <a:avLst/>
              </a:prstGeom>
              <a:blipFill>
                <a:blip r:embed="rId7"/>
                <a:stretch>
                  <a:fillRect l="-2613" t="-8955"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FCCC3CB-881F-4CC5-892C-EAE7E24CE45D}"/>
                  </a:ext>
                </a:extLst>
              </p:cNvPr>
              <p:cNvSpPr txBox="1"/>
              <p:nvPr/>
            </p:nvSpPr>
            <p:spPr>
              <a:xfrm>
                <a:off x="2840611" y="4340537"/>
                <a:ext cx="1839496" cy="7208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f-ZA" sz="2000" b="0" i="1" smtClean="0">
                              <a:latin typeface="Cambria Math" panose="02040503050406030204" pitchFamily="18" charset="0"/>
                              <a:ea typeface="Cambria Math" panose="02040503050406030204" pitchFamily="18" charset="0"/>
                            </a:rPr>
                          </m:ctrlPr>
                        </m:fPr>
                        <m:num>
                          <m:r>
                            <a:rPr lang="af-ZA" sz="2000" b="0" i="1" smtClean="0">
                              <a:latin typeface="Cambria Math" panose="02040503050406030204" pitchFamily="18" charset="0"/>
                              <a:ea typeface="Cambria Math" panose="02040503050406030204" pitchFamily="18" charset="0"/>
                            </a:rPr>
                            <m:t>𝐴𝐵</m:t>
                          </m:r>
                        </m:num>
                        <m:den>
                          <m:r>
                            <a:rPr lang="af-ZA" sz="2000" b="0" i="1" smtClean="0">
                              <a:latin typeface="Cambria Math" panose="02040503050406030204" pitchFamily="18" charset="0"/>
                              <a:ea typeface="Cambria Math" panose="02040503050406030204" pitchFamily="18" charset="0"/>
                            </a:rPr>
                            <m:t>𝐴𝐶</m:t>
                          </m:r>
                        </m:den>
                      </m:f>
                      <m:r>
                        <a:rPr lang="af-ZA" sz="2000" b="0" i="0" smtClean="0">
                          <a:latin typeface="Cambria Math" panose="02040503050406030204" pitchFamily="18" charset="0"/>
                          <a:ea typeface="Cambria Math" panose="02040503050406030204" pitchFamily="18" charset="0"/>
                        </a:rPr>
                        <m:t>=</m:t>
                      </m:r>
                      <m:f>
                        <m:fPr>
                          <m:ctrlPr>
                            <a:rPr lang="af-ZA" sz="2000" b="0" i="1" smtClean="0">
                              <a:latin typeface="Cambria Math" panose="02040503050406030204" pitchFamily="18" charset="0"/>
                              <a:ea typeface="Cambria Math" panose="02040503050406030204" pitchFamily="18" charset="0"/>
                            </a:rPr>
                          </m:ctrlPr>
                        </m:fPr>
                        <m:num>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sSub>
                                <m:sSubPr>
                                  <m:ctrlPr>
                                    <a:rPr lang="af-ZA" sz="2000" i="1">
                                      <a:latin typeface="Cambria Math" panose="02040503050406030204" pitchFamily="18" charset="0"/>
                                      <a:ea typeface="Cambria Math" panose="02040503050406030204" pitchFamily="18" charset="0"/>
                                    </a:rPr>
                                  </m:ctrlPr>
                                </m:sSubPr>
                                <m:e>
                                  <m:r>
                                    <a:rPr lang="af-ZA" sz="2000" i="1">
                                      <a:latin typeface="Cambria Math" panose="02040503050406030204" pitchFamily="18" charset="0"/>
                                      <a:ea typeface="Cambria Math" panose="02040503050406030204" pitchFamily="18" charset="0"/>
                                    </a:rPr>
                                    <m:t>𝐴</m:t>
                                  </m:r>
                                </m:e>
                                <m:sub>
                                  <m:r>
                                    <a:rPr lang="af-ZA" sz="2000" b="0" i="1" smtClean="0">
                                      <a:latin typeface="Cambria Math" panose="02040503050406030204" pitchFamily="18" charset="0"/>
                                      <a:ea typeface="Cambria Math" panose="02040503050406030204" pitchFamily="18" charset="0"/>
                                    </a:rPr>
                                    <m:t>2</m:t>
                                  </m:r>
                                </m:sub>
                              </m:sSub>
                            </m:e>
                          </m:func>
                        </m:num>
                        <m:den>
                          <m:func>
                            <m:funcPr>
                              <m:ctrlPr>
                                <a:rPr lang="af-ZA" sz="2000" b="0" i="1" smtClean="0">
                                  <a:latin typeface="Cambria Math" panose="02040503050406030204" pitchFamily="18" charset="0"/>
                                  <a:ea typeface="Cambria Math" panose="02040503050406030204" pitchFamily="18" charset="0"/>
                                </a:rPr>
                              </m:ctrlPr>
                            </m:funcPr>
                            <m:fName>
                              <m:r>
                                <m:rPr>
                                  <m:sty m:val="p"/>
                                </m:rPr>
                                <a:rPr lang="af-ZA" sz="2000" b="0" i="0" smtClean="0">
                                  <a:latin typeface="Cambria Math" panose="02040503050406030204" pitchFamily="18" charset="0"/>
                                  <a:ea typeface="Cambria Math" panose="02040503050406030204" pitchFamily="18" charset="0"/>
                                </a:rPr>
                                <m:t>sin</m:t>
                              </m:r>
                            </m:fName>
                            <m:e>
                              <m:sSub>
                                <m:sSubPr>
                                  <m:ctrlPr>
                                    <a:rPr lang="af-ZA" sz="2000" i="1">
                                      <a:latin typeface="Cambria Math" panose="02040503050406030204" pitchFamily="18" charset="0"/>
                                      <a:ea typeface="Cambria Math" panose="02040503050406030204" pitchFamily="18" charset="0"/>
                                    </a:rPr>
                                  </m:ctrlPr>
                                </m:sSubPr>
                                <m:e>
                                  <m:r>
                                    <a:rPr lang="af-ZA" sz="2000" i="1">
                                      <a:latin typeface="Cambria Math" panose="02040503050406030204" pitchFamily="18" charset="0"/>
                                      <a:ea typeface="Cambria Math" panose="02040503050406030204" pitchFamily="18" charset="0"/>
                                    </a:rPr>
                                    <m:t>𝐴</m:t>
                                  </m:r>
                                </m:e>
                                <m:sub>
                                  <m:r>
                                    <a:rPr lang="af-ZA" sz="2000" i="1">
                                      <a:latin typeface="Cambria Math" panose="02040503050406030204" pitchFamily="18" charset="0"/>
                                      <a:ea typeface="Cambria Math" panose="02040503050406030204" pitchFamily="18" charset="0"/>
                                    </a:rPr>
                                    <m:t>1</m:t>
                                  </m:r>
                                </m:sub>
                              </m:sSub>
                            </m:e>
                          </m:func>
                        </m:den>
                      </m:f>
                    </m:oMath>
                  </m:oMathPara>
                </a14:m>
                <a:endParaRPr lang="en-US" sz="2000" dirty="0"/>
              </a:p>
            </p:txBody>
          </p:sp>
        </mc:Choice>
        <mc:Fallback xmlns="">
          <p:sp>
            <p:nvSpPr>
              <p:cNvPr id="51" name="TextBox 50">
                <a:extLst>
                  <a:ext uri="{FF2B5EF4-FFF2-40B4-BE49-F238E27FC236}">
                    <a16:creationId xmlns:a16="http://schemas.microsoft.com/office/drawing/2014/main" id="{BFCCC3CB-881F-4CC5-892C-EAE7E24CE45D}"/>
                  </a:ext>
                </a:extLst>
              </p:cNvPr>
              <p:cNvSpPr txBox="1">
                <a:spLocks noRot="1" noChangeAspect="1" noMove="1" noResize="1" noEditPoints="1" noAdjustHandles="1" noChangeArrowheads="1" noChangeShapeType="1" noTextEdit="1"/>
              </p:cNvSpPr>
              <p:nvPr/>
            </p:nvSpPr>
            <p:spPr>
              <a:xfrm>
                <a:off x="2840611" y="4340537"/>
                <a:ext cx="1839496" cy="720838"/>
              </a:xfrm>
              <a:prstGeom prst="rect">
                <a:avLst/>
              </a:prstGeom>
              <a:blipFill>
                <a:blip r:embed="rId8"/>
                <a:stretch>
                  <a:fillRect/>
                </a:stretch>
              </a:blipFill>
            </p:spPr>
            <p:txBody>
              <a:bodyPr/>
              <a:lstStyle/>
              <a:p>
                <a:r>
                  <a:rPr lang="en-US">
                    <a:noFill/>
                  </a:rPr>
                  <a:t> </a:t>
                </a:r>
              </a:p>
            </p:txBody>
          </p:sp>
        </mc:Fallback>
      </mc:AlternateContent>
      <p:sp>
        <p:nvSpPr>
          <p:cNvPr id="53" name="TextBox 52">
            <a:extLst>
              <a:ext uri="{FF2B5EF4-FFF2-40B4-BE49-F238E27FC236}">
                <a16:creationId xmlns:a16="http://schemas.microsoft.com/office/drawing/2014/main" id="{D9459E26-36A9-4FAE-904E-B0F98AE97868}"/>
              </a:ext>
            </a:extLst>
          </p:cNvPr>
          <p:cNvSpPr txBox="1"/>
          <p:nvPr/>
        </p:nvSpPr>
        <p:spPr>
          <a:xfrm>
            <a:off x="9791440" y="1555759"/>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A</a:t>
            </a:r>
          </a:p>
        </p:txBody>
      </p:sp>
      <p:sp>
        <p:nvSpPr>
          <p:cNvPr id="54" name="TextBox 53">
            <a:extLst>
              <a:ext uri="{FF2B5EF4-FFF2-40B4-BE49-F238E27FC236}">
                <a16:creationId xmlns:a16="http://schemas.microsoft.com/office/drawing/2014/main" id="{CC708011-67CC-4A0D-9FB2-CD80C9864A28}"/>
              </a:ext>
            </a:extLst>
          </p:cNvPr>
          <p:cNvSpPr txBox="1"/>
          <p:nvPr/>
        </p:nvSpPr>
        <p:spPr>
          <a:xfrm>
            <a:off x="9485157" y="2166539"/>
            <a:ext cx="306283"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1</a:t>
            </a:r>
          </a:p>
        </p:txBody>
      </p:sp>
      <p:sp>
        <p:nvSpPr>
          <p:cNvPr id="55" name="TextBox 54">
            <a:extLst>
              <a:ext uri="{FF2B5EF4-FFF2-40B4-BE49-F238E27FC236}">
                <a16:creationId xmlns:a16="http://schemas.microsoft.com/office/drawing/2014/main" id="{0F65F405-A4E7-41BE-B76A-4372CD38C6FF}"/>
              </a:ext>
            </a:extLst>
          </p:cNvPr>
          <p:cNvSpPr txBox="1"/>
          <p:nvPr/>
        </p:nvSpPr>
        <p:spPr>
          <a:xfrm>
            <a:off x="9879568" y="2192358"/>
            <a:ext cx="306283"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2</a:t>
            </a:r>
          </a:p>
        </p:txBody>
      </p:sp>
    </p:spTree>
    <p:extLst>
      <p:ext uri="{BB962C8B-B14F-4D97-AF65-F5344CB8AC3E}">
        <p14:creationId xmlns:p14="http://schemas.microsoft.com/office/powerpoint/2010/main" val="238092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4" grpId="0"/>
      <p:bldP spid="67" grpId="0"/>
      <p:bldP spid="22" grpId="0"/>
      <p:bldP spid="23" grpId="0"/>
      <p:bldP spid="45" grpId="0"/>
      <p:bldP spid="46" grpId="0"/>
      <p:bldP spid="48" grpId="0"/>
      <p:bldP spid="50" grpId="0"/>
      <p:bldP spid="53" grpId="0"/>
      <p:bldP spid="54" grpId="0"/>
      <p:bldP spid="5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D5D63432-DAC0-47F9-8907-69677184448A}"/>
              </a:ext>
            </a:extLst>
          </p:cNvPr>
          <p:cNvSpPr txBox="1"/>
          <p:nvPr/>
        </p:nvSpPr>
        <p:spPr>
          <a:xfrm>
            <a:off x="7098597" y="3693590"/>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B</a:t>
            </a:r>
          </a:p>
        </p:txBody>
      </p:sp>
      <p:sp>
        <p:nvSpPr>
          <p:cNvPr id="44" name="TextBox 43">
            <a:extLst>
              <a:ext uri="{FF2B5EF4-FFF2-40B4-BE49-F238E27FC236}">
                <a16:creationId xmlns:a16="http://schemas.microsoft.com/office/drawing/2014/main" id="{0FFE9901-94E4-4B03-B490-B8E4009D53BB}"/>
              </a:ext>
            </a:extLst>
          </p:cNvPr>
          <p:cNvSpPr txBox="1"/>
          <p:nvPr/>
        </p:nvSpPr>
        <p:spPr>
          <a:xfrm>
            <a:off x="8347330" y="3675643"/>
            <a:ext cx="250723"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93372A8-6E9B-4AD6-B701-F36EE03D410B}"/>
                  </a:ext>
                </a:extLst>
              </p:cNvPr>
              <p:cNvSpPr txBox="1"/>
              <p:nvPr/>
            </p:nvSpPr>
            <p:spPr>
              <a:xfrm>
                <a:off x="3098321" y="265934"/>
                <a:ext cx="7793248" cy="408445"/>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In the accompanying figure, P is the midpoint  of BC and </a:t>
                </a:r>
                <a:r>
                  <a:rPr lang="af-ZA" sz="2000" dirty="0"/>
                  <a:t>A</a:t>
                </a:r>
                <a14:m>
                  <m:oMath xmlns:m="http://schemas.openxmlformats.org/officeDocument/2006/math">
                    <m:acc>
                      <m:accPr>
                        <m:chr m:val="̂"/>
                        <m:ctrlPr>
                          <a:rPr lang="af-ZA" sz="2000" i="1" smtClean="0">
                            <a:latin typeface="Cambria Math" panose="02040503050406030204" pitchFamily="18" charset="0"/>
                            <a:ea typeface="Cambria Math" panose="02040503050406030204" pitchFamily="18" charset="0"/>
                          </a:rPr>
                        </m:ctrlPr>
                      </m:accPr>
                      <m:e>
                        <m:r>
                          <a:rPr lang="af-ZA" sz="2000" b="0" i="1" smtClean="0">
                            <a:latin typeface="Cambria Math" panose="02040503050406030204" pitchFamily="18" charset="0"/>
                            <a:ea typeface="Cambria Math" panose="02040503050406030204" pitchFamily="18" charset="0"/>
                          </a:rPr>
                          <m:t>𝑃</m:t>
                        </m:r>
                      </m:e>
                    </m:acc>
                    <m:r>
                      <m:rPr>
                        <m:sty m:val="p"/>
                      </m:rPr>
                      <a:rPr lang="af-ZA" sz="2000" b="0" i="0" smtClean="0">
                        <a:latin typeface="Cambria Math" panose="02040503050406030204" pitchFamily="18" charset="0"/>
                        <a:ea typeface="Cambria Math" panose="02040503050406030204" pitchFamily="18" charset="0"/>
                      </a:rPr>
                      <m:t>C</m:t>
                    </m:r>
                    <m:r>
                      <a:rPr lang="af-ZA" sz="2000" b="0" i="0" smtClean="0">
                        <a:latin typeface="Cambria Math" panose="02040503050406030204" pitchFamily="18" charset="0"/>
                        <a:ea typeface="Cambria Math" panose="02040503050406030204" pitchFamily="18" charset="0"/>
                      </a:rPr>
                      <m:t>=</m:t>
                    </m:r>
                    <m:r>
                      <a:rPr lang="af-ZA" sz="2000" b="0" i="1" smtClean="0">
                        <a:latin typeface="Cambria Math" panose="02040503050406030204" pitchFamily="18" charset="0"/>
                        <a:ea typeface="Cambria Math" panose="02040503050406030204" pitchFamily="18" charset="0"/>
                      </a:rPr>
                      <m:t>𝑥</m:t>
                    </m:r>
                    <m:r>
                      <a:rPr lang="af-ZA" sz="2000" b="0" i="1" smtClean="0">
                        <a:latin typeface="Cambria Math" panose="02040503050406030204" pitchFamily="18" charset="0"/>
                        <a:ea typeface="Cambria Math" panose="02040503050406030204" pitchFamily="18" charset="0"/>
                      </a:rPr>
                      <m:t>.</m:t>
                    </m:r>
                  </m:oMath>
                </a14:m>
                <a:endParaRPr lang="en-ZA" sz="2000" dirty="0">
                  <a:latin typeface="Cambria Math" panose="02040503050406030204" pitchFamily="18" charset="0"/>
                  <a:ea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893372A8-6E9B-4AD6-B701-F36EE03D410B}"/>
                  </a:ext>
                </a:extLst>
              </p:cNvPr>
              <p:cNvSpPr txBox="1">
                <a:spLocks noRot="1" noChangeAspect="1" noMove="1" noResize="1" noEditPoints="1" noAdjustHandles="1" noChangeArrowheads="1" noChangeShapeType="1" noTextEdit="1"/>
              </p:cNvSpPr>
              <p:nvPr/>
            </p:nvSpPr>
            <p:spPr>
              <a:xfrm>
                <a:off x="3098321" y="265934"/>
                <a:ext cx="7793248" cy="408445"/>
              </a:xfrm>
              <a:prstGeom prst="rect">
                <a:avLst/>
              </a:prstGeom>
              <a:blipFill>
                <a:blip r:embed="rId2"/>
                <a:stretch>
                  <a:fillRect l="-782" t="-8955" b="-26866"/>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4C4A7A42-685A-4104-8D51-50266CDCF7F0}"/>
              </a:ext>
            </a:extLst>
          </p:cNvPr>
          <p:cNvCxnSpPr>
            <a:cxnSpLocks/>
          </p:cNvCxnSpPr>
          <p:nvPr/>
        </p:nvCxnSpPr>
        <p:spPr>
          <a:xfrm flipH="1">
            <a:off x="9483319" y="2014031"/>
            <a:ext cx="413142" cy="190920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8A8078F-13AF-4BCB-8960-79F7210FD552}"/>
              </a:ext>
            </a:extLst>
          </p:cNvPr>
          <p:cNvCxnSpPr>
            <a:cxnSpLocks/>
          </p:cNvCxnSpPr>
          <p:nvPr/>
        </p:nvCxnSpPr>
        <p:spPr>
          <a:xfrm>
            <a:off x="7442591" y="3921738"/>
            <a:ext cx="2069877"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7AB58D9-7BB7-411C-9342-92900FF2DC04}"/>
              </a:ext>
            </a:extLst>
          </p:cNvPr>
          <p:cNvCxnSpPr>
            <a:cxnSpLocks/>
            <a:endCxn id="40" idx="3"/>
          </p:cNvCxnSpPr>
          <p:nvPr/>
        </p:nvCxnSpPr>
        <p:spPr>
          <a:xfrm flipH="1">
            <a:off x="7442591" y="1976852"/>
            <a:ext cx="2453870" cy="1916793"/>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26D0885-1CA5-4C56-9A59-8E470CB115CA}"/>
              </a:ext>
            </a:extLst>
          </p:cNvPr>
          <p:cNvSpPr txBox="1"/>
          <p:nvPr/>
        </p:nvSpPr>
        <p:spPr>
          <a:xfrm>
            <a:off x="9311321" y="3949835"/>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P</a:t>
            </a:r>
          </a:p>
        </p:txBody>
      </p:sp>
      <p:sp>
        <p:nvSpPr>
          <p:cNvPr id="23" name="TextBox 22">
            <a:extLst>
              <a:ext uri="{FF2B5EF4-FFF2-40B4-BE49-F238E27FC236}">
                <a16:creationId xmlns:a16="http://schemas.microsoft.com/office/drawing/2014/main" id="{AFAAE445-8CDB-45EB-8157-4E92995D0CAE}"/>
              </a:ext>
            </a:extLst>
          </p:cNvPr>
          <p:cNvSpPr txBox="1"/>
          <p:nvPr/>
        </p:nvSpPr>
        <p:spPr>
          <a:xfrm>
            <a:off x="11425844" y="3897877"/>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C</a:t>
            </a:r>
          </a:p>
        </p:txBody>
      </p:sp>
      <p:cxnSp>
        <p:nvCxnSpPr>
          <p:cNvPr id="29" name="Straight Connector 28">
            <a:extLst>
              <a:ext uri="{FF2B5EF4-FFF2-40B4-BE49-F238E27FC236}">
                <a16:creationId xmlns:a16="http://schemas.microsoft.com/office/drawing/2014/main" id="{70B8F1FE-F77E-4895-8A7B-78A4239D4156}"/>
              </a:ext>
            </a:extLst>
          </p:cNvPr>
          <p:cNvCxnSpPr>
            <a:cxnSpLocks/>
          </p:cNvCxnSpPr>
          <p:nvPr/>
        </p:nvCxnSpPr>
        <p:spPr>
          <a:xfrm>
            <a:off x="9896461" y="1976852"/>
            <a:ext cx="1641399" cy="194488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9D21CB-1220-499D-881E-69194056539C}"/>
              </a:ext>
            </a:extLst>
          </p:cNvPr>
          <p:cNvCxnSpPr>
            <a:cxnSpLocks/>
          </p:cNvCxnSpPr>
          <p:nvPr/>
        </p:nvCxnSpPr>
        <p:spPr>
          <a:xfrm>
            <a:off x="9483318" y="3921738"/>
            <a:ext cx="2069877"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8AF960E-655F-47A2-A650-2B4E670EEAC1}"/>
                  </a:ext>
                </a:extLst>
              </p:cNvPr>
              <p:cNvSpPr txBox="1"/>
              <p:nvPr/>
            </p:nvSpPr>
            <p:spPr>
              <a:xfrm>
                <a:off x="9569787" y="3552407"/>
                <a:ext cx="3343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800" b="0" i="1" smtClean="0">
                          <a:latin typeface="Cambria Math" panose="02040503050406030204" pitchFamily="18" charset="0"/>
                          <a:ea typeface="Cambria Math" panose="02040503050406030204" pitchFamily="18" charset="0"/>
                        </a:rPr>
                        <m:t>𝑥</m:t>
                      </m:r>
                    </m:oMath>
                  </m:oMathPara>
                </a14:m>
                <a:endParaRPr lang="en-US" dirty="0"/>
              </a:p>
            </p:txBody>
          </p:sp>
        </mc:Choice>
        <mc:Fallback xmlns="">
          <p:sp>
            <p:nvSpPr>
              <p:cNvPr id="42" name="TextBox 41">
                <a:extLst>
                  <a:ext uri="{FF2B5EF4-FFF2-40B4-BE49-F238E27FC236}">
                    <a16:creationId xmlns:a16="http://schemas.microsoft.com/office/drawing/2014/main" id="{28AF960E-655F-47A2-A650-2B4E670EEAC1}"/>
                  </a:ext>
                </a:extLst>
              </p:cNvPr>
              <p:cNvSpPr txBox="1">
                <a:spLocks noRot="1" noChangeAspect="1" noMove="1" noResize="1" noEditPoints="1" noAdjustHandles="1" noChangeArrowheads="1" noChangeShapeType="1" noTextEdit="1"/>
              </p:cNvSpPr>
              <p:nvPr/>
            </p:nvSpPr>
            <p:spPr>
              <a:xfrm>
                <a:off x="9569787" y="3552407"/>
                <a:ext cx="334342" cy="369332"/>
              </a:xfrm>
              <a:prstGeom prst="rect">
                <a:avLst/>
              </a:prstGeom>
              <a:blipFill>
                <a:blip r:embed="rId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4B0E6A58-02CE-4402-88F8-D84F4FEA7A6E}"/>
              </a:ext>
            </a:extLst>
          </p:cNvPr>
          <p:cNvSpPr txBox="1"/>
          <p:nvPr/>
        </p:nvSpPr>
        <p:spPr>
          <a:xfrm>
            <a:off x="10223135" y="3711068"/>
            <a:ext cx="250723"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BCDCAC2-7248-4B4A-8C69-FE6476433B86}"/>
                  </a:ext>
                </a:extLst>
              </p:cNvPr>
              <p:cNvSpPr txBox="1"/>
              <p:nvPr/>
            </p:nvSpPr>
            <p:spPr>
              <a:xfrm>
                <a:off x="489437" y="1351536"/>
                <a:ext cx="3999436" cy="408445"/>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1. Express </a:t>
                </a:r>
                <a:r>
                  <a:rPr lang="af-ZA" sz="2000" dirty="0"/>
                  <a:t>A</a:t>
                </a:r>
                <a14:m>
                  <m:oMath xmlns:m="http://schemas.openxmlformats.org/officeDocument/2006/math">
                    <m:acc>
                      <m:accPr>
                        <m:chr m:val="̂"/>
                        <m:ctrlPr>
                          <a:rPr lang="af-ZA" sz="2000" i="1" smtClean="0">
                            <a:latin typeface="Cambria Math" panose="02040503050406030204" pitchFamily="18" charset="0"/>
                            <a:ea typeface="Cambria Math" panose="02040503050406030204" pitchFamily="18" charset="0"/>
                          </a:rPr>
                        </m:ctrlPr>
                      </m:accPr>
                      <m:e>
                        <m:r>
                          <a:rPr lang="af-ZA" sz="2000" b="0" i="1" smtClean="0">
                            <a:latin typeface="Cambria Math" panose="02040503050406030204" pitchFamily="18" charset="0"/>
                            <a:ea typeface="Cambria Math" panose="02040503050406030204" pitchFamily="18" charset="0"/>
                          </a:rPr>
                          <m:t>𝑃</m:t>
                        </m:r>
                      </m:e>
                    </m:acc>
                    <m:r>
                      <m:rPr>
                        <m:sty m:val="p"/>
                      </m:rPr>
                      <a:rPr lang="af-ZA" sz="2000" b="0" i="0" smtClean="0">
                        <a:latin typeface="Cambria Math" panose="02040503050406030204" pitchFamily="18" charset="0"/>
                        <a:ea typeface="Cambria Math" panose="02040503050406030204" pitchFamily="18" charset="0"/>
                      </a:rPr>
                      <m:t>B</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𝑖𝑛</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𝑡𝑒𝑟𝑚𝑠</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𝑜𝑓</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𝑥</m:t>
                    </m:r>
                    <m:r>
                      <a:rPr lang="af-ZA" sz="2000" b="0" i="1" smtClean="0">
                        <a:latin typeface="Cambria Math" panose="02040503050406030204" pitchFamily="18" charset="0"/>
                        <a:ea typeface="Cambria Math" panose="02040503050406030204" pitchFamily="18" charset="0"/>
                      </a:rPr>
                      <m:t>.</m:t>
                    </m:r>
                  </m:oMath>
                </a14:m>
                <a:endParaRPr lang="en-ZA" sz="2000" dirty="0">
                  <a:latin typeface="Cambria Math" panose="02040503050406030204" pitchFamily="18" charset="0"/>
                  <a:ea typeface="Cambria Math" panose="02040503050406030204" pitchFamily="18" charset="0"/>
                </a:endParaRPr>
              </a:p>
            </p:txBody>
          </p:sp>
        </mc:Choice>
        <mc:Fallback xmlns="">
          <p:sp>
            <p:nvSpPr>
              <p:cNvPr id="46" name="TextBox 45">
                <a:extLst>
                  <a:ext uri="{FF2B5EF4-FFF2-40B4-BE49-F238E27FC236}">
                    <a16:creationId xmlns:a16="http://schemas.microsoft.com/office/drawing/2014/main" id="{FBCDCAC2-7248-4B4A-8C69-FE6476433B86}"/>
                  </a:ext>
                </a:extLst>
              </p:cNvPr>
              <p:cNvSpPr txBox="1">
                <a:spLocks noRot="1" noChangeAspect="1" noMove="1" noResize="1" noEditPoints="1" noAdjustHandles="1" noChangeArrowheads="1" noChangeShapeType="1" noTextEdit="1"/>
              </p:cNvSpPr>
              <p:nvPr/>
            </p:nvSpPr>
            <p:spPr>
              <a:xfrm>
                <a:off x="489437" y="1351536"/>
                <a:ext cx="3999436" cy="408445"/>
              </a:xfrm>
              <a:prstGeom prst="rect">
                <a:avLst/>
              </a:prstGeom>
              <a:blipFill>
                <a:blip r:embed="rId4"/>
                <a:stretch>
                  <a:fillRect l="-1524" t="-8955" b="-268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E779E76-9F9C-4E4D-9CA9-B96210FAA9FB}"/>
                  </a:ext>
                </a:extLst>
              </p:cNvPr>
              <p:cNvSpPr txBox="1"/>
              <p:nvPr/>
            </p:nvSpPr>
            <p:spPr>
              <a:xfrm>
                <a:off x="432462" y="3157449"/>
                <a:ext cx="3869773" cy="408445"/>
              </a:xfrm>
              <a:prstGeom prst="rect">
                <a:avLst/>
              </a:prstGeom>
              <a:noFill/>
            </p:spPr>
            <p:txBody>
              <a:bodyPr wrap="square" rtlCol="0">
                <a:spAutoFit/>
              </a:bodyPr>
              <a:lstStyle/>
              <a:p>
                <a:r>
                  <a:rPr lang="af-ZA" sz="2000" dirty="0">
                    <a:latin typeface="Cambria Math" panose="02040503050406030204" pitchFamily="18" charset="0"/>
                    <a:ea typeface="Cambria Math" panose="02040503050406030204" pitchFamily="18" charset="0"/>
                  </a:rPr>
                  <a:t>2</a:t>
                </a:r>
                <a14:m>
                  <m:oMath xmlns:m="http://schemas.openxmlformats.org/officeDocument/2006/math">
                    <m:r>
                      <a:rPr lang="af-ZA" sz="2000" b="0" i="0" smtClean="0">
                        <a:latin typeface="Cambria Math" panose="02040503050406030204" pitchFamily="18" charset="0"/>
                        <a:ea typeface="Cambria Math" panose="02040503050406030204" pitchFamily="18" charset="0"/>
                      </a:rPr>
                      <m:t>.  </m:t>
                    </m:r>
                    <m:r>
                      <m:rPr>
                        <m:sty m:val="p"/>
                      </m:rPr>
                      <a:rPr lang="af-ZA" sz="2000" b="0" i="0" smtClean="0">
                        <a:latin typeface="Cambria Math" panose="02040503050406030204" pitchFamily="18" charset="0"/>
                        <a:ea typeface="Cambria Math" panose="02040503050406030204" pitchFamily="18" charset="0"/>
                      </a:rPr>
                      <m:t>Use</m:t>
                    </m:r>
                    <m:r>
                      <a:rPr lang="af-ZA" sz="2000" b="0" i="0" smtClean="0">
                        <a:latin typeface="Cambria Math" panose="02040503050406030204" pitchFamily="18" charset="0"/>
                        <a:ea typeface="Cambria Math" panose="02040503050406030204" pitchFamily="18" charset="0"/>
                      </a:rPr>
                      <m:t> </m:t>
                    </m:r>
                    <m:r>
                      <m:rPr>
                        <m:sty m:val="p"/>
                      </m:rPr>
                      <a:rPr lang="af-ZA" sz="2000" b="0" i="0" smtClean="0">
                        <a:latin typeface="Cambria Math" panose="02040503050406030204" pitchFamily="18" charset="0"/>
                        <a:ea typeface="Cambria Math" panose="02040503050406030204" pitchFamily="18" charset="0"/>
                      </a:rPr>
                      <m:t>the</m:t>
                    </m:r>
                    <m:r>
                      <a:rPr lang="af-ZA" sz="2000" b="0" i="0" smtClean="0">
                        <a:latin typeface="Cambria Math" panose="02040503050406030204" pitchFamily="18" charset="0"/>
                        <a:ea typeface="Cambria Math" panose="02040503050406030204" pitchFamily="18" charset="0"/>
                      </a:rPr>
                      <m:t> </m:t>
                    </m:r>
                    <m:r>
                      <m:rPr>
                        <m:sty m:val="p"/>
                      </m:rPr>
                      <a:rPr lang="af-ZA" sz="2000" b="0" i="0" smtClean="0">
                        <a:latin typeface="Cambria Math" panose="02040503050406030204" pitchFamily="18" charset="0"/>
                        <a:ea typeface="Cambria Math" panose="02040503050406030204" pitchFamily="18" charset="0"/>
                      </a:rPr>
                      <m:t>sine</m:t>
                    </m:r>
                    <m:r>
                      <a:rPr lang="af-ZA" sz="2000" b="0" i="0" smtClean="0">
                        <a:latin typeface="Cambria Math" panose="02040503050406030204" pitchFamily="18" charset="0"/>
                        <a:ea typeface="Cambria Math" panose="02040503050406030204" pitchFamily="18" charset="0"/>
                      </a:rPr>
                      <m:t> </m:t>
                    </m:r>
                    <m:r>
                      <m:rPr>
                        <m:sty m:val="p"/>
                      </m:rPr>
                      <a:rPr lang="af-ZA" sz="2000" b="0" i="0" smtClean="0">
                        <a:latin typeface="Cambria Math" panose="02040503050406030204" pitchFamily="18" charset="0"/>
                        <a:ea typeface="Cambria Math" panose="02040503050406030204" pitchFamily="18" charset="0"/>
                      </a:rPr>
                      <m:t>r</m:t>
                    </m:r>
                    <m:r>
                      <a:rPr lang="af-ZA" sz="2000" b="0" i="1" smtClean="0">
                        <a:latin typeface="Cambria Math" panose="02040503050406030204" pitchFamily="18" charset="0"/>
                        <a:ea typeface="Cambria Math" panose="02040503050406030204" pitchFamily="18" charset="0"/>
                      </a:rPr>
                      <m:t>𝑢𝑙𝑒</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𝑡𝑜</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𝑠h𝑜𝑤</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𝑡h𝑎𝑡</m:t>
                    </m:r>
                  </m:oMath>
                </a14:m>
                <a:endParaRPr lang="en-ZA" sz="2000" dirty="0">
                  <a:latin typeface="Cambria Math" panose="02040503050406030204" pitchFamily="18" charset="0"/>
                  <a:ea typeface="Cambria Math" panose="02040503050406030204" pitchFamily="18" charset="0"/>
                </a:endParaRPr>
              </a:p>
            </p:txBody>
          </p:sp>
        </mc:Choice>
        <mc:Fallback xmlns="">
          <p:sp>
            <p:nvSpPr>
              <p:cNvPr id="48" name="TextBox 47">
                <a:extLst>
                  <a:ext uri="{FF2B5EF4-FFF2-40B4-BE49-F238E27FC236}">
                    <a16:creationId xmlns:a16="http://schemas.microsoft.com/office/drawing/2014/main" id="{4E779E76-9F9C-4E4D-9CA9-B96210FAA9FB}"/>
                  </a:ext>
                </a:extLst>
              </p:cNvPr>
              <p:cNvSpPr txBox="1">
                <a:spLocks noRot="1" noChangeAspect="1" noMove="1" noResize="1" noEditPoints="1" noAdjustHandles="1" noChangeArrowheads="1" noChangeShapeType="1" noTextEdit="1"/>
              </p:cNvSpPr>
              <p:nvPr/>
            </p:nvSpPr>
            <p:spPr>
              <a:xfrm>
                <a:off x="432462" y="3157449"/>
                <a:ext cx="3869773" cy="408445"/>
              </a:xfrm>
              <a:prstGeom prst="rect">
                <a:avLst/>
              </a:prstGeom>
              <a:blipFill>
                <a:blip r:embed="rId5"/>
                <a:stretch>
                  <a:fillRect l="-1732" t="-8955"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73E6FDA-6F71-41E8-8D16-8DB22CEE5C62}"/>
                  </a:ext>
                </a:extLst>
              </p:cNvPr>
              <p:cNvSpPr txBox="1"/>
              <p:nvPr/>
            </p:nvSpPr>
            <p:spPr>
              <a:xfrm>
                <a:off x="4062483" y="2983981"/>
                <a:ext cx="1989401" cy="7188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af-ZA" sz="2000" b="0" i="0" smtClean="0">
                          <a:latin typeface="Cambria Math" panose="02040503050406030204" pitchFamily="18" charset="0"/>
                          <a:ea typeface="Cambria Math" panose="02040503050406030204" pitchFamily="18" charset="0"/>
                        </a:rPr>
                        <m:t>AB</m:t>
                      </m:r>
                      <m:r>
                        <a:rPr lang="af-ZA" sz="2000" b="0" i="0" smtClean="0">
                          <a:latin typeface="Cambria Math" panose="02040503050406030204" pitchFamily="18" charset="0"/>
                          <a:ea typeface="Cambria Math" panose="02040503050406030204" pitchFamily="18" charset="0"/>
                        </a:rPr>
                        <m:t>=</m:t>
                      </m:r>
                      <m:f>
                        <m:fPr>
                          <m:ctrlPr>
                            <a:rPr lang="af-ZA" sz="2000" b="0" i="1" smtClean="0">
                              <a:latin typeface="Cambria Math" panose="02040503050406030204" pitchFamily="18" charset="0"/>
                              <a:ea typeface="Cambria Math" panose="02040503050406030204" pitchFamily="18" charset="0"/>
                            </a:rPr>
                          </m:ctrlPr>
                        </m:fPr>
                        <m:num>
                          <m:func>
                            <m:funcPr>
                              <m:ctrlPr>
                                <a:rPr lang="af-ZA" sz="2000" i="1">
                                  <a:latin typeface="Cambria Math" panose="02040503050406030204" pitchFamily="18" charset="0"/>
                                  <a:ea typeface="Cambria Math" panose="02040503050406030204" pitchFamily="18" charset="0"/>
                                </a:rPr>
                              </m:ctrlPr>
                            </m:funcPr>
                            <m:fName>
                              <m:r>
                                <m:rPr>
                                  <m:sty m:val="p"/>
                                </m:rPr>
                                <a:rPr lang="af-ZA" sz="2000" b="0" i="0" smtClean="0">
                                  <a:latin typeface="Cambria Math" panose="02040503050406030204" pitchFamily="18" charset="0"/>
                                  <a:ea typeface="Cambria Math" panose="02040503050406030204" pitchFamily="18" charset="0"/>
                                </a:rPr>
                                <m:t>BP</m:t>
                              </m:r>
                              <m:r>
                                <a:rPr lang="af-ZA" sz="2000" b="0" i="0" smtClean="0">
                                  <a:latin typeface="Cambria Math" panose="02040503050406030204" pitchFamily="18" charset="0"/>
                                  <a:ea typeface="Cambria Math" panose="02040503050406030204" pitchFamily="18" charset="0"/>
                                </a:rPr>
                                <m:t> </m:t>
                              </m:r>
                              <m:r>
                                <m:rPr>
                                  <m:sty m:val="p"/>
                                </m:rPr>
                                <a:rPr lang="af-ZA" sz="2000">
                                  <a:latin typeface="Cambria Math" panose="02040503050406030204" pitchFamily="18" charset="0"/>
                                  <a:ea typeface="Cambria Math" panose="02040503050406030204" pitchFamily="18" charset="0"/>
                                </a:rPr>
                                <m:t>sin</m:t>
                              </m:r>
                            </m:fName>
                            <m:e>
                              <m:r>
                                <a:rPr lang="af-ZA" sz="2000" b="0" i="1" smtClean="0">
                                  <a:latin typeface="Cambria Math" panose="02040503050406030204" pitchFamily="18" charset="0"/>
                                  <a:ea typeface="Cambria Math" panose="02040503050406030204" pitchFamily="18" charset="0"/>
                                </a:rPr>
                                <m:t>𝑥</m:t>
                              </m:r>
                            </m:e>
                          </m:func>
                        </m:num>
                        <m:den>
                          <m:func>
                            <m:funcPr>
                              <m:ctrlPr>
                                <a:rPr lang="af-ZA" sz="2000" b="0" i="1" smtClean="0">
                                  <a:latin typeface="Cambria Math" panose="02040503050406030204" pitchFamily="18" charset="0"/>
                                  <a:ea typeface="Cambria Math" panose="02040503050406030204" pitchFamily="18" charset="0"/>
                                </a:rPr>
                              </m:ctrlPr>
                            </m:funcPr>
                            <m:fName>
                              <m:r>
                                <m:rPr>
                                  <m:sty m:val="p"/>
                                </m:rPr>
                                <a:rPr lang="af-ZA" sz="2000" b="0" i="0" smtClean="0">
                                  <a:latin typeface="Cambria Math" panose="02040503050406030204" pitchFamily="18" charset="0"/>
                                  <a:ea typeface="Cambria Math" panose="02040503050406030204" pitchFamily="18" charset="0"/>
                                </a:rPr>
                                <m:t>sin</m:t>
                              </m:r>
                            </m:fName>
                            <m:e>
                              <m:sSub>
                                <m:sSubPr>
                                  <m:ctrlPr>
                                    <a:rPr lang="af-ZA" sz="2000" i="1">
                                      <a:latin typeface="Cambria Math" panose="02040503050406030204" pitchFamily="18" charset="0"/>
                                      <a:ea typeface="Cambria Math" panose="02040503050406030204" pitchFamily="18" charset="0"/>
                                    </a:rPr>
                                  </m:ctrlPr>
                                </m:sSubPr>
                                <m:e>
                                  <m:r>
                                    <a:rPr lang="af-ZA" sz="2000" i="1">
                                      <a:latin typeface="Cambria Math" panose="02040503050406030204" pitchFamily="18" charset="0"/>
                                      <a:ea typeface="Cambria Math" panose="02040503050406030204" pitchFamily="18" charset="0"/>
                                    </a:rPr>
                                    <m:t>𝐴</m:t>
                                  </m:r>
                                </m:e>
                                <m:sub>
                                  <m:r>
                                    <a:rPr lang="af-ZA" sz="2000" i="1">
                                      <a:latin typeface="Cambria Math" panose="02040503050406030204" pitchFamily="18" charset="0"/>
                                      <a:ea typeface="Cambria Math" panose="02040503050406030204" pitchFamily="18" charset="0"/>
                                    </a:rPr>
                                    <m:t>1</m:t>
                                  </m:r>
                                </m:sub>
                              </m:sSub>
                            </m:e>
                          </m:func>
                        </m:den>
                      </m:f>
                    </m:oMath>
                  </m:oMathPara>
                </a14:m>
                <a:endParaRPr lang="en-US" sz="2000" dirty="0"/>
              </a:p>
            </p:txBody>
          </p:sp>
        </mc:Choice>
        <mc:Fallback xmlns="">
          <p:sp>
            <p:nvSpPr>
              <p:cNvPr id="49" name="TextBox 48">
                <a:extLst>
                  <a:ext uri="{FF2B5EF4-FFF2-40B4-BE49-F238E27FC236}">
                    <a16:creationId xmlns:a16="http://schemas.microsoft.com/office/drawing/2014/main" id="{873E6FDA-6F71-41E8-8D16-8DB22CEE5C62}"/>
                  </a:ext>
                </a:extLst>
              </p:cNvPr>
              <p:cNvSpPr txBox="1">
                <a:spLocks noRot="1" noChangeAspect="1" noMove="1" noResize="1" noEditPoints="1" noAdjustHandles="1" noChangeArrowheads="1" noChangeShapeType="1" noTextEdit="1"/>
              </p:cNvSpPr>
              <p:nvPr/>
            </p:nvSpPr>
            <p:spPr>
              <a:xfrm>
                <a:off x="4062483" y="2983981"/>
                <a:ext cx="1989401" cy="718851"/>
              </a:xfrm>
              <a:prstGeom prst="rect">
                <a:avLst/>
              </a:prstGeom>
              <a:blipFill>
                <a:blip r:embed="rId6"/>
                <a:stretch>
                  <a:fillRect/>
                </a:stretch>
              </a:blipFill>
            </p:spPr>
            <p:txBody>
              <a:bodyPr/>
              <a:lstStyle/>
              <a:p>
                <a:r>
                  <a:rPr lang="en-US">
                    <a:noFill/>
                  </a:rPr>
                  <a:t> </a:t>
                </a:r>
              </a:p>
            </p:txBody>
          </p:sp>
        </mc:Fallback>
      </mc:AlternateContent>
      <p:sp>
        <p:nvSpPr>
          <p:cNvPr id="53" name="TextBox 52">
            <a:extLst>
              <a:ext uri="{FF2B5EF4-FFF2-40B4-BE49-F238E27FC236}">
                <a16:creationId xmlns:a16="http://schemas.microsoft.com/office/drawing/2014/main" id="{D9459E26-36A9-4FAE-904E-B0F98AE97868}"/>
              </a:ext>
            </a:extLst>
          </p:cNvPr>
          <p:cNvSpPr txBox="1"/>
          <p:nvPr/>
        </p:nvSpPr>
        <p:spPr>
          <a:xfrm>
            <a:off x="9791440" y="1555759"/>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A</a:t>
            </a:r>
          </a:p>
        </p:txBody>
      </p:sp>
      <p:sp>
        <p:nvSpPr>
          <p:cNvPr id="54" name="TextBox 53">
            <a:extLst>
              <a:ext uri="{FF2B5EF4-FFF2-40B4-BE49-F238E27FC236}">
                <a16:creationId xmlns:a16="http://schemas.microsoft.com/office/drawing/2014/main" id="{CC708011-67CC-4A0D-9FB2-CD80C9864A28}"/>
              </a:ext>
            </a:extLst>
          </p:cNvPr>
          <p:cNvSpPr txBox="1"/>
          <p:nvPr/>
        </p:nvSpPr>
        <p:spPr>
          <a:xfrm>
            <a:off x="9485157" y="2179854"/>
            <a:ext cx="306283"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1</a:t>
            </a:r>
          </a:p>
        </p:txBody>
      </p:sp>
      <p:sp>
        <p:nvSpPr>
          <p:cNvPr id="55" name="TextBox 54">
            <a:extLst>
              <a:ext uri="{FF2B5EF4-FFF2-40B4-BE49-F238E27FC236}">
                <a16:creationId xmlns:a16="http://schemas.microsoft.com/office/drawing/2014/main" id="{0F65F405-A4E7-41BE-B76A-4372CD38C6FF}"/>
              </a:ext>
            </a:extLst>
          </p:cNvPr>
          <p:cNvSpPr txBox="1"/>
          <p:nvPr/>
        </p:nvSpPr>
        <p:spPr>
          <a:xfrm>
            <a:off x="9879568" y="2192358"/>
            <a:ext cx="306283"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2</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1D5FD4E-6D5C-4C3E-8279-9ED984F6475E}"/>
                  </a:ext>
                </a:extLst>
              </p:cNvPr>
              <p:cNvSpPr txBox="1"/>
              <p:nvPr/>
            </p:nvSpPr>
            <p:spPr>
              <a:xfrm>
                <a:off x="8338881" y="3553842"/>
                <a:ext cx="12503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800" b="1" i="1" smtClean="0">
                          <a:solidFill>
                            <a:srgbClr val="FFC000"/>
                          </a:solidFill>
                          <a:latin typeface="Cambria Math" panose="02040503050406030204" pitchFamily="18" charset="0"/>
                          <a:ea typeface="Cambria Math" panose="02040503050406030204" pitchFamily="18" charset="0"/>
                        </a:rPr>
                        <m:t>𝟏𝟖𝟎</m:t>
                      </m:r>
                      <m:r>
                        <a:rPr lang="af-ZA" sz="1800" b="1" i="1" smtClean="0">
                          <a:solidFill>
                            <a:srgbClr val="FFC000"/>
                          </a:solidFill>
                          <a:latin typeface="Cambria Math" panose="02040503050406030204" pitchFamily="18" charset="0"/>
                          <a:ea typeface="Cambria Math" panose="02040503050406030204" pitchFamily="18" charset="0"/>
                        </a:rPr>
                        <m:t>°−</m:t>
                      </m:r>
                      <m:r>
                        <a:rPr lang="af-ZA" sz="1800" b="1" i="1" smtClean="0">
                          <a:solidFill>
                            <a:srgbClr val="FFC000"/>
                          </a:solidFill>
                          <a:latin typeface="Cambria Math" panose="02040503050406030204" pitchFamily="18" charset="0"/>
                          <a:ea typeface="Cambria Math" panose="02040503050406030204" pitchFamily="18" charset="0"/>
                        </a:rPr>
                        <m:t>𝒙</m:t>
                      </m:r>
                    </m:oMath>
                  </m:oMathPara>
                </a14:m>
                <a:endParaRPr lang="en-US" b="1" dirty="0">
                  <a:solidFill>
                    <a:srgbClr val="FFC000"/>
                  </a:solidFill>
                </a:endParaRPr>
              </a:p>
            </p:txBody>
          </p:sp>
        </mc:Choice>
        <mc:Fallback xmlns="">
          <p:sp>
            <p:nvSpPr>
              <p:cNvPr id="24" name="TextBox 23">
                <a:extLst>
                  <a:ext uri="{FF2B5EF4-FFF2-40B4-BE49-F238E27FC236}">
                    <a16:creationId xmlns:a16="http://schemas.microsoft.com/office/drawing/2014/main" id="{31D5FD4E-6D5C-4C3E-8279-9ED984F6475E}"/>
                  </a:ext>
                </a:extLst>
              </p:cNvPr>
              <p:cNvSpPr txBox="1">
                <a:spLocks noRot="1" noChangeAspect="1" noMove="1" noResize="1" noEditPoints="1" noAdjustHandles="1" noChangeArrowheads="1" noChangeShapeType="1" noTextEdit="1"/>
              </p:cNvSpPr>
              <p:nvPr/>
            </p:nvSpPr>
            <p:spPr>
              <a:xfrm>
                <a:off x="8338881" y="3553842"/>
                <a:ext cx="12503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39F5D3D-CCF1-4007-96E9-756614DE293C}"/>
                  </a:ext>
                </a:extLst>
              </p:cNvPr>
              <p:cNvSpPr txBox="1"/>
              <p:nvPr/>
            </p:nvSpPr>
            <p:spPr>
              <a:xfrm>
                <a:off x="1149135" y="2541097"/>
                <a:ext cx="2032355" cy="376770"/>
              </a:xfrm>
              <a:prstGeom prst="rect">
                <a:avLst/>
              </a:prstGeom>
              <a:noFill/>
            </p:spPr>
            <p:txBody>
              <a:bodyPr wrap="square">
                <a:spAutoFit/>
              </a:bodyPr>
              <a:lstStyle/>
              <a:p>
                <a:r>
                  <a:rPr lang="af-ZA" dirty="0"/>
                  <a:t>A</a:t>
                </a:r>
                <a14:m>
                  <m:oMath xmlns:m="http://schemas.openxmlformats.org/officeDocument/2006/math">
                    <m:acc>
                      <m:accPr>
                        <m:chr m:val="̂"/>
                        <m:ctrlPr>
                          <a:rPr lang="af-ZA" i="1">
                            <a:latin typeface="Cambria Math" panose="02040503050406030204" pitchFamily="18" charset="0"/>
                            <a:ea typeface="Cambria Math" panose="02040503050406030204" pitchFamily="18" charset="0"/>
                          </a:rPr>
                        </m:ctrlPr>
                      </m:accPr>
                      <m:e>
                        <m:r>
                          <a:rPr lang="af-ZA" i="1">
                            <a:latin typeface="Cambria Math" panose="02040503050406030204" pitchFamily="18" charset="0"/>
                            <a:ea typeface="Cambria Math" panose="02040503050406030204" pitchFamily="18" charset="0"/>
                          </a:rPr>
                          <m:t>𝑃</m:t>
                        </m:r>
                      </m:e>
                    </m:acc>
                    <m:r>
                      <m:rPr>
                        <m:sty m:val="p"/>
                      </m:rPr>
                      <a:rPr lang="af-ZA">
                        <a:latin typeface="Cambria Math" panose="02040503050406030204" pitchFamily="18" charset="0"/>
                        <a:ea typeface="Cambria Math" panose="02040503050406030204" pitchFamily="18" charset="0"/>
                      </a:rPr>
                      <m:t>B</m:t>
                    </m:r>
                    <m:r>
                      <a:rPr lang="af-ZA" b="1" i="1" smtClean="0">
                        <a:latin typeface="Cambria Math" panose="02040503050406030204" pitchFamily="18" charset="0"/>
                        <a:ea typeface="Cambria Math" panose="02040503050406030204" pitchFamily="18" charset="0"/>
                      </a:rPr>
                      <m:t>=</m:t>
                    </m:r>
                    <m:r>
                      <a:rPr lang="af-ZA" sz="1800" b="1" i="1" smtClean="0">
                        <a:solidFill>
                          <a:srgbClr val="FFFF00"/>
                        </a:solidFill>
                        <a:latin typeface="Cambria Math" panose="02040503050406030204" pitchFamily="18" charset="0"/>
                        <a:ea typeface="Cambria Math" panose="02040503050406030204" pitchFamily="18" charset="0"/>
                      </a:rPr>
                      <m:t>𝟏𝟖𝟎</m:t>
                    </m:r>
                    <m:r>
                      <a:rPr lang="af-ZA" sz="1800" b="1" i="1" smtClean="0">
                        <a:solidFill>
                          <a:srgbClr val="FFFF00"/>
                        </a:solidFill>
                        <a:latin typeface="Cambria Math" panose="02040503050406030204" pitchFamily="18" charset="0"/>
                        <a:ea typeface="Cambria Math" panose="02040503050406030204" pitchFamily="18" charset="0"/>
                      </a:rPr>
                      <m:t>°−</m:t>
                    </m:r>
                    <m:r>
                      <a:rPr lang="af-ZA" sz="1800" b="1" i="1" smtClean="0">
                        <a:solidFill>
                          <a:srgbClr val="FFFF00"/>
                        </a:solidFill>
                        <a:latin typeface="Cambria Math" panose="02040503050406030204" pitchFamily="18" charset="0"/>
                        <a:ea typeface="Cambria Math" panose="02040503050406030204" pitchFamily="18" charset="0"/>
                      </a:rPr>
                      <m:t>𝒙</m:t>
                    </m:r>
                  </m:oMath>
                </a14:m>
                <a:endParaRPr lang="en-US" b="1" dirty="0">
                  <a:solidFill>
                    <a:srgbClr val="FFC000"/>
                  </a:solidFill>
                </a:endParaRPr>
              </a:p>
            </p:txBody>
          </p:sp>
        </mc:Choice>
        <mc:Fallback xmlns="">
          <p:sp>
            <p:nvSpPr>
              <p:cNvPr id="25" name="TextBox 24">
                <a:extLst>
                  <a:ext uri="{FF2B5EF4-FFF2-40B4-BE49-F238E27FC236}">
                    <a16:creationId xmlns:a16="http://schemas.microsoft.com/office/drawing/2014/main" id="{339F5D3D-CCF1-4007-96E9-756614DE293C}"/>
                  </a:ext>
                </a:extLst>
              </p:cNvPr>
              <p:cNvSpPr txBox="1">
                <a:spLocks noRot="1" noChangeAspect="1" noMove="1" noResize="1" noEditPoints="1" noAdjustHandles="1" noChangeArrowheads="1" noChangeShapeType="1" noTextEdit="1"/>
              </p:cNvSpPr>
              <p:nvPr/>
            </p:nvSpPr>
            <p:spPr>
              <a:xfrm>
                <a:off x="1149135" y="2541097"/>
                <a:ext cx="2032355" cy="376770"/>
              </a:xfrm>
              <a:prstGeom prst="rect">
                <a:avLst/>
              </a:prstGeom>
              <a:blipFill>
                <a:blip r:embed="rId8"/>
                <a:stretch>
                  <a:fillRect l="-2703" t="-6452" b="-25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D30555B-6CE6-48D4-AF53-BDCA90D2704C}"/>
                  </a:ext>
                </a:extLst>
              </p:cNvPr>
              <p:cNvSpPr txBox="1"/>
              <p:nvPr/>
            </p:nvSpPr>
            <p:spPr>
              <a:xfrm>
                <a:off x="1114378" y="1949134"/>
                <a:ext cx="1983943" cy="376770"/>
              </a:xfrm>
              <a:prstGeom prst="rect">
                <a:avLst/>
              </a:prstGeom>
              <a:noFill/>
            </p:spPr>
            <p:txBody>
              <a:bodyPr wrap="square">
                <a:spAutoFit/>
              </a:bodyPr>
              <a:lstStyle/>
              <a:p>
                <a:r>
                  <a:rPr lang="af-ZA" dirty="0"/>
                  <a:t>A</a:t>
                </a:r>
                <a14:m>
                  <m:oMath xmlns:m="http://schemas.openxmlformats.org/officeDocument/2006/math">
                    <m:acc>
                      <m:accPr>
                        <m:chr m:val="̂"/>
                        <m:ctrlPr>
                          <a:rPr lang="af-ZA" i="1">
                            <a:latin typeface="Cambria Math" panose="02040503050406030204" pitchFamily="18" charset="0"/>
                            <a:ea typeface="Cambria Math" panose="02040503050406030204" pitchFamily="18" charset="0"/>
                          </a:rPr>
                        </m:ctrlPr>
                      </m:accPr>
                      <m:e>
                        <m:r>
                          <a:rPr lang="af-ZA" i="1">
                            <a:latin typeface="Cambria Math" panose="02040503050406030204" pitchFamily="18" charset="0"/>
                            <a:ea typeface="Cambria Math" panose="02040503050406030204" pitchFamily="18" charset="0"/>
                          </a:rPr>
                          <m:t>𝑃</m:t>
                        </m:r>
                      </m:e>
                    </m:acc>
                    <m:r>
                      <m:rPr>
                        <m:sty m:val="p"/>
                      </m:rPr>
                      <a:rPr lang="af-ZA">
                        <a:latin typeface="Cambria Math" panose="02040503050406030204" pitchFamily="18" charset="0"/>
                        <a:ea typeface="Cambria Math" panose="02040503050406030204" pitchFamily="18" charset="0"/>
                      </a:rPr>
                      <m:t>B</m:t>
                    </m:r>
                    <m:r>
                      <a:rPr lang="af-ZA" b="1" i="1" smtClean="0">
                        <a:latin typeface="Cambria Math" panose="02040503050406030204" pitchFamily="18" charset="0"/>
                        <a:ea typeface="Cambria Math" panose="02040503050406030204" pitchFamily="18" charset="0"/>
                      </a:rPr>
                      <m:t>+</m:t>
                    </m:r>
                    <m:r>
                      <a:rPr lang="af-ZA" b="1" i="1" smtClean="0">
                        <a:latin typeface="Cambria Math" panose="02040503050406030204" pitchFamily="18" charset="0"/>
                        <a:ea typeface="Cambria Math" panose="02040503050406030204" pitchFamily="18" charset="0"/>
                      </a:rPr>
                      <m:t>𝒙</m:t>
                    </m:r>
                    <m:r>
                      <a:rPr lang="af-ZA" b="1" i="1" smtClean="0">
                        <a:latin typeface="Cambria Math" panose="02040503050406030204" pitchFamily="18" charset="0"/>
                        <a:ea typeface="Cambria Math" panose="02040503050406030204" pitchFamily="18" charset="0"/>
                      </a:rPr>
                      <m:t>=</m:t>
                    </m:r>
                    <m:r>
                      <a:rPr lang="af-ZA" sz="1800" b="1" i="1" smtClean="0">
                        <a:solidFill>
                          <a:schemeClr val="tx1"/>
                        </a:solidFill>
                        <a:latin typeface="Cambria Math" panose="02040503050406030204" pitchFamily="18" charset="0"/>
                        <a:ea typeface="Cambria Math" panose="02040503050406030204" pitchFamily="18" charset="0"/>
                      </a:rPr>
                      <m:t>𝟏𝟖𝟎</m:t>
                    </m:r>
                    <m:r>
                      <a:rPr lang="af-ZA" sz="1800" b="1" i="1" smtClean="0">
                        <a:solidFill>
                          <a:schemeClr val="tx1"/>
                        </a:solidFill>
                        <a:latin typeface="Cambria Math" panose="02040503050406030204" pitchFamily="18" charset="0"/>
                        <a:ea typeface="Cambria Math" panose="02040503050406030204" pitchFamily="18" charset="0"/>
                      </a:rPr>
                      <m:t>°</m:t>
                    </m:r>
                  </m:oMath>
                </a14:m>
                <a:endParaRPr lang="en-US" b="1" dirty="0">
                  <a:solidFill>
                    <a:srgbClr val="FFC000"/>
                  </a:solidFill>
                </a:endParaRPr>
              </a:p>
            </p:txBody>
          </p:sp>
        </mc:Choice>
        <mc:Fallback xmlns="">
          <p:sp>
            <p:nvSpPr>
              <p:cNvPr id="26" name="TextBox 25">
                <a:extLst>
                  <a:ext uri="{FF2B5EF4-FFF2-40B4-BE49-F238E27FC236}">
                    <a16:creationId xmlns:a16="http://schemas.microsoft.com/office/drawing/2014/main" id="{DD30555B-6CE6-48D4-AF53-BDCA90D2704C}"/>
                  </a:ext>
                </a:extLst>
              </p:cNvPr>
              <p:cNvSpPr txBox="1">
                <a:spLocks noRot="1" noChangeAspect="1" noMove="1" noResize="1" noEditPoints="1" noAdjustHandles="1" noChangeArrowheads="1" noChangeShapeType="1" noTextEdit="1"/>
              </p:cNvSpPr>
              <p:nvPr/>
            </p:nvSpPr>
            <p:spPr>
              <a:xfrm>
                <a:off x="1114378" y="1949134"/>
                <a:ext cx="1983943" cy="376770"/>
              </a:xfrm>
              <a:prstGeom prst="rect">
                <a:avLst/>
              </a:prstGeom>
              <a:blipFill>
                <a:blip r:embed="rId9"/>
                <a:stretch>
                  <a:fillRect l="-2769" t="-6452" b="-25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D0977C9-10C0-44F3-941C-6A8BF2DC372B}"/>
                  </a:ext>
                </a:extLst>
              </p:cNvPr>
              <p:cNvSpPr txBox="1"/>
              <p:nvPr/>
            </p:nvSpPr>
            <p:spPr>
              <a:xfrm>
                <a:off x="3286511" y="1911562"/>
                <a:ext cx="2804071" cy="646331"/>
              </a:xfrm>
              <a:prstGeom prst="rect">
                <a:avLst/>
              </a:prstGeom>
              <a:noFill/>
            </p:spPr>
            <p:txBody>
              <a:bodyPr wrap="square">
                <a:spAutoFit/>
              </a:bodyPr>
              <a:lstStyle/>
              <a:p>
                <a:r>
                  <a:rPr lang="af-ZA" dirty="0">
                    <a:latin typeface="Cambria Math" panose="02040503050406030204" pitchFamily="18" charset="0"/>
                    <a:ea typeface="Cambria Math" panose="02040503050406030204" pitchFamily="18" charset="0"/>
                  </a:rPr>
                  <a:t>∠ on a straight line = 180</a:t>
                </a:r>
                <a:r>
                  <a:rPr lang="af-ZA" sz="1800" b="1" dirty="0">
                    <a:solidFill>
                      <a:schemeClr val="tx1"/>
                    </a:solidFill>
                    <a:ea typeface="Cambria Math" panose="02040503050406030204" pitchFamily="18" charset="0"/>
                  </a:rPr>
                  <a:t> </a:t>
                </a:r>
                <a14:m>
                  <m:oMath xmlns:m="http://schemas.openxmlformats.org/officeDocument/2006/math">
                    <m:r>
                      <a:rPr lang="af-ZA" sz="1800" b="1" i="1" smtClean="0">
                        <a:solidFill>
                          <a:schemeClr val="tx1"/>
                        </a:solidFill>
                        <a:latin typeface="Cambria Math" panose="02040503050406030204" pitchFamily="18" charset="0"/>
                        <a:ea typeface="Cambria Math" panose="02040503050406030204" pitchFamily="18" charset="0"/>
                      </a:rPr>
                      <m:t>°</m:t>
                    </m:r>
                  </m:oMath>
                </a14:m>
                <a:endParaRPr lang="en-US" b="1" dirty="0">
                  <a:solidFill>
                    <a:srgbClr val="FFC000"/>
                  </a:solidFill>
                </a:endParaRPr>
              </a:p>
            </p:txBody>
          </p:sp>
        </mc:Choice>
        <mc:Fallback xmlns="">
          <p:sp>
            <p:nvSpPr>
              <p:cNvPr id="27" name="TextBox 26">
                <a:extLst>
                  <a:ext uri="{FF2B5EF4-FFF2-40B4-BE49-F238E27FC236}">
                    <a16:creationId xmlns:a16="http://schemas.microsoft.com/office/drawing/2014/main" id="{AD0977C9-10C0-44F3-941C-6A8BF2DC372B}"/>
                  </a:ext>
                </a:extLst>
              </p:cNvPr>
              <p:cNvSpPr txBox="1">
                <a:spLocks noRot="1" noChangeAspect="1" noMove="1" noResize="1" noEditPoints="1" noAdjustHandles="1" noChangeArrowheads="1" noChangeShapeType="1" noTextEdit="1"/>
              </p:cNvSpPr>
              <p:nvPr/>
            </p:nvSpPr>
            <p:spPr>
              <a:xfrm>
                <a:off x="3286511" y="1911562"/>
                <a:ext cx="2804071" cy="646331"/>
              </a:xfrm>
              <a:prstGeom prst="rect">
                <a:avLst/>
              </a:prstGeom>
              <a:blipFill>
                <a:blip r:embed="rId10"/>
                <a:stretch>
                  <a:fillRect l="-1739" t="-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C8E5C86-901B-4E26-AAAC-92DF966E3B57}"/>
                  </a:ext>
                </a:extLst>
              </p:cNvPr>
              <p:cNvSpPr txBox="1"/>
              <p:nvPr/>
            </p:nvSpPr>
            <p:spPr>
              <a:xfrm>
                <a:off x="1099793" y="3709902"/>
                <a:ext cx="3260626" cy="7191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f-ZA" sz="2000" b="0" i="1" smtClean="0">
                              <a:latin typeface="Cambria Math" panose="02040503050406030204" pitchFamily="18" charset="0"/>
                              <a:ea typeface="Cambria Math" panose="02040503050406030204" pitchFamily="18" charset="0"/>
                            </a:rPr>
                          </m:ctrlPr>
                        </m:fPr>
                        <m:num>
                          <m:func>
                            <m:funcPr>
                              <m:ctrlPr>
                                <a:rPr lang="af-ZA" sz="2000" i="1" smtClean="0">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r>
                                <m:rPr>
                                  <m:nor/>
                                </m:rPr>
                                <a:rPr lang="af-ZA" sz="2000" dirty="0"/>
                                <m:t>A</m:t>
                              </m:r>
                              <m:acc>
                                <m:accPr>
                                  <m:chr m:val="̂"/>
                                  <m:ctrlPr>
                                    <a:rPr lang="af-ZA" sz="2000" i="1">
                                      <a:latin typeface="Cambria Math" panose="02040503050406030204" pitchFamily="18" charset="0"/>
                                      <a:ea typeface="Cambria Math" panose="02040503050406030204" pitchFamily="18" charset="0"/>
                                    </a:rPr>
                                  </m:ctrlPr>
                                </m:accPr>
                                <m:e>
                                  <m:r>
                                    <a:rPr lang="af-ZA" sz="2000" i="1">
                                      <a:latin typeface="Cambria Math" panose="02040503050406030204" pitchFamily="18" charset="0"/>
                                      <a:ea typeface="Cambria Math" panose="02040503050406030204" pitchFamily="18" charset="0"/>
                                    </a:rPr>
                                    <m:t>𝑃</m:t>
                                  </m:r>
                                </m:e>
                              </m:acc>
                              <m:r>
                                <m:rPr>
                                  <m:sty m:val="p"/>
                                </m:rPr>
                                <a:rPr lang="af-ZA" sz="2000">
                                  <a:latin typeface="Cambria Math" panose="02040503050406030204" pitchFamily="18" charset="0"/>
                                  <a:ea typeface="Cambria Math" panose="02040503050406030204" pitchFamily="18" charset="0"/>
                                </a:rPr>
                                <m:t>B</m:t>
                              </m:r>
                            </m:e>
                          </m:func>
                        </m:num>
                        <m:den>
                          <m:r>
                            <a:rPr lang="af-ZA" sz="2000" b="0" i="1" smtClean="0">
                              <a:latin typeface="Cambria Math" panose="02040503050406030204" pitchFamily="18" charset="0"/>
                              <a:ea typeface="Cambria Math" panose="02040503050406030204" pitchFamily="18" charset="0"/>
                            </a:rPr>
                            <m:t>𝐴𝐵</m:t>
                          </m:r>
                        </m:den>
                      </m:f>
                      <m:r>
                        <a:rPr lang="af-ZA" sz="2000" b="0" i="1" smtClean="0">
                          <a:latin typeface="Cambria Math" panose="02040503050406030204" pitchFamily="18" charset="0"/>
                          <a:ea typeface="Cambria Math" panose="02040503050406030204" pitchFamily="18" charset="0"/>
                        </a:rPr>
                        <m:t>=</m:t>
                      </m:r>
                      <m:f>
                        <m:fPr>
                          <m:ctrlPr>
                            <a:rPr lang="af-ZA" sz="2000" b="0" i="1" smtClean="0">
                              <a:latin typeface="Cambria Math" panose="02040503050406030204" pitchFamily="18" charset="0"/>
                              <a:ea typeface="Cambria Math" panose="02040503050406030204" pitchFamily="18" charset="0"/>
                            </a:rPr>
                          </m:ctrlPr>
                        </m:fPr>
                        <m:num>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sSub>
                                <m:sSubPr>
                                  <m:ctrlPr>
                                    <a:rPr lang="af-ZA" sz="2000" i="1">
                                      <a:latin typeface="Cambria Math" panose="02040503050406030204" pitchFamily="18" charset="0"/>
                                      <a:ea typeface="Cambria Math" panose="02040503050406030204" pitchFamily="18" charset="0"/>
                                    </a:rPr>
                                  </m:ctrlPr>
                                </m:sSubPr>
                                <m:e>
                                  <m:r>
                                    <a:rPr lang="af-ZA" sz="2000" i="1">
                                      <a:latin typeface="Cambria Math" panose="02040503050406030204" pitchFamily="18" charset="0"/>
                                      <a:ea typeface="Cambria Math" panose="02040503050406030204" pitchFamily="18" charset="0"/>
                                    </a:rPr>
                                    <m:t>𝐴</m:t>
                                  </m:r>
                                </m:e>
                                <m:sub>
                                  <m:r>
                                    <a:rPr lang="af-ZA" sz="2000" i="1">
                                      <a:latin typeface="Cambria Math" panose="02040503050406030204" pitchFamily="18" charset="0"/>
                                      <a:ea typeface="Cambria Math" panose="02040503050406030204" pitchFamily="18" charset="0"/>
                                    </a:rPr>
                                    <m:t>1</m:t>
                                  </m:r>
                                </m:sub>
                              </m:sSub>
                            </m:e>
                          </m:func>
                        </m:num>
                        <m:den>
                          <m:r>
                            <a:rPr lang="af-ZA" sz="2000" b="0" i="1" smtClean="0">
                              <a:latin typeface="Cambria Math" panose="02040503050406030204" pitchFamily="18" charset="0"/>
                              <a:ea typeface="Cambria Math" panose="02040503050406030204" pitchFamily="18" charset="0"/>
                            </a:rPr>
                            <m:t>𝐵𝑃</m:t>
                          </m:r>
                        </m:den>
                      </m:f>
                    </m:oMath>
                  </m:oMathPara>
                </a14:m>
                <a:endParaRPr lang="en-US" sz="2000" dirty="0"/>
              </a:p>
            </p:txBody>
          </p:sp>
        </mc:Choice>
        <mc:Fallback xmlns="">
          <p:sp>
            <p:nvSpPr>
              <p:cNvPr id="28" name="TextBox 27">
                <a:extLst>
                  <a:ext uri="{FF2B5EF4-FFF2-40B4-BE49-F238E27FC236}">
                    <a16:creationId xmlns:a16="http://schemas.microsoft.com/office/drawing/2014/main" id="{7C8E5C86-901B-4E26-AAAC-92DF966E3B57}"/>
                  </a:ext>
                </a:extLst>
              </p:cNvPr>
              <p:cNvSpPr txBox="1">
                <a:spLocks noRot="1" noChangeAspect="1" noMove="1" noResize="1" noEditPoints="1" noAdjustHandles="1" noChangeArrowheads="1" noChangeShapeType="1" noTextEdit="1"/>
              </p:cNvSpPr>
              <p:nvPr/>
            </p:nvSpPr>
            <p:spPr>
              <a:xfrm>
                <a:off x="1099793" y="3709902"/>
                <a:ext cx="3260626" cy="71910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CADA23-7032-4E55-B83C-E0BC11BC1A4A}"/>
                  </a:ext>
                </a:extLst>
              </p:cNvPr>
              <p:cNvSpPr txBox="1"/>
              <p:nvPr/>
            </p:nvSpPr>
            <p:spPr>
              <a:xfrm>
                <a:off x="1099793" y="4631578"/>
                <a:ext cx="3260626" cy="6950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f-ZA" sz="2000" b="0" i="1" smtClean="0">
                              <a:latin typeface="Cambria Math" panose="02040503050406030204" pitchFamily="18" charset="0"/>
                              <a:ea typeface="Cambria Math" panose="02040503050406030204" pitchFamily="18" charset="0"/>
                            </a:rPr>
                          </m:ctrlPr>
                        </m:fPr>
                        <m:num>
                          <m:r>
                            <m:rPr>
                              <m:sty m:val="p"/>
                            </m:rPr>
                            <a:rPr lang="af-ZA" sz="2000" b="0" i="0" smtClean="0">
                              <a:latin typeface="Cambria Math" panose="02040503050406030204" pitchFamily="18" charset="0"/>
                              <a:ea typeface="Cambria Math" panose="02040503050406030204" pitchFamily="18" charset="0"/>
                            </a:rPr>
                            <m:t>sin</m:t>
                          </m:r>
                          <m:r>
                            <a:rPr lang="af-ZA" sz="2000" b="0" i="1" smtClean="0">
                              <a:latin typeface="Cambria Math" panose="02040503050406030204" pitchFamily="18" charset="0"/>
                              <a:ea typeface="Cambria Math" panose="02040503050406030204" pitchFamily="18" charset="0"/>
                            </a:rPr>
                            <m:t>⁡(</m:t>
                          </m:r>
                          <m:r>
                            <a:rPr lang="af-ZA" sz="2000" b="0" i="1" smtClean="0">
                              <a:solidFill>
                                <a:srgbClr val="FFFF00"/>
                              </a:solidFill>
                              <a:latin typeface="Cambria Math" panose="02040503050406030204" pitchFamily="18" charset="0"/>
                              <a:ea typeface="Cambria Math" panose="02040503050406030204" pitchFamily="18" charset="0"/>
                            </a:rPr>
                            <m:t>180−</m:t>
                          </m:r>
                          <m:r>
                            <a:rPr lang="af-ZA" sz="2000" b="0" i="1" smtClean="0">
                              <a:solidFill>
                                <a:srgbClr val="FFFF00"/>
                              </a:solidFill>
                              <a:latin typeface="Cambria Math" panose="02040503050406030204" pitchFamily="18" charset="0"/>
                              <a:ea typeface="Cambria Math" panose="02040503050406030204" pitchFamily="18" charset="0"/>
                            </a:rPr>
                            <m:t>𝑥</m:t>
                          </m:r>
                          <m:r>
                            <a:rPr lang="af-ZA" sz="2000" b="0" i="1" smtClean="0">
                              <a:latin typeface="Cambria Math" panose="02040503050406030204" pitchFamily="18" charset="0"/>
                              <a:ea typeface="Cambria Math" panose="02040503050406030204" pitchFamily="18" charset="0"/>
                            </a:rPr>
                            <m:t>)</m:t>
                          </m:r>
                        </m:num>
                        <m:den>
                          <m:r>
                            <a:rPr lang="af-ZA" sz="2000" b="0" i="1" smtClean="0">
                              <a:latin typeface="Cambria Math" panose="02040503050406030204" pitchFamily="18" charset="0"/>
                              <a:ea typeface="Cambria Math" panose="02040503050406030204" pitchFamily="18" charset="0"/>
                            </a:rPr>
                            <m:t>𝐴𝐵</m:t>
                          </m:r>
                        </m:den>
                      </m:f>
                      <m:r>
                        <a:rPr lang="af-ZA" sz="2000" b="0" i="1" smtClean="0">
                          <a:latin typeface="Cambria Math" panose="02040503050406030204" pitchFamily="18" charset="0"/>
                          <a:ea typeface="Cambria Math" panose="02040503050406030204" pitchFamily="18" charset="0"/>
                        </a:rPr>
                        <m:t>=</m:t>
                      </m:r>
                      <m:f>
                        <m:fPr>
                          <m:ctrlPr>
                            <a:rPr lang="af-ZA" sz="2000" b="0" i="1" smtClean="0">
                              <a:latin typeface="Cambria Math" panose="02040503050406030204" pitchFamily="18" charset="0"/>
                              <a:ea typeface="Cambria Math" panose="02040503050406030204" pitchFamily="18" charset="0"/>
                            </a:rPr>
                          </m:ctrlPr>
                        </m:fPr>
                        <m:num>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sSub>
                                <m:sSubPr>
                                  <m:ctrlPr>
                                    <a:rPr lang="af-ZA" sz="2000" i="1">
                                      <a:latin typeface="Cambria Math" panose="02040503050406030204" pitchFamily="18" charset="0"/>
                                      <a:ea typeface="Cambria Math" panose="02040503050406030204" pitchFamily="18" charset="0"/>
                                    </a:rPr>
                                  </m:ctrlPr>
                                </m:sSubPr>
                                <m:e>
                                  <m:r>
                                    <a:rPr lang="af-ZA" sz="2000" i="1">
                                      <a:latin typeface="Cambria Math" panose="02040503050406030204" pitchFamily="18" charset="0"/>
                                      <a:ea typeface="Cambria Math" panose="02040503050406030204" pitchFamily="18" charset="0"/>
                                    </a:rPr>
                                    <m:t>𝐴</m:t>
                                  </m:r>
                                </m:e>
                                <m:sub>
                                  <m:r>
                                    <a:rPr lang="af-ZA" sz="2000" i="1">
                                      <a:latin typeface="Cambria Math" panose="02040503050406030204" pitchFamily="18" charset="0"/>
                                      <a:ea typeface="Cambria Math" panose="02040503050406030204" pitchFamily="18" charset="0"/>
                                    </a:rPr>
                                    <m:t>1</m:t>
                                  </m:r>
                                </m:sub>
                              </m:sSub>
                            </m:e>
                          </m:func>
                        </m:num>
                        <m:den>
                          <m:r>
                            <a:rPr lang="af-ZA" sz="2000" b="0" i="1" smtClean="0">
                              <a:latin typeface="Cambria Math" panose="02040503050406030204" pitchFamily="18" charset="0"/>
                              <a:ea typeface="Cambria Math" panose="02040503050406030204" pitchFamily="18" charset="0"/>
                            </a:rPr>
                            <m:t>𝐵𝑃</m:t>
                          </m:r>
                        </m:den>
                      </m:f>
                    </m:oMath>
                  </m:oMathPara>
                </a14:m>
                <a:endParaRPr lang="en-US" sz="2000" dirty="0"/>
              </a:p>
            </p:txBody>
          </p:sp>
        </mc:Choice>
        <mc:Fallback xmlns="">
          <p:sp>
            <p:nvSpPr>
              <p:cNvPr id="31" name="TextBox 30">
                <a:extLst>
                  <a:ext uri="{FF2B5EF4-FFF2-40B4-BE49-F238E27FC236}">
                    <a16:creationId xmlns:a16="http://schemas.microsoft.com/office/drawing/2014/main" id="{0DCADA23-7032-4E55-B83C-E0BC11BC1A4A}"/>
                  </a:ext>
                </a:extLst>
              </p:cNvPr>
              <p:cNvSpPr txBox="1">
                <a:spLocks noRot="1" noChangeAspect="1" noMove="1" noResize="1" noEditPoints="1" noAdjustHandles="1" noChangeArrowheads="1" noChangeShapeType="1" noTextEdit="1"/>
              </p:cNvSpPr>
              <p:nvPr/>
            </p:nvSpPr>
            <p:spPr>
              <a:xfrm>
                <a:off x="1099793" y="4631578"/>
                <a:ext cx="3260626" cy="69506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24B03EA-4E7A-42D3-8676-34D747FFB4C9}"/>
                  </a:ext>
                </a:extLst>
              </p:cNvPr>
              <p:cNvSpPr txBox="1"/>
              <p:nvPr/>
            </p:nvSpPr>
            <p:spPr>
              <a:xfrm>
                <a:off x="1033642" y="5445700"/>
                <a:ext cx="326062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i="1">
                          <a:latin typeface="Cambria Math" panose="02040503050406030204" pitchFamily="18" charset="0"/>
                          <a:ea typeface="Cambria Math" panose="02040503050406030204" pitchFamily="18" charset="0"/>
                        </a:rPr>
                        <m:t>𝐴𝐵</m:t>
                      </m:r>
                      <m:r>
                        <a:rPr lang="af-ZA" sz="2000" i="1">
                          <a:latin typeface="Cambria Math" panose="02040503050406030204" pitchFamily="18" charset="0"/>
                          <a:ea typeface="Cambria Math" panose="02040503050406030204" pitchFamily="18" charset="0"/>
                        </a:rPr>
                        <m:t>.</m:t>
                      </m:r>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sSub>
                            <m:sSubPr>
                              <m:ctrlPr>
                                <a:rPr lang="af-ZA" sz="2000" i="1">
                                  <a:latin typeface="Cambria Math" panose="02040503050406030204" pitchFamily="18" charset="0"/>
                                  <a:ea typeface="Cambria Math" panose="02040503050406030204" pitchFamily="18" charset="0"/>
                                </a:rPr>
                              </m:ctrlPr>
                            </m:sSubPr>
                            <m:e>
                              <m:r>
                                <a:rPr lang="af-ZA" sz="2000" i="1">
                                  <a:latin typeface="Cambria Math" panose="02040503050406030204" pitchFamily="18" charset="0"/>
                                  <a:ea typeface="Cambria Math" panose="02040503050406030204" pitchFamily="18" charset="0"/>
                                </a:rPr>
                                <m:t>𝐴</m:t>
                              </m:r>
                            </m:e>
                            <m:sub>
                              <m:r>
                                <a:rPr lang="af-ZA" sz="2000" i="1">
                                  <a:latin typeface="Cambria Math" panose="02040503050406030204" pitchFamily="18" charset="0"/>
                                  <a:ea typeface="Cambria Math" panose="02040503050406030204" pitchFamily="18" charset="0"/>
                                </a:rPr>
                                <m:t>1</m:t>
                              </m:r>
                            </m:sub>
                          </m:sSub>
                        </m:e>
                      </m:func>
                      <m:r>
                        <a:rPr lang="af-ZA" sz="2000" b="0" i="1" smtClean="0">
                          <a:latin typeface="Cambria Math" panose="02040503050406030204" pitchFamily="18" charset="0"/>
                          <a:ea typeface="Cambria Math" panose="02040503050406030204" pitchFamily="18" charset="0"/>
                        </a:rPr>
                        <m:t>=</m:t>
                      </m:r>
                      <m:r>
                        <a:rPr lang="af-ZA" sz="2000" i="1">
                          <a:latin typeface="Cambria Math" panose="02040503050406030204" pitchFamily="18" charset="0"/>
                          <a:ea typeface="Cambria Math" panose="02040503050406030204" pitchFamily="18" charset="0"/>
                        </a:rPr>
                        <m:t>𝐵𝑃</m:t>
                      </m:r>
                      <m:r>
                        <a:rPr lang="af-ZA" sz="2000" i="1">
                          <a:latin typeface="Cambria Math" panose="02040503050406030204" pitchFamily="18" charset="0"/>
                          <a:ea typeface="Cambria Math" panose="02040503050406030204" pitchFamily="18" charset="0"/>
                        </a:rPr>
                        <m:t>.</m:t>
                      </m:r>
                      <m:r>
                        <m:rPr>
                          <m:sty m:val="p"/>
                        </m:rPr>
                        <a:rPr lang="af-ZA" sz="2000">
                          <a:latin typeface="Cambria Math" panose="02040503050406030204" pitchFamily="18" charset="0"/>
                          <a:ea typeface="Cambria Math" panose="02040503050406030204" pitchFamily="18" charset="0"/>
                        </a:rPr>
                        <m:t>sin</m:t>
                      </m:r>
                      <m:r>
                        <a:rPr lang="af-ZA" sz="2000" i="1">
                          <a:latin typeface="Cambria Math" panose="02040503050406030204" pitchFamily="18" charset="0"/>
                          <a:ea typeface="Cambria Math" panose="02040503050406030204" pitchFamily="18" charset="0"/>
                        </a:rPr>
                        <m:t>⁡</m:t>
                      </m:r>
                      <m:r>
                        <a:rPr lang="af-ZA" sz="2000" i="1">
                          <a:solidFill>
                            <a:srgbClr val="FFFF00"/>
                          </a:solidFill>
                          <a:latin typeface="Cambria Math" panose="02040503050406030204" pitchFamily="18" charset="0"/>
                          <a:ea typeface="Cambria Math" panose="02040503050406030204" pitchFamily="18" charset="0"/>
                        </a:rPr>
                        <m:t>𝑥</m:t>
                      </m:r>
                    </m:oMath>
                  </m:oMathPara>
                </a14:m>
                <a:endParaRPr lang="en-US" sz="2000" dirty="0"/>
              </a:p>
            </p:txBody>
          </p:sp>
        </mc:Choice>
        <mc:Fallback xmlns="">
          <p:sp>
            <p:nvSpPr>
              <p:cNvPr id="33" name="TextBox 32">
                <a:extLst>
                  <a:ext uri="{FF2B5EF4-FFF2-40B4-BE49-F238E27FC236}">
                    <a16:creationId xmlns:a16="http://schemas.microsoft.com/office/drawing/2014/main" id="{E24B03EA-4E7A-42D3-8676-34D747FFB4C9}"/>
                  </a:ext>
                </a:extLst>
              </p:cNvPr>
              <p:cNvSpPr txBox="1">
                <a:spLocks noRot="1" noChangeAspect="1" noMove="1" noResize="1" noEditPoints="1" noAdjustHandles="1" noChangeArrowheads="1" noChangeShapeType="1" noTextEdit="1"/>
              </p:cNvSpPr>
              <p:nvPr/>
            </p:nvSpPr>
            <p:spPr>
              <a:xfrm>
                <a:off x="1033642" y="5445700"/>
                <a:ext cx="3260626"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8A9B750-5C9B-4C59-B642-02544FA03886}"/>
                  </a:ext>
                </a:extLst>
              </p:cNvPr>
              <p:cNvSpPr txBox="1"/>
              <p:nvPr/>
            </p:nvSpPr>
            <p:spPr>
              <a:xfrm>
                <a:off x="1512306" y="5983904"/>
                <a:ext cx="1989401" cy="7188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af-ZA" sz="2000" b="0" i="0" smtClean="0">
                          <a:latin typeface="Cambria Math" panose="02040503050406030204" pitchFamily="18" charset="0"/>
                          <a:ea typeface="Cambria Math" panose="02040503050406030204" pitchFamily="18" charset="0"/>
                        </a:rPr>
                        <m:t>AB</m:t>
                      </m:r>
                      <m:r>
                        <a:rPr lang="af-ZA" sz="2000" b="0" i="0" smtClean="0">
                          <a:latin typeface="Cambria Math" panose="02040503050406030204" pitchFamily="18" charset="0"/>
                          <a:ea typeface="Cambria Math" panose="02040503050406030204" pitchFamily="18" charset="0"/>
                        </a:rPr>
                        <m:t>=</m:t>
                      </m:r>
                      <m:f>
                        <m:fPr>
                          <m:ctrlPr>
                            <a:rPr lang="af-ZA" sz="2000" b="0" i="1" smtClean="0">
                              <a:latin typeface="Cambria Math" panose="02040503050406030204" pitchFamily="18" charset="0"/>
                              <a:ea typeface="Cambria Math" panose="02040503050406030204" pitchFamily="18" charset="0"/>
                            </a:rPr>
                          </m:ctrlPr>
                        </m:fPr>
                        <m:num>
                          <m:func>
                            <m:funcPr>
                              <m:ctrlPr>
                                <a:rPr lang="af-ZA" sz="2000" i="1">
                                  <a:latin typeface="Cambria Math" panose="02040503050406030204" pitchFamily="18" charset="0"/>
                                  <a:ea typeface="Cambria Math" panose="02040503050406030204" pitchFamily="18" charset="0"/>
                                </a:rPr>
                              </m:ctrlPr>
                            </m:funcPr>
                            <m:fName>
                              <m:r>
                                <m:rPr>
                                  <m:sty m:val="p"/>
                                </m:rPr>
                                <a:rPr lang="af-ZA" sz="2000" b="0" i="0" smtClean="0">
                                  <a:latin typeface="Cambria Math" panose="02040503050406030204" pitchFamily="18" charset="0"/>
                                  <a:ea typeface="Cambria Math" panose="02040503050406030204" pitchFamily="18" charset="0"/>
                                </a:rPr>
                                <m:t>BP</m:t>
                              </m:r>
                              <m:r>
                                <a:rPr lang="af-ZA" sz="2000" b="0" i="0" smtClean="0">
                                  <a:latin typeface="Cambria Math" panose="02040503050406030204" pitchFamily="18" charset="0"/>
                                  <a:ea typeface="Cambria Math" panose="02040503050406030204" pitchFamily="18" charset="0"/>
                                </a:rPr>
                                <m:t> </m:t>
                              </m:r>
                              <m:r>
                                <m:rPr>
                                  <m:sty m:val="p"/>
                                </m:rPr>
                                <a:rPr lang="af-ZA" sz="2000">
                                  <a:latin typeface="Cambria Math" panose="02040503050406030204" pitchFamily="18" charset="0"/>
                                  <a:ea typeface="Cambria Math" panose="02040503050406030204" pitchFamily="18" charset="0"/>
                                </a:rPr>
                                <m:t>sin</m:t>
                              </m:r>
                            </m:fName>
                            <m:e>
                              <m:r>
                                <a:rPr lang="af-ZA" sz="2000" b="0" i="1" smtClean="0">
                                  <a:solidFill>
                                    <a:srgbClr val="FFFF00"/>
                                  </a:solidFill>
                                  <a:latin typeface="Cambria Math" panose="02040503050406030204" pitchFamily="18" charset="0"/>
                                  <a:ea typeface="Cambria Math" panose="02040503050406030204" pitchFamily="18" charset="0"/>
                                </a:rPr>
                                <m:t>𝑥</m:t>
                              </m:r>
                            </m:e>
                          </m:func>
                        </m:num>
                        <m:den>
                          <m:func>
                            <m:funcPr>
                              <m:ctrlPr>
                                <a:rPr lang="af-ZA" sz="2000" b="0" i="1" smtClean="0">
                                  <a:latin typeface="Cambria Math" panose="02040503050406030204" pitchFamily="18" charset="0"/>
                                  <a:ea typeface="Cambria Math" panose="02040503050406030204" pitchFamily="18" charset="0"/>
                                </a:rPr>
                              </m:ctrlPr>
                            </m:funcPr>
                            <m:fName>
                              <m:r>
                                <m:rPr>
                                  <m:sty m:val="p"/>
                                </m:rPr>
                                <a:rPr lang="af-ZA" sz="2000" b="0" i="0" smtClean="0">
                                  <a:latin typeface="Cambria Math" panose="02040503050406030204" pitchFamily="18" charset="0"/>
                                  <a:ea typeface="Cambria Math" panose="02040503050406030204" pitchFamily="18" charset="0"/>
                                </a:rPr>
                                <m:t>sin</m:t>
                              </m:r>
                            </m:fName>
                            <m:e>
                              <m:sSub>
                                <m:sSubPr>
                                  <m:ctrlPr>
                                    <a:rPr lang="af-ZA" sz="2000" i="1">
                                      <a:latin typeface="Cambria Math" panose="02040503050406030204" pitchFamily="18" charset="0"/>
                                      <a:ea typeface="Cambria Math" panose="02040503050406030204" pitchFamily="18" charset="0"/>
                                    </a:rPr>
                                  </m:ctrlPr>
                                </m:sSubPr>
                                <m:e>
                                  <m:r>
                                    <a:rPr lang="af-ZA" sz="2000" i="1">
                                      <a:latin typeface="Cambria Math" panose="02040503050406030204" pitchFamily="18" charset="0"/>
                                      <a:ea typeface="Cambria Math" panose="02040503050406030204" pitchFamily="18" charset="0"/>
                                    </a:rPr>
                                    <m:t>𝐴</m:t>
                                  </m:r>
                                </m:e>
                                <m:sub>
                                  <m:r>
                                    <a:rPr lang="af-ZA" sz="2000" i="1">
                                      <a:latin typeface="Cambria Math" panose="02040503050406030204" pitchFamily="18" charset="0"/>
                                      <a:ea typeface="Cambria Math" panose="02040503050406030204" pitchFamily="18" charset="0"/>
                                    </a:rPr>
                                    <m:t>1</m:t>
                                  </m:r>
                                </m:sub>
                              </m:sSub>
                            </m:e>
                          </m:func>
                        </m:den>
                      </m:f>
                    </m:oMath>
                  </m:oMathPara>
                </a14:m>
                <a:endParaRPr lang="en-US" sz="2000" dirty="0"/>
              </a:p>
            </p:txBody>
          </p:sp>
        </mc:Choice>
        <mc:Fallback xmlns="">
          <p:sp>
            <p:nvSpPr>
              <p:cNvPr id="35" name="TextBox 34">
                <a:extLst>
                  <a:ext uri="{FF2B5EF4-FFF2-40B4-BE49-F238E27FC236}">
                    <a16:creationId xmlns:a16="http://schemas.microsoft.com/office/drawing/2014/main" id="{98A9B750-5C9B-4C59-B642-02544FA03886}"/>
                  </a:ext>
                </a:extLst>
              </p:cNvPr>
              <p:cNvSpPr txBox="1">
                <a:spLocks noRot="1" noChangeAspect="1" noMove="1" noResize="1" noEditPoints="1" noAdjustHandles="1" noChangeArrowheads="1" noChangeShapeType="1" noTextEdit="1"/>
              </p:cNvSpPr>
              <p:nvPr/>
            </p:nvSpPr>
            <p:spPr>
              <a:xfrm>
                <a:off x="1512306" y="5983904"/>
                <a:ext cx="1989401" cy="718851"/>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FB19EE4-6011-4F64-88C3-7422A94FCB23}"/>
                  </a:ext>
                </a:extLst>
              </p:cNvPr>
              <p:cNvSpPr txBox="1"/>
              <p:nvPr/>
            </p:nvSpPr>
            <p:spPr>
              <a:xfrm>
                <a:off x="4688546" y="4631578"/>
                <a:ext cx="2438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af-ZA" sz="1800" b="0" i="1" smtClean="0">
                              <a:latin typeface="Cambria Math" panose="02040503050406030204" pitchFamily="18" charset="0"/>
                              <a:ea typeface="Cambria Math" panose="02040503050406030204" pitchFamily="18" charset="0"/>
                            </a:rPr>
                          </m:ctrlPr>
                        </m:funcPr>
                        <m:fName>
                          <m:r>
                            <m:rPr>
                              <m:sty m:val="p"/>
                            </m:rPr>
                            <a:rPr lang="af-ZA" sz="1800" b="0" i="0" smtClean="0">
                              <a:latin typeface="Cambria Math" panose="02040503050406030204" pitchFamily="18" charset="0"/>
                              <a:ea typeface="Cambria Math" panose="02040503050406030204" pitchFamily="18" charset="0"/>
                            </a:rPr>
                            <m:t>sin</m:t>
                          </m:r>
                        </m:fName>
                        <m:e>
                          <m:d>
                            <m:dPr>
                              <m:ctrlPr>
                                <a:rPr lang="af-ZA" sz="1800" b="0" i="1" smtClean="0">
                                  <a:latin typeface="Cambria Math" panose="02040503050406030204" pitchFamily="18" charset="0"/>
                                  <a:ea typeface="Cambria Math" panose="02040503050406030204" pitchFamily="18" charset="0"/>
                                </a:rPr>
                              </m:ctrlPr>
                            </m:dPr>
                            <m:e>
                              <m:r>
                                <a:rPr lang="af-ZA" sz="1800" b="0" i="1" smtClean="0">
                                  <a:solidFill>
                                    <a:srgbClr val="FFFF00"/>
                                  </a:solidFill>
                                  <a:latin typeface="Cambria Math" panose="02040503050406030204" pitchFamily="18" charset="0"/>
                                  <a:ea typeface="Cambria Math" panose="02040503050406030204" pitchFamily="18" charset="0"/>
                                </a:rPr>
                                <m:t>180−</m:t>
                              </m:r>
                              <m:r>
                                <a:rPr lang="af-ZA" sz="1800" b="0" i="1" smtClean="0">
                                  <a:solidFill>
                                    <a:srgbClr val="FFFF00"/>
                                  </a:solidFill>
                                  <a:latin typeface="Cambria Math" panose="02040503050406030204" pitchFamily="18" charset="0"/>
                                  <a:ea typeface="Cambria Math" panose="02040503050406030204" pitchFamily="18" charset="0"/>
                                </a:rPr>
                                <m:t>𝑥</m:t>
                              </m:r>
                            </m:e>
                          </m:d>
                        </m:e>
                      </m:func>
                      <m:r>
                        <a:rPr lang="af-ZA" sz="1800" b="0" i="1" smtClean="0">
                          <a:latin typeface="Cambria Math" panose="02040503050406030204" pitchFamily="18" charset="0"/>
                          <a:ea typeface="Cambria Math" panose="02040503050406030204" pitchFamily="18" charset="0"/>
                        </a:rPr>
                        <m:t>=</m:t>
                      </m:r>
                      <m:func>
                        <m:funcPr>
                          <m:ctrlPr>
                            <a:rPr lang="af-ZA" sz="1800" b="0" i="1" smtClean="0">
                              <a:latin typeface="Cambria Math" panose="02040503050406030204" pitchFamily="18" charset="0"/>
                              <a:ea typeface="Cambria Math" panose="02040503050406030204" pitchFamily="18" charset="0"/>
                            </a:rPr>
                          </m:ctrlPr>
                        </m:funcPr>
                        <m:fName>
                          <m:r>
                            <m:rPr>
                              <m:sty m:val="p"/>
                            </m:rPr>
                            <a:rPr lang="af-ZA" sz="1800" b="0" i="0" smtClean="0">
                              <a:latin typeface="Cambria Math" panose="02040503050406030204" pitchFamily="18" charset="0"/>
                              <a:ea typeface="Cambria Math" panose="02040503050406030204" pitchFamily="18" charset="0"/>
                            </a:rPr>
                            <m:t>sin</m:t>
                          </m:r>
                        </m:fName>
                        <m:e>
                          <m:r>
                            <a:rPr lang="af-ZA" sz="1800" b="0" i="1" smtClean="0">
                              <a:latin typeface="Cambria Math" panose="02040503050406030204" pitchFamily="18" charset="0"/>
                              <a:ea typeface="Cambria Math" panose="02040503050406030204" pitchFamily="18" charset="0"/>
                            </a:rPr>
                            <m:t>𝑥</m:t>
                          </m:r>
                        </m:e>
                      </m:func>
                    </m:oMath>
                  </m:oMathPara>
                </a14:m>
                <a:endParaRPr lang="en-US" dirty="0"/>
              </a:p>
            </p:txBody>
          </p:sp>
        </mc:Choice>
        <mc:Fallback xmlns="">
          <p:sp>
            <p:nvSpPr>
              <p:cNvPr id="36" name="TextBox 35">
                <a:extLst>
                  <a:ext uri="{FF2B5EF4-FFF2-40B4-BE49-F238E27FC236}">
                    <a16:creationId xmlns:a16="http://schemas.microsoft.com/office/drawing/2014/main" id="{DFB19EE4-6011-4F64-88C3-7422A94FCB23}"/>
                  </a:ext>
                </a:extLst>
              </p:cNvPr>
              <p:cNvSpPr txBox="1">
                <a:spLocks noRot="1" noChangeAspect="1" noMove="1" noResize="1" noEditPoints="1" noAdjustHandles="1" noChangeArrowheads="1" noChangeShapeType="1" noTextEdit="1"/>
              </p:cNvSpPr>
              <p:nvPr/>
            </p:nvSpPr>
            <p:spPr>
              <a:xfrm>
                <a:off x="4688546" y="4631578"/>
                <a:ext cx="2438400"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F2AFED3-25C4-4DD7-94E5-A8670CEA6472}"/>
                  </a:ext>
                </a:extLst>
              </p:cNvPr>
              <p:cNvSpPr txBox="1"/>
              <p:nvPr/>
            </p:nvSpPr>
            <p:spPr>
              <a:xfrm>
                <a:off x="4794564" y="5075787"/>
                <a:ext cx="180810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800" b="0" i="1" smtClean="0">
                          <a:latin typeface="Cambria Math" panose="02040503050406030204" pitchFamily="18" charset="0"/>
                          <a:ea typeface="Cambria Math" panose="02040503050406030204" pitchFamily="18" charset="0"/>
                        </a:rPr>
                        <m:t>𝑐𝑟𝑜𝑠𝑠</m:t>
                      </m:r>
                      <m:r>
                        <a:rPr lang="af-ZA" sz="1800" b="0" i="1" smtClean="0">
                          <a:latin typeface="Cambria Math" panose="02040503050406030204" pitchFamily="18" charset="0"/>
                          <a:ea typeface="Cambria Math" panose="02040503050406030204" pitchFamily="18" charset="0"/>
                        </a:rPr>
                        <m:t> </m:t>
                      </m:r>
                      <m:r>
                        <a:rPr lang="af-ZA" sz="1800" b="0" i="1" smtClean="0">
                          <a:latin typeface="Cambria Math" panose="02040503050406030204" pitchFamily="18" charset="0"/>
                          <a:ea typeface="Cambria Math" panose="02040503050406030204" pitchFamily="18" charset="0"/>
                        </a:rPr>
                        <m:t>𝑚𝑢𝑙𝑡𝑖𝑝𝑙𝑦</m:t>
                      </m:r>
                    </m:oMath>
                  </m:oMathPara>
                </a14:m>
                <a:endParaRPr lang="en-US" dirty="0"/>
              </a:p>
            </p:txBody>
          </p:sp>
        </mc:Choice>
        <mc:Fallback xmlns="">
          <p:sp>
            <p:nvSpPr>
              <p:cNvPr id="37" name="TextBox 36">
                <a:extLst>
                  <a:ext uri="{FF2B5EF4-FFF2-40B4-BE49-F238E27FC236}">
                    <a16:creationId xmlns:a16="http://schemas.microsoft.com/office/drawing/2014/main" id="{4F2AFED3-25C4-4DD7-94E5-A8670CEA6472}"/>
                  </a:ext>
                </a:extLst>
              </p:cNvPr>
              <p:cNvSpPr txBox="1">
                <a:spLocks noRot="1" noChangeAspect="1" noMove="1" noResize="1" noEditPoints="1" noAdjustHandles="1" noChangeArrowheads="1" noChangeShapeType="1" noTextEdit="1"/>
              </p:cNvSpPr>
              <p:nvPr/>
            </p:nvSpPr>
            <p:spPr>
              <a:xfrm>
                <a:off x="4794564" y="5075787"/>
                <a:ext cx="1808103" cy="369332"/>
              </a:xfrm>
              <a:prstGeom prst="rect">
                <a:avLst/>
              </a:prstGeom>
              <a:blipFill>
                <a:blip r:embed="rId1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50D6B9F-81BE-4A73-8B74-78B73EC1D990}"/>
                  </a:ext>
                </a:extLst>
              </p:cNvPr>
              <p:cNvSpPr txBox="1"/>
              <p:nvPr/>
            </p:nvSpPr>
            <p:spPr>
              <a:xfrm>
                <a:off x="4794564" y="5633374"/>
                <a:ext cx="675863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800" b="0" i="1" smtClean="0">
                          <a:latin typeface="Cambria Math" panose="02040503050406030204" pitchFamily="18" charset="0"/>
                          <a:ea typeface="Cambria Math" panose="02040503050406030204" pitchFamily="18" charset="0"/>
                        </a:rPr>
                        <m:t>𝑑𝑒𝑣𝑖𝑑𝑒</m:t>
                      </m:r>
                      <m:r>
                        <a:rPr lang="af-ZA" sz="1800" b="0" i="1" smtClean="0">
                          <a:latin typeface="Cambria Math" panose="02040503050406030204" pitchFamily="18" charset="0"/>
                          <a:ea typeface="Cambria Math" panose="02040503050406030204" pitchFamily="18" charset="0"/>
                        </a:rPr>
                        <m:t> </m:t>
                      </m:r>
                      <m:r>
                        <a:rPr lang="af-ZA" sz="1800" b="0" i="1" smtClean="0">
                          <a:latin typeface="Cambria Math" panose="02040503050406030204" pitchFamily="18" charset="0"/>
                          <a:ea typeface="Cambria Math" panose="02040503050406030204" pitchFamily="18" charset="0"/>
                        </a:rPr>
                        <m:t>𝑏𝑜𝑡h</m:t>
                      </m:r>
                      <m:r>
                        <a:rPr lang="af-ZA" sz="1800" b="0" i="1" smtClean="0">
                          <a:latin typeface="Cambria Math" panose="02040503050406030204" pitchFamily="18" charset="0"/>
                          <a:ea typeface="Cambria Math" panose="02040503050406030204" pitchFamily="18" charset="0"/>
                        </a:rPr>
                        <m:t> </m:t>
                      </m:r>
                      <m:r>
                        <a:rPr lang="af-ZA" sz="1800" b="0" i="1" smtClean="0">
                          <a:latin typeface="Cambria Math" panose="02040503050406030204" pitchFamily="18" charset="0"/>
                          <a:ea typeface="Cambria Math" panose="02040503050406030204" pitchFamily="18" charset="0"/>
                        </a:rPr>
                        <m:t>𝑠𝑖𝑑𝑒𝑠</m:t>
                      </m:r>
                      <m:r>
                        <a:rPr lang="af-ZA" sz="1800" b="0" i="1" smtClean="0">
                          <a:latin typeface="Cambria Math" panose="02040503050406030204" pitchFamily="18" charset="0"/>
                          <a:ea typeface="Cambria Math" panose="02040503050406030204" pitchFamily="18" charset="0"/>
                        </a:rPr>
                        <m:t> </m:t>
                      </m:r>
                      <m:r>
                        <a:rPr lang="af-ZA" sz="1800" b="0" i="1" smtClean="0">
                          <a:latin typeface="Cambria Math" panose="02040503050406030204" pitchFamily="18" charset="0"/>
                          <a:ea typeface="Cambria Math" panose="02040503050406030204" pitchFamily="18" charset="0"/>
                        </a:rPr>
                        <m:t>𝑏𝑦</m:t>
                      </m:r>
                      <m:func>
                        <m:funcPr>
                          <m:ctrlPr>
                            <a:rPr lang="af-ZA" i="1">
                              <a:latin typeface="Cambria Math" panose="02040503050406030204" pitchFamily="18" charset="0"/>
                              <a:ea typeface="Cambria Math" panose="02040503050406030204" pitchFamily="18" charset="0"/>
                            </a:rPr>
                          </m:ctrlPr>
                        </m:funcPr>
                        <m:fName>
                          <m:r>
                            <m:rPr>
                              <m:sty m:val="p"/>
                            </m:rPr>
                            <a:rPr lang="af-ZA">
                              <a:latin typeface="Cambria Math" panose="02040503050406030204" pitchFamily="18" charset="0"/>
                              <a:ea typeface="Cambria Math" panose="02040503050406030204" pitchFamily="18" charset="0"/>
                            </a:rPr>
                            <m:t>sin</m:t>
                          </m:r>
                        </m:fName>
                        <m:e>
                          <m:sSub>
                            <m:sSubPr>
                              <m:ctrlPr>
                                <a:rPr lang="af-ZA" i="1">
                                  <a:latin typeface="Cambria Math" panose="02040503050406030204" pitchFamily="18" charset="0"/>
                                  <a:ea typeface="Cambria Math" panose="02040503050406030204" pitchFamily="18" charset="0"/>
                                </a:rPr>
                              </m:ctrlPr>
                            </m:sSubPr>
                            <m:e>
                              <m:r>
                                <a:rPr lang="af-ZA" i="1">
                                  <a:latin typeface="Cambria Math" panose="02040503050406030204" pitchFamily="18" charset="0"/>
                                  <a:ea typeface="Cambria Math" panose="02040503050406030204" pitchFamily="18" charset="0"/>
                                </a:rPr>
                                <m:t>𝐴</m:t>
                              </m:r>
                            </m:e>
                            <m:sub>
                              <m:r>
                                <a:rPr lang="af-ZA" i="1">
                                  <a:latin typeface="Cambria Math" panose="02040503050406030204" pitchFamily="18" charset="0"/>
                                  <a:ea typeface="Cambria Math" panose="02040503050406030204" pitchFamily="18" charset="0"/>
                                </a:rPr>
                                <m:t>1</m:t>
                              </m:r>
                            </m:sub>
                          </m:sSub>
                        </m:e>
                      </m:func>
                      <m:r>
                        <a:rPr lang="af-ZA" sz="1800" b="0" i="1" smtClean="0">
                          <a:latin typeface="Cambria Math" panose="02040503050406030204" pitchFamily="18" charset="0"/>
                          <a:ea typeface="Cambria Math" panose="02040503050406030204" pitchFamily="18" charset="0"/>
                        </a:rPr>
                        <m:t>𝑡𝑜</m:t>
                      </m:r>
                      <m:r>
                        <a:rPr lang="af-ZA" sz="1800" b="0" i="1" smtClean="0">
                          <a:latin typeface="Cambria Math" panose="02040503050406030204" pitchFamily="18" charset="0"/>
                          <a:ea typeface="Cambria Math" panose="02040503050406030204" pitchFamily="18" charset="0"/>
                        </a:rPr>
                        <m:t> </m:t>
                      </m:r>
                      <m:r>
                        <a:rPr lang="af-ZA" sz="1800" b="0" i="1" smtClean="0">
                          <a:latin typeface="Cambria Math" panose="02040503050406030204" pitchFamily="18" charset="0"/>
                          <a:ea typeface="Cambria Math" panose="02040503050406030204" pitchFamily="18" charset="0"/>
                        </a:rPr>
                        <m:t>𝑎𝑘𝑒</m:t>
                      </m:r>
                      <m:r>
                        <a:rPr lang="af-ZA" sz="1800" b="0" i="1" smtClean="0">
                          <a:latin typeface="Cambria Math" panose="02040503050406030204" pitchFamily="18" charset="0"/>
                          <a:ea typeface="Cambria Math" panose="02040503050406030204" pitchFamily="18" charset="0"/>
                        </a:rPr>
                        <m:t> </m:t>
                      </m:r>
                      <m:r>
                        <a:rPr lang="af-ZA" sz="1800" b="0" i="1" smtClean="0">
                          <a:latin typeface="Cambria Math" panose="02040503050406030204" pitchFamily="18" charset="0"/>
                          <a:ea typeface="Cambria Math" panose="02040503050406030204" pitchFamily="18" charset="0"/>
                        </a:rPr>
                        <m:t>𝐴𝐵</m:t>
                      </m:r>
                      <m:r>
                        <a:rPr lang="af-ZA" sz="1800" b="0" i="1" smtClean="0">
                          <a:latin typeface="Cambria Math" panose="02040503050406030204" pitchFamily="18" charset="0"/>
                          <a:ea typeface="Cambria Math" panose="02040503050406030204" pitchFamily="18" charset="0"/>
                        </a:rPr>
                        <m:t> </m:t>
                      </m:r>
                      <m:r>
                        <a:rPr lang="af-ZA" sz="1800" b="0" i="1" smtClean="0">
                          <a:latin typeface="Cambria Math" panose="02040503050406030204" pitchFamily="18" charset="0"/>
                          <a:ea typeface="Cambria Math" panose="02040503050406030204" pitchFamily="18" charset="0"/>
                        </a:rPr>
                        <m:t>𝑡h𝑒</m:t>
                      </m:r>
                      <m:r>
                        <a:rPr lang="af-ZA" sz="1800" b="0" i="1" smtClean="0">
                          <a:latin typeface="Cambria Math" panose="02040503050406030204" pitchFamily="18" charset="0"/>
                          <a:ea typeface="Cambria Math" panose="02040503050406030204" pitchFamily="18" charset="0"/>
                        </a:rPr>
                        <m:t> </m:t>
                      </m:r>
                      <m:r>
                        <a:rPr lang="af-ZA" sz="1800" b="0" i="1" smtClean="0">
                          <a:latin typeface="Cambria Math" panose="02040503050406030204" pitchFamily="18" charset="0"/>
                          <a:ea typeface="Cambria Math" panose="02040503050406030204" pitchFamily="18" charset="0"/>
                        </a:rPr>
                        <m:t>𝑠𝑢𝑏𝑗𝑒𝑐𝑡</m:t>
                      </m:r>
                      <m:r>
                        <a:rPr lang="af-ZA" sz="1800" b="0" i="1" smtClean="0">
                          <a:latin typeface="Cambria Math" panose="02040503050406030204" pitchFamily="18" charset="0"/>
                          <a:ea typeface="Cambria Math" panose="02040503050406030204" pitchFamily="18" charset="0"/>
                        </a:rPr>
                        <m:t> </m:t>
                      </m:r>
                      <m:r>
                        <a:rPr lang="af-ZA" sz="1800" b="0" i="1" smtClean="0">
                          <a:latin typeface="Cambria Math" panose="02040503050406030204" pitchFamily="18" charset="0"/>
                          <a:ea typeface="Cambria Math" panose="02040503050406030204" pitchFamily="18" charset="0"/>
                        </a:rPr>
                        <m:t>𝑜𝑓</m:t>
                      </m:r>
                      <m:r>
                        <a:rPr lang="af-ZA" sz="1800" b="0" i="1" smtClean="0">
                          <a:latin typeface="Cambria Math" panose="02040503050406030204" pitchFamily="18" charset="0"/>
                          <a:ea typeface="Cambria Math" panose="02040503050406030204" pitchFamily="18" charset="0"/>
                        </a:rPr>
                        <m:t> </m:t>
                      </m:r>
                      <m:r>
                        <a:rPr lang="af-ZA" sz="1800" b="0" i="1" smtClean="0">
                          <a:latin typeface="Cambria Math" panose="02040503050406030204" pitchFamily="18" charset="0"/>
                          <a:ea typeface="Cambria Math" panose="02040503050406030204" pitchFamily="18" charset="0"/>
                        </a:rPr>
                        <m:t>𝑡h𝑒</m:t>
                      </m:r>
                      <m:r>
                        <a:rPr lang="af-ZA" sz="1800" b="0" i="1" smtClean="0">
                          <a:latin typeface="Cambria Math" panose="02040503050406030204" pitchFamily="18" charset="0"/>
                          <a:ea typeface="Cambria Math" panose="02040503050406030204" pitchFamily="18" charset="0"/>
                        </a:rPr>
                        <m:t> </m:t>
                      </m:r>
                      <m:r>
                        <a:rPr lang="af-ZA" sz="1800" b="0" i="1" smtClean="0">
                          <a:latin typeface="Cambria Math" panose="02040503050406030204" pitchFamily="18" charset="0"/>
                          <a:ea typeface="Cambria Math" panose="02040503050406030204" pitchFamily="18" charset="0"/>
                        </a:rPr>
                        <m:t>𝑓𝑜𝑟𝑚𝑢𝑙𝑎𝑟</m:t>
                      </m:r>
                    </m:oMath>
                  </m:oMathPara>
                </a14:m>
                <a:endParaRPr lang="en-US" dirty="0"/>
              </a:p>
            </p:txBody>
          </p:sp>
        </mc:Choice>
        <mc:Fallback xmlns="">
          <p:sp>
            <p:nvSpPr>
              <p:cNvPr id="39" name="TextBox 38">
                <a:extLst>
                  <a:ext uri="{FF2B5EF4-FFF2-40B4-BE49-F238E27FC236}">
                    <a16:creationId xmlns:a16="http://schemas.microsoft.com/office/drawing/2014/main" id="{150D6B9F-81BE-4A73-8B74-78B73EC1D990}"/>
                  </a:ext>
                </a:extLst>
              </p:cNvPr>
              <p:cNvSpPr txBox="1">
                <a:spLocks noRot="1" noChangeAspect="1" noMove="1" noResize="1" noEditPoints="1" noAdjustHandles="1" noChangeArrowheads="1" noChangeShapeType="1" noTextEdit="1"/>
              </p:cNvSpPr>
              <p:nvPr/>
            </p:nvSpPr>
            <p:spPr>
              <a:xfrm>
                <a:off x="4794564" y="5633374"/>
                <a:ext cx="6758631" cy="369332"/>
              </a:xfrm>
              <a:prstGeom prst="rect">
                <a:avLst/>
              </a:prstGeom>
              <a:blipFill>
                <a:blip r:embed="rId17"/>
                <a:stretch>
                  <a:fillRect r="-1715" b="-1311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8">
            <p14:nvContentPartPr>
              <p14:cNvPr id="5" name="Ink 4">
                <a:extLst>
                  <a:ext uri="{FF2B5EF4-FFF2-40B4-BE49-F238E27FC236}">
                    <a16:creationId xmlns:a16="http://schemas.microsoft.com/office/drawing/2014/main" id="{211EBA3E-3038-4087-BD0A-D02A1A088F39}"/>
                  </a:ext>
                </a:extLst>
              </p14:cNvPr>
              <p14:cNvContentPartPr/>
              <p14:nvPr/>
            </p14:nvContentPartPr>
            <p14:xfrm>
              <a:off x="1693956" y="5632636"/>
              <a:ext cx="1978920" cy="1129320"/>
            </p14:xfrm>
          </p:contentPart>
        </mc:Choice>
        <mc:Fallback xmlns="">
          <p:pic>
            <p:nvPicPr>
              <p:cNvPr id="5" name="Ink 4">
                <a:extLst>
                  <a:ext uri="{FF2B5EF4-FFF2-40B4-BE49-F238E27FC236}">
                    <a16:creationId xmlns:a16="http://schemas.microsoft.com/office/drawing/2014/main" id="{211EBA3E-3038-4087-BD0A-D02A1A088F39}"/>
                  </a:ext>
                </a:extLst>
              </p:cNvPr>
              <p:cNvPicPr/>
              <p:nvPr/>
            </p:nvPicPr>
            <p:blipFill>
              <a:blip r:embed="rId19"/>
              <a:stretch>
                <a:fillRect/>
              </a:stretch>
            </p:blipFill>
            <p:spPr>
              <a:xfrm>
                <a:off x="1685316" y="5623636"/>
                <a:ext cx="1996560" cy="1146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5AC62204-6A09-410E-B564-322DE4FD6630}"/>
                  </a:ext>
                </a:extLst>
              </p14:cNvPr>
              <p14:cNvContentPartPr/>
              <p14:nvPr/>
            </p14:nvContentPartPr>
            <p14:xfrm>
              <a:off x="4079611" y="2725818"/>
              <a:ext cx="2282760" cy="1195920"/>
            </p14:xfrm>
          </p:contentPart>
        </mc:Choice>
        <mc:Fallback xmlns="">
          <p:pic>
            <p:nvPicPr>
              <p:cNvPr id="6" name="Ink 5">
                <a:extLst>
                  <a:ext uri="{FF2B5EF4-FFF2-40B4-BE49-F238E27FC236}">
                    <a16:creationId xmlns:a16="http://schemas.microsoft.com/office/drawing/2014/main" id="{5AC62204-6A09-410E-B564-322DE4FD6630}"/>
                  </a:ext>
                </a:extLst>
              </p:cNvPr>
              <p:cNvPicPr/>
              <p:nvPr/>
            </p:nvPicPr>
            <p:blipFill>
              <a:blip r:embed="rId21"/>
              <a:stretch>
                <a:fillRect/>
              </a:stretch>
            </p:blipFill>
            <p:spPr>
              <a:xfrm>
                <a:off x="4070611" y="2717178"/>
                <a:ext cx="2300400" cy="121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F00B3BB7-5796-4A84-A13E-212A34EEDB3B}"/>
                  </a:ext>
                </a:extLst>
              </p14:cNvPr>
              <p14:cNvContentPartPr/>
              <p14:nvPr/>
            </p14:nvContentPartPr>
            <p14:xfrm>
              <a:off x="7394311" y="2543786"/>
              <a:ext cx="360" cy="360"/>
            </p14:xfrm>
          </p:contentPart>
        </mc:Choice>
        <mc:Fallback xmlns="">
          <p:pic>
            <p:nvPicPr>
              <p:cNvPr id="7" name="Ink 6">
                <a:extLst>
                  <a:ext uri="{FF2B5EF4-FFF2-40B4-BE49-F238E27FC236}">
                    <a16:creationId xmlns:a16="http://schemas.microsoft.com/office/drawing/2014/main" id="{F00B3BB7-5796-4A84-A13E-212A34EEDB3B}"/>
                  </a:ext>
                </a:extLst>
              </p:cNvPr>
              <p:cNvPicPr/>
              <p:nvPr/>
            </p:nvPicPr>
            <p:blipFill>
              <a:blip r:embed="rId23"/>
              <a:stretch>
                <a:fillRect/>
              </a:stretch>
            </p:blipFill>
            <p:spPr>
              <a:xfrm>
                <a:off x="7385671" y="2535146"/>
                <a:ext cx="18000" cy="18000"/>
              </a:xfrm>
              <a:prstGeom prst="rect">
                <a:avLst/>
              </a:prstGeom>
            </p:spPr>
          </p:pic>
        </mc:Fallback>
      </mc:AlternateContent>
      <p:grpSp>
        <p:nvGrpSpPr>
          <p:cNvPr id="10" name="Group 9">
            <a:extLst>
              <a:ext uri="{FF2B5EF4-FFF2-40B4-BE49-F238E27FC236}">
                <a16:creationId xmlns:a16="http://schemas.microsoft.com/office/drawing/2014/main" id="{2F1DF591-10D4-444F-B068-2DFA5B47D56F}"/>
              </a:ext>
            </a:extLst>
          </p:cNvPr>
          <p:cNvGrpSpPr/>
          <p:nvPr/>
        </p:nvGrpSpPr>
        <p:grpSpPr>
          <a:xfrm>
            <a:off x="5220991" y="3498146"/>
            <a:ext cx="360" cy="360"/>
            <a:chOff x="5220991" y="3498146"/>
            <a:chExt cx="360" cy="360"/>
          </a:xfrm>
        </p:grpSpPr>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643DFEEA-3356-4546-AE41-0675FED34A2A}"/>
                    </a:ext>
                  </a:extLst>
                </p14:cNvPr>
                <p14:cNvContentPartPr/>
                <p14:nvPr/>
              </p14:nvContentPartPr>
              <p14:xfrm>
                <a:off x="5220991" y="3498146"/>
                <a:ext cx="360" cy="360"/>
              </p14:xfrm>
            </p:contentPart>
          </mc:Choice>
          <mc:Fallback xmlns="">
            <p:pic>
              <p:nvPicPr>
                <p:cNvPr id="8" name="Ink 7">
                  <a:extLst>
                    <a:ext uri="{FF2B5EF4-FFF2-40B4-BE49-F238E27FC236}">
                      <a16:creationId xmlns:a16="http://schemas.microsoft.com/office/drawing/2014/main" id="{643DFEEA-3356-4546-AE41-0675FED34A2A}"/>
                    </a:ext>
                  </a:extLst>
                </p:cNvPr>
                <p:cNvPicPr/>
                <p:nvPr/>
              </p:nvPicPr>
              <p:blipFill>
                <a:blip r:embed="rId23"/>
                <a:stretch>
                  <a:fillRect/>
                </a:stretch>
              </p:blipFill>
              <p:spPr>
                <a:xfrm>
                  <a:off x="5212351" y="34891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 name="Ink 8">
                  <a:extLst>
                    <a:ext uri="{FF2B5EF4-FFF2-40B4-BE49-F238E27FC236}">
                      <a16:creationId xmlns:a16="http://schemas.microsoft.com/office/drawing/2014/main" id="{295B7D80-8077-4627-AD3E-760273B1FBAC}"/>
                    </a:ext>
                  </a:extLst>
                </p14:cNvPr>
                <p14:cNvContentPartPr/>
                <p14:nvPr/>
              </p14:nvContentPartPr>
              <p14:xfrm>
                <a:off x="5220991" y="3498146"/>
                <a:ext cx="360" cy="360"/>
              </p14:xfrm>
            </p:contentPart>
          </mc:Choice>
          <mc:Fallback xmlns="">
            <p:pic>
              <p:nvPicPr>
                <p:cNvPr id="9" name="Ink 8">
                  <a:extLst>
                    <a:ext uri="{FF2B5EF4-FFF2-40B4-BE49-F238E27FC236}">
                      <a16:creationId xmlns:a16="http://schemas.microsoft.com/office/drawing/2014/main" id="{295B7D80-8077-4627-AD3E-760273B1FBAC}"/>
                    </a:ext>
                  </a:extLst>
                </p:cNvPr>
                <p:cNvPicPr/>
                <p:nvPr/>
              </p:nvPicPr>
              <p:blipFill>
                <a:blip r:embed="rId23"/>
                <a:stretch>
                  <a:fillRect/>
                </a:stretch>
              </p:blipFill>
              <p:spPr>
                <a:xfrm>
                  <a:off x="5212351" y="3489146"/>
                  <a:ext cx="18000" cy="18000"/>
                </a:xfrm>
                <a:prstGeom prst="rect">
                  <a:avLst/>
                </a:prstGeom>
              </p:spPr>
            </p:pic>
          </mc:Fallback>
        </mc:AlternateContent>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CD5107B-CDFF-4966-B40B-22A7D2F3045D}"/>
                  </a:ext>
                </a:extLst>
              </p:cNvPr>
              <p:cNvSpPr txBox="1"/>
              <p:nvPr/>
            </p:nvSpPr>
            <p:spPr>
              <a:xfrm>
                <a:off x="392091" y="3823912"/>
                <a:ext cx="130076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b="0" i="1" smtClean="0">
                          <a:latin typeface="Cambria Math" panose="02040503050406030204" pitchFamily="18" charset="0"/>
                          <a:ea typeface="Cambria Math" panose="02040503050406030204" pitchFamily="18" charset="0"/>
                        </a:rPr>
                        <m:t>𝑖𝑛</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𝐴𝐵𝑃</m:t>
                      </m:r>
                      <m:r>
                        <a:rPr lang="af-ZA"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43" name="TextBox 42">
                <a:extLst>
                  <a:ext uri="{FF2B5EF4-FFF2-40B4-BE49-F238E27FC236}">
                    <a16:creationId xmlns:a16="http://schemas.microsoft.com/office/drawing/2014/main" id="{8CD5107B-CDFF-4966-B40B-22A7D2F3045D}"/>
                  </a:ext>
                </a:extLst>
              </p:cNvPr>
              <p:cNvSpPr txBox="1">
                <a:spLocks noRot="1" noChangeAspect="1" noMove="1" noResize="1" noEditPoints="1" noAdjustHandles="1" noChangeArrowheads="1" noChangeShapeType="1" noTextEdit="1"/>
              </p:cNvSpPr>
              <p:nvPr/>
            </p:nvSpPr>
            <p:spPr>
              <a:xfrm>
                <a:off x="392091" y="3823912"/>
                <a:ext cx="1300765" cy="400110"/>
              </a:xfrm>
              <a:prstGeom prst="rect">
                <a:avLst/>
              </a:prstGeom>
              <a:blipFill>
                <a:blip r:embed="rId26"/>
                <a:stretch>
                  <a:fillRect/>
                </a:stretch>
              </a:blipFill>
            </p:spPr>
            <p:txBody>
              <a:bodyPr/>
              <a:lstStyle/>
              <a:p>
                <a:r>
                  <a:rPr lang="en-US">
                    <a:noFill/>
                  </a:rPr>
                  <a:t> </a:t>
                </a:r>
              </a:p>
            </p:txBody>
          </p:sp>
        </mc:Fallback>
      </mc:AlternateContent>
      <p:sp>
        <p:nvSpPr>
          <p:cNvPr id="47" name="Title 1">
            <a:extLst>
              <a:ext uri="{FF2B5EF4-FFF2-40B4-BE49-F238E27FC236}">
                <a16:creationId xmlns:a16="http://schemas.microsoft.com/office/drawing/2014/main" id="{F9CF9002-1EE3-449E-A298-D1C9AFD3216D}"/>
              </a:ext>
            </a:extLst>
          </p:cNvPr>
          <p:cNvSpPr txBox="1">
            <a:spLocks/>
          </p:cNvSpPr>
          <p:nvPr/>
        </p:nvSpPr>
        <p:spPr>
          <a:xfrm>
            <a:off x="470739" y="266170"/>
            <a:ext cx="1895954" cy="510345"/>
          </a:xfrm>
          <a:prstGeom prst="rect">
            <a:avLst/>
          </a:prstGeom>
          <a:ln>
            <a:solidFill>
              <a:schemeClr val="tx1"/>
            </a:solidFill>
          </a:ln>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Example 1 con’d.</a:t>
            </a:r>
            <a:endParaRPr lang="en-US" sz="2400" b="1" i="1" dirty="0"/>
          </a:p>
        </p:txBody>
      </p:sp>
    </p:spTree>
    <p:extLst>
      <p:ext uri="{BB962C8B-B14F-4D97-AF65-F5344CB8AC3E}">
        <p14:creationId xmlns:p14="http://schemas.microsoft.com/office/powerpoint/2010/main" val="384431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4" grpId="0"/>
      <p:bldP spid="67" grpId="0"/>
      <p:bldP spid="22" grpId="0"/>
      <p:bldP spid="23" grpId="0"/>
      <p:bldP spid="45" grpId="0"/>
      <p:bldP spid="46" grpId="0"/>
      <p:bldP spid="48" grpId="0"/>
      <p:bldP spid="53" grpId="0"/>
      <p:bldP spid="54" grpId="0"/>
      <p:bldP spid="5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D5D63432-DAC0-47F9-8907-69677184448A}"/>
              </a:ext>
            </a:extLst>
          </p:cNvPr>
          <p:cNvSpPr txBox="1"/>
          <p:nvPr/>
        </p:nvSpPr>
        <p:spPr>
          <a:xfrm>
            <a:off x="5422835" y="3168074"/>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B</a:t>
            </a:r>
          </a:p>
        </p:txBody>
      </p:sp>
      <p:sp>
        <p:nvSpPr>
          <p:cNvPr id="44" name="TextBox 43">
            <a:extLst>
              <a:ext uri="{FF2B5EF4-FFF2-40B4-BE49-F238E27FC236}">
                <a16:creationId xmlns:a16="http://schemas.microsoft.com/office/drawing/2014/main" id="{0FFE9901-94E4-4B03-B490-B8E4009D53BB}"/>
              </a:ext>
            </a:extLst>
          </p:cNvPr>
          <p:cNvSpPr txBox="1"/>
          <p:nvPr/>
        </p:nvSpPr>
        <p:spPr>
          <a:xfrm>
            <a:off x="6671568" y="3150127"/>
            <a:ext cx="250723"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93372A8-6E9B-4AD6-B701-F36EE03D410B}"/>
                  </a:ext>
                </a:extLst>
              </p:cNvPr>
              <p:cNvSpPr txBox="1"/>
              <p:nvPr/>
            </p:nvSpPr>
            <p:spPr>
              <a:xfrm>
                <a:off x="2680610" y="276316"/>
                <a:ext cx="7793248" cy="408445"/>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In the accompanying figure, P is the midpoint  of BC and </a:t>
                </a:r>
                <a:r>
                  <a:rPr lang="af-ZA" sz="2000" dirty="0"/>
                  <a:t>A</a:t>
                </a:r>
                <a14:m>
                  <m:oMath xmlns:m="http://schemas.openxmlformats.org/officeDocument/2006/math">
                    <m:acc>
                      <m:accPr>
                        <m:chr m:val="̂"/>
                        <m:ctrlPr>
                          <a:rPr lang="af-ZA" sz="2000" i="1" smtClean="0">
                            <a:latin typeface="Cambria Math" panose="02040503050406030204" pitchFamily="18" charset="0"/>
                            <a:ea typeface="Cambria Math" panose="02040503050406030204" pitchFamily="18" charset="0"/>
                          </a:rPr>
                        </m:ctrlPr>
                      </m:accPr>
                      <m:e>
                        <m:r>
                          <a:rPr lang="af-ZA" sz="2000" b="0" i="1" smtClean="0">
                            <a:latin typeface="Cambria Math" panose="02040503050406030204" pitchFamily="18" charset="0"/>
                            <a:ea typeface="Cambria Math" panose="02040503050406030204" pitchFamily="18" charset="0"/>
                          </a:rPr>
                          <m:t>𝑃</m:t>
                        </m:r>
                      </m:e>
                    </m:acc>
                    <m:r>
                      <m:rPr>
                        <m:sty m:val="p"/>
                      </m:rPr>
                      <a:rPr lang="af-ZA" sz="2000" b="0" i="0" smtClean="0">
                        <a:latin typeface="Cambria Math" panose="02040503050406030204" pitchFamily="18" charset="0"/>
                        <a:ea typeface="Cambria Math" panose="02040503050406030204" pitchFamily="18" charset="0"/>
                      </a:rPr>
                      <m:t>C</m:t>
                    </m:r>
                    <m:r>
                      <a:rPr lang="af-ZA" sz="2000" b="0" i="0" smtClean="0">
                        <a:latin typeface="Cambria Math" panose="02040503050406030204" pitchFamily="18" charset="0"/>
                        <a:ea typeface="Cambria Math" panose="02040503050406030204" pitchFamily="18" charset="0"/>
                      </a:rPr>
                      <m:t>=</m:t>
                    </m:r>
                    <m:r>
                      <a:rPr lang="af-ZA" sz="2000" b="0" i="1" smtClean="0">
                        <a:latin typeface="Cambria Math" panose="02040503050406030204" pitchFamily="18" charset="0"/>
                        <a:ea typeface="Cambria Math" panose="02040503050406030204" pitchFamily="18" charset="0"/>
                      </a:rPr>
                      <m:t>𝑥</m:t>
                    </m:r>
                    <m:r>
                      <a:rPr lang="af-ZA" sz="2000" b="0" i="1" smtClean="0">
                        <a:latin typeface="Cambria Math" panose="02040503050406030204" pitchFamily="18" charset="0"/>
                        <a:ea typeface="Cambria Math" panose="02040503050406030204" pitchFamily="18" charset="0"/>
                      </a:rPr>
                      <m:t>.</m:t>
                    </m:r>
                  </m:oMath>
                </a14:m>
                <a:endParaRPr lang="en-ZA" sz="2000" dirty="0">
                  <a:latin typeface="Cambria Math" panose="02040503050406030204" pitchFamily="18" charset="0"/>
                  <a:ea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893372A8-6E9B-4AD6-B701-F36EE03D410B}"/>
                  </a:ext>
                </a:extLst>
              </p:cNvPr>
              <p:cNvSpPr txBox="1">
                <a:spLocks noRot="1" noChangeAspect="1" noMove="1" noResize="1" noEditPoints="1" noAdjustHandles="1" noChangeArrowheads="1" noChangeShapeType="1" noTextEdit="1"/>
              </p:cNvSpPr>
              <p:nvPr/>
            </p:nvSpPr>
            <p:spPr>
              <a:xfrm>
                <a:off x="2680610" y="276316"/>
                <a:ext cx="7793248" cy="408445"/>
              </a:xfrm>
              <a:prstGeom prst="rect">
                <a:avLst/>
              </a:prstGeom>
              <a:blipFill>
                <a:blip r:embed="rId2"/>
                <a:stretch>
                  <a:fillRect l="-861" t="-8955" b="-26866"/>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4C4A7A42-685A-4104-8D51-50266CDCF7F0}"/>
              </a:ext>
            </a:extLst>
          </p:cNvPr>
          <p:cNvCxnSpPr>
            <a:cxnSpLocks/>
          </p:cNvCxnSpPr>
          <p:nvPr/>
        </p:nvCxnSpPr>
        <p:spPr>
          <a:xfrm flipH="1">
            <a:off x="7807557" y="1488515"/>
            <a:ext cx="413142" cy="190920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8A8078F-13AF-4BCB-8960-79F7210FD552}"/>
              </a:ext>
            </a:extLst>
          </p:cNvPr>
          <p:cNvCxnSpPr>
            <a:cxnSpLocks/>
          </p:cNvCxnSpPr>
          <p:nvPr/>
        </p:nvCxnSpPr>
        <p:spPr>
          <a:xfrm>
            <a:off x="5738555" y="3385607"/>
            <a:ext cx="2069877"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7AB58D9-7BB7-411C-9342-92900FF2DC04}"/>
              </a:ext>
            </a:extLst>
          </p:cNvPr>
          <p:cNvCxnSpPr>
            <a:cxnSpLocks/>
          </p:cNvCxnSpPr>
          <p:nvPr/>
        </p:nvCxnSpPr>
        <p:spPr>
          <a:xfrm flipH="1">
            <a:off x="5744907" y="1451336"/>
            <a:ext cx="2475792" cy="191754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26D0885-1CA5-4C56-9A59-8E470CB115CA}"/>
              </a:ext>
            </a:extLst>
          </p:cNvPr>
          <p:cNvSpPr txBox="1"/>
          <p:nvPr/>
        </p:nvSpPr>
        <p:spPr>
          <a:xfrm>
            <a:off x="7635559" y="3424319"/>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P</a:t>
            </a:r>
          </a:p>
        </p:txBody>
      </p:sp>
      <p:sp>
        <p:nvSpPr>
          <p:cNvPr id="23" name="TextBox 22">
            <a:extLst>
              <a:ext uri="{FF2B5EF4-FFF2-40B4-BE49-F238E27FC236}">
                <a16:creationId xmlns:a16="http://schemas.microsoft.com/office/drawing/2014/main" id="{AFAAE445-8CDB-45EB-8157-4E92995D0CAE}"/>
              </a:ext>
            </a:extLst>
          </p:cNvPr>
          <p:cNvSpPr txBox="1"/>
          <p:nvPr/>
        </p:nvSpPr>
        <p:spPr>
          <a:xfrm>
            <a:off x="9750082" y="3372361"/>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C</a:t>
            </a:r>
          </a:p>
        </p:txBody>
      </p:sp>
      <p:cxnSp>
        <p:nvCxnSpPr>
          <p:cNvPr id="29" name="Straight Connector 28">
            <a:extLst>
              <a:ext uri="{FF2B5EF4-FFF2-40B4-BE49-F238E27FC236}">
                <a16:creationId xmlns:a16="http://schemas.microsoft.com/office/drawing/2014/main" id="{70B8F1FE-F77E-4895-8A7B-78A4239D4156}"/>
              </a:ext>
            </a:extLst>
          </p:cNvPr>
          <p:cNvCxnSpPr>
            <a:cxnSpLocks/>
          </p:cNvCxnSpPr>
          <p:nvPr/>
        </p:nvCxnSpPr>
        <p:spPr>
          <a:xfrm>
            <a:off x="8220699" y="1451336"/>
            <a:ext cx="1641399" cy="194488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9D21CB-1220-499D-881E-69194056539C}"/>
              </a:ext>
            </a:extLst>
          </p:cNvPr>
          <p:cNvCxnSpPr>
            <a:cxnSpLocks/>
          </p:cNvCxnSpPr>
          <p:nvPr/>
        </p:nvCxnSpPr>
        <p:spPr>
          <a:xfrm>
            <a:off x="7807556" y="3384110"/>
            <a:ext cx="2069877"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8AF960E-655F-47A2-A650-2B4E670EEAC1}"/>
                  </a:ext>
                </a:extLst>
              </p:cNvPr>
              <p:cNvSpPr txBox="1"/>
              <p:nvPr/>
            </p:nvSpPr>
            <p:spPr>
              <a:xfrm>
                <a:off x="7894025" y="3026891"/>
                <a:ext cx="3343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800" b="0" i="1" smtClean="0">
                          <a:latin typeface="Cambria Math" panose="02040503050406030204" pitchFamily="18" charset="0"/>
                          <a:ea typeface="Cambria Math" panose="02040503050406030204" pitchFamily="18" charset="0"/>
                        </a:rPr>
                        <m:t>𝑥</m:t>
                      </m:r>
                    </m:oMath>
                  </m:oMathPara>
                </a14:m>
                <a:endParaRPr lang="en-US" dirty="0"/>
              </a:p>
            </p:txBody>
          </p:sp>
        </mc:Choice>
        <mc:Fallback xmlns="">
          <p:sp>
            <p:nvSpPr>
              <p:cNvPr id="42" name="TextBox 41">
                <a:extLst>
                  <a:ext uri="{FF2B5EF4-FFF2-40B4-BE49-F238E27FC236}">
                    <a16:creationId xmlns:a16="http://schemas.microsoft.com/office/drawing/2014/main" id="{28AF960E-655F-47A2-A650-2B4E670EEAC1}"/>
                  </a:ext>
                </a:extLst>
              </p:cNvPr>
              <p:cNvSpPr txBox="1">
                <a:spLocks noRot="1" noChangeAspect="1" noMove="1" noResize="1" noEditPoints="1" noAdjustHandles="1" noChangeArrowheads="1" noChangeShapeType="1" noTextEdit="1"/>
              </p:cNvSpPr>
              <p:nvPr/>
            </p:nvSpPr>
            <p:spPr>
              <a:xfrm>
                <a:off x="7894025" y="3026891"/>
                <a:ext cx="334342" cy="369332"/>
              </a:xfrm>
              <a:prstGeom prst="rect">
                <a:avLst/>
              </a:prstGeom>
              <a:blipFill>
                <a:blip r:embed="rId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4B0E6A58-02CE-4402-88F8-D84F4FEA7A6E}"/>
              </a:ext>
            </a:extLst>
          </p:cNvPr>
          <p:cNvSpPr txBox="1"/>
          <p:nvPr/>
        </p:nvSpPr>
        <p:spPr>
          <a:xfrm>
            <a:off x="8547373" y="3185552"/>
            <a:ext cx="250723"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543789-B9CB-497B-B221-E71A056C2FAF}"/>
                  </a:ext>
                </a:extLst>
              </p:cNvPr>
              <p:cNvSpPr txBox="1"/>
              <p:nvPr/>
            </p:nvSpPr>
            <p:spPr>
              <a:xfrm>
                <a:off x="500895" y="1412454"/>
                <a:ext cx="2568177" cy="408445"/>
              </a:xfrm>
              <a:prstGeom prst="rect">
                <a:avLst/>
              </a:prstGeom>
              <a:noFill/>
            </p:spPr>
            <p:txBody>
              <a:bodyPr wrap="square" rtlCol="0">
                <a:spAutoFit/>
              </a:bodyPr>
              <a:lstStyle/>
              <a:p>
                <a:r>
                  <a:rPr lang="af-ZA" sz="2000" dirty="0">
                    <a:latin typeface="Cambria Math" panose="02040503050406030204" pitchFamily="18" charset="0"/>
                    <a:ea typeface="Cambria Math" panose="02040503050406030204" pitchFamily="18" charset="0"/>
                  </a:rPr>
                  <a:t>3</a:t>
                </a:r>
                <a14:m>
                  <m:oMath xmlns:m="http://schemas.openxmlformats.org/officeDocument/2006/math">
                    <m:r>
                      <a:rPr lang="af-ZA" sz="2000" b="0" i="0"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𝐻𝑒𝑛𝑐𝑒</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𝑝𝑟𝑜𝑣𝑒</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𝑡h𝑎𝑡</m:t>
                    </m:r>
                    <m:r>
                      <a:rPr lang="af-ZA" sz="2000" b="0" i="1" smtClean="0">
                        <a:latin typeface="Cambria Math" panose="02040503050406030204" pitchFamily="18" charset="0"/>
                        <a:ea typeface="Cambria Math" panose="02040503050406030204" pitchFamily="18" charset="0"/>
                      </a:rPr>
                      <m:t> </m:t>
                    </m:r>
                  </m:oMath>
                </a14:m>
                <a:endParaRPr lang="en-ZA" sz="2000" dirty="0">
                  <a:latin typeface="Cambria Math" panose="02040503050406030204" pitchFamily="18" charset="0"/>
                  <a:ea typeface="Cambria Math" panose="02040503050406030204" pitchFamily="18" charset="0"/>
                </a:endParaRPr>
              </a:p>
            </p:txBody>
          </p:sp>
        </mc:Choice>
        <mc:Fallback xmlns="">
          <p:sp>
            <p:nvSpPr>
              <p:cNvPr id="50" name="TextBox 49">
                <a:extLst>
                  <a:ext uri="{FF2B5EF4-FFF2-40B4-BE49-F238E27FC236}">
                    <a16:creationId xmlns:a16="http://schemas.microsoft.com/office/drawing/2014/main" id="{B3543789-B9CB-497B-B221-E71A056C2FAF}"/>
                  </a:ext>
                </a:extLst>
              </p:cNvPr>
              <p:cNvSpPr txBox="1">
                <a:spLocks noRot="1" noChangeAspect="1" noMove="1" noResize="1" noEditPoints="1" noAdjustHandles="1" noChangeArrowheads="1" noChangeShapeType="1" noTextEdit="1"/>
              </p:cNvSpPr>
              <p:nvPr/>
            </p:nvSpPr>
            <p:spPr>
              <a:xfrm>
                <a:off x="500895" y="1412454"/>
                <a:ext cx="2568177" cy="408445"/>
              </a:xfrm>
              <a:prstGeom prst="rect">
                <a:avLst/>
              </a:prstGeom>
              <a:blipFill>
                <a:blip r:embed="rId4"/>
                <a:stretch>
                  <a:fillRect l="-2375" t="-8955"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FCCC3CB-881F-4CC5-892C-EAE7E24CE45D}"/>
                  </a:ext>
                </a:extLst>
              </p:cNvPr>
              <p:cNvSpPr txBox="1"/>
              <p:nvPr/>
            </p:nvSpPr>
            <p:spPr>
              <a:xfrm>
                <a:off x="2854658" y="1286493"/>
                <a:ext cx="1839496" cy="7208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f-ZA" sz="2000" b="0" i="1" smtClean="0">
                              <a:latin typeface="Cambria Math" panose="02040503050406030204" pitchFamily="18" charset="0"/>
                              <a:ea typeface="Cambria Math" panose="02040503050406030204" pitchFamily="18" charset="0"/>
                            </a:rPr>
                          </m:ctrlPr>
                        </m:fPr>
                        <m:num>
                          <m:r>
                            <a:rPr lang="af-ZA" sz="2000" b="0" i="1" smtClean="0">
                              <a:latin typeface="Cambria Math" panose="02040503050406030204" pitchFamily="18" charset="0"/>
                              <a:ea typeface="Cambria Math" panose="02040503050406030204" pitchFamily="18" charset="0"/>
                            </a:rPr>
                            <m:t>𝐴𝐵</m:t>
                          </m:r>
                        </m:num>
                        <m:den>
                          <m:r>
                            <a:rPr lang="af-ZA" sz="2000" b="0" i="1" smtClean="0">
                              <a:latin typeface="Cambria Math" panose="02040503050406030204" pitchFamily="18" charset="0"/>
                              <a:ea typeface="Cambria Math" panose="02040503050406030204" pitchFamily="18" charset="0"/>
                            </a:rPr>
                            <m:t>𝐴𝐶</m:t>
                          </m:r>
                        </m:den>
                      </m:f>
                      <m:r>
                        <a:rPr lang="af-ZA" sz="2000" b="0" i="0" smtClean="0">
                          <a:latin typeface="Cambria Math" panose="02040503050406030204" pitchFamily="18" charset="0"/>
                          <a:ea typeface="Cambria Math" panose="02040503050406030204" pitchFamily="18" charset="0"/>
                        </a:rPr>
                        <m:t>=</m:t>
                      </m:r>
                      <m:f>
                        <m:fPr>
                          <m:ctrlPr>
                            <a:rPr lang="af-ZA" sz="2000" b="0" i="1" smtClean="0">
                              <a:latin typeface="Cambria Math" panose="02040503050406030204" pitchFamily="18" charset="0"/>
                              <a:ea typeface="Cambria Math" panose="02040503050406030204" pitchFamily="18" charset="0"/>
                            </a:rPr>
                          </m:ctrlPr>
                        </m:fPr>
                        <m:num>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sSub>
                                <m:sSubPr>
                                  <m:ctrlPr>
                                    <a:rPr lang="af-ZA" sz="2000" i="1">
                                      <a:latin typeface="Cambria Math" panose="02040503050406030204" pitchFamily="18" charset="0"/>
                                      <a:ea typeface="Cambria Math" panose="02040503050406030204" pitchFamily="18" charset="0"/>
                                    </a:rPr>
                                  </m:ctrlPr>
                                </m:sSubPr>
                                <m:e>
                                  <m:r>
                                    <a:rPr lang="af-ZA" sz="2000" i="1">
                                      <a:latin typeface="Cambria Math" panose="02040503050406030204" pitchFamily="18" charset="0"/>
                                      <a:ea typeface="Cambria Math" panose="02040503050406030204" pitchFamily="18" charset="0"/>
                                    </a:rPr>
                                    <m:t>𝐴</m:t>
                                  </m:r>
                                </m:e>
                                <m:sub>
                                  <m:r>
                                    <a:rPr lang="af-ZA" sz="2000" b="0" i="1" smtClean="0">
                                      <a:latin typeface="Cambria Math" panose="02040503050406030204" pitchFamily="18" charset="0"/>
                                      <a:ea typeface="Cambria Math" panose="02040503050406030204" pitchFamily="18" charset="0"/>
                                    </a:rPr>
                                    <m:t>2</m:t>
                                  </m:r>
                                </m:sub>
                              </m:sSub>
                            </m:e>
                          </m:func>
                        </m:num>
                        <m:den>
                          <m:func>
                            <m:funcPr>
                              <m:ctrlPr>
                                <a:rPr lang="af-ZA" sz="2000" b="0" i="1" smtClean="0">
                                  <a:latin typeface="Cambria Math" panose="02040503050406030204" pitchFamily="18" charset="0"/>
                                  <a:ea typeface="Cambria Math" panose="02040503050406030204" pitchFamily="18" charset="0"/>
                                </a:rPr>
                              </m:ctrlPr>
                            </m:funcPr>
                            <m:fName>
                              <m:r>
                                <m:rPr>
                                  <m:sty m:val="p"/>
                                </m:rPr>
                                <a:rPr lang="af-ZA" sz="2000" b="0" i="0" smtClean="0">
                                  <a:latin typeface="Cambria Math" panose="02040503050406030204" pitchFamily="18" charset="0"/>
                                  <a:ea typeface="Cambria Math" panose="02040503050406030204" pitchFamily="18" charset="0"/>
                                </a:rPr>
                                <m:t>sin</m:t>
                              </m:r>
                            </m:fName>
                            <m:e>
                              <m:sSub>
                                <m:sSubPr>
                                  <m:ctrlPr>
                                    <a:rPr lang="af-ZA" sz="2000" i="1">
                                      <a:latin typeface="Cambria Math" panose="02040503050406030204" pitchFamily="18" charset="0"/>
                                      <a:ea typeface="Cambria Math" panose="02040503050406030204" pitchFamily="18" charset="0"/>
                                    </a:rPr>
                                  </m:ctrlPr>
                                </m:sSubPr>
                                <m:e>
                                  <m:r>
                                    <a:rPr lang="af-ZA" sz="2000" i="1">
                                      <a:latin typeface="Cambria Math" panose="02040503050406030204" pitchFamily="18" charset="0"/>
                                      <a:ea typeface="Cambria Math" panose="02040503050406030204" pitchFamily="18" charset="0"/>
                                    </a:rPr>
                                    <m:t>𝐴</m:t>
                                  </m:r>
                                </m:e>
                                <m:sub>
                                  <m:r>
                                    <a:rPr lang="af-ZA" sz="2000" i="1">
                                      <a:latin typeface="Cambria Math" panose="02040503050406030204" pitchFamily="18" charset="0"/>
                                      <a:ea typeface="Cambria Math" panose="02040503050406030204" pitchFamily="18" charset="0"/>
                                    </a:rPr>
                                    <m:t>1</m:t>
                                  </m:r>
                                </m:sub>
                              </m:sSub>
                            </m:e>
                          </m:func>
                        </m:den>
                      </m:f>
                    </m:oMath>
                  </m:oMathPara>
                </a14:m>
                <a:endParaRPr lang="en-US" sz="2000" dirty="0"/>
              </a:p>
            </p:txBody>
          </p:sp>
        </mc:Choice>
        <mc:Fallback xmlns="">
          <p:sp>
            <p:nvSpPr>
              <p:cNvPr id="51" name="TextBox 50">
                <a:extLst>
                  <a:ext uri="{FF2B5EF4-FFF2-40B4-BE49-F238E27FC236}">
                    <a16:creationId xmlns:a16="http://schemas.microsoft.com/office/drawing/2014/main" id="{BFCCC3CB-881F-4CC5-892C-EAE7E24CE45D}"/>
                  </a:ext>
                </a:extLst>
              </p:cNvPr>
              <p:cNvSpPr txBox="1">
                <a:spLocks noRot="1" noChangeAspect="1" noMove="1" noResize="1" noEditPoints="1" noAdjustHandles="1" noChangeArrowheads="1" noChangeShapeType="1" noTextEdit="1"/>
              </p:cNvSpPr>
              <p:nvPr/>
            </p:nvSpPr>
            <p:spPr>
              <a:xfrm>
                <a:off x="2854658" y="1286493"/>
                <a:ext cx="1839496" cy="720838"/>
              </a:xfrm>
              <a:prstGeom prst="rect">
                <a:avLst/>
              </a:prstGeom>
              <a:blipFill>
                <a:blip r:embed="rId5"/>
                <a:stretch>
                  <a:fillRect/>
                </a:stretch>
              </a:blipFill>
            </p:spPr>
            <p:txBody>
              <a:bodyPr/>
              <a:lstStyle/>
              <a:p>
                <a:r>
                  <a:rPr lang="en-US">
                    <a:noFill/>
                  </a:rPr>
                  <a:t> </a:t>
                </a:r>
              </a:p>
            </p:txBody>
          </p:sp>
        </mc:Fallback>
      </mc:AlternateContent>
      <p:sp>
        <p:nvSpPr>
          <p:cNvPr id="53" name="TextBox 52">
            <a:extLst>
              <a:ext uri="{FF2B5EF4-FFF2-40B4-BE49-F238E27FC236}">
                <a16:creationId xmlns:a16="http://schemas.microsoft.com/office/drawing/2014/main" id="{D9459E26-36A9-4FAE-904E-B0F98AE97868}"/>
              </a:ext>
            </a:extLst>
          </p:cNvPr>
          <p:cNvSpPr txBox="1"/>
          <p:nvPr/>
        </p:nvSpPr>
        <p:spPr>
          <a:xfrm>
            <a:off x="8115678" y="1030243"/>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A</a:t>
            </a:r>
          </a:p>
        </p:txBody>
      </p:sp>
      <p:sp>
        <p:nvSpPr>
          <p:cNvPr id="54" name="TextBox 53">
            <a:extLst>
              <a:ext uri="{FF2B5EF4-FFF2-40B4-BE49-F238E27FC236}">
                <a16:creationId xmlns:a16="http://schemas.microsoft.com/office/drawing/2014/main" id="{CC708011-67CC-4A0D-9FB2-CD80C9864A28}"/>
              </a:ext>
            </a:extLst>
          </p:cNvPr>
          <p:cNvSpPr txBox="1"/>
          <p:nvPr/>
        </p:nvSpPr>
        <p:spPr>
          <a:xfrm>
            <a:off x="7838619" y="1666842"/>
            <a:ext cx="306283"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1</a:t>
            </a:r>
          </a:p>
        </p:txBody>
      </p:sp>
      <p:sp>
        <p:nvSpPr>
          <p:cNvPr id="55" name="TextBox 54">
            <a:extLst>
              <a:ext uri="{FF2B5EF4-FFF2-40B4-BE49-F238E27FC236}">
                <a16:creationId xmlns:a16="http://schemas.microsoft.com/office/drawing/2014/main" id="{0F65F405-A4E7-41BE-B76A-4372CD38C6FF}"/>
              </a:ext>
            </a:extLst>
          </p:cNvPr>
          <p:cNvSpPr txBox="1"/>
          <p:nvPr/>
        </p:nvSpPr>
        <p:spPr>
          <a:xfrm>
            <a:off x="8203806" y="1666842"/>
            <a:ext cx="306283"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2</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E26DDA0-0291-4109-8C10-34BCC124CD3C}"/>
                  </a:ext>
                </a:extLst>
              </p:cNvPr>
              <p:cNvSpPr txBox="1"/>
              <p:nvPr/>
            </p:nvSpPr>
            <p:spPr>
              <a:xfrm>
                <a:off x="6657632" y="3014778"/>
                <a:ext cx="12503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800" b="1" i="1" smtClean="0">
                          <a:solidFill>
                            <a:srgbClr val="FFC000"/>
                          </a:solidFill>
                          <a:latin typeface="Cambria Math" panose="02040503050406030204" pitchFamily="18" charset="0"/>
                          <a:ea typeface="Cambria Math" panose="02040503050406030204" pitchFamily="18" charset="0"/>
                        </a:rPr>
                        <m:t>𝟏𝟖𝟎</m:t>
                      </m:r>
                      <m:r>
                        <a:rPr lang="af-ZA" sz="1800" b="1" i="1" smtClean="0">
                          <a:solidFill>
                            <a:srgbClr val="FFC000"/>
                          </a:solidFill>
                          <a:latin typeface="Cambria Math" panose="02040503050406030204" pitchFamily="18" charset="0"/>
                          <a:ea typeface="Cambria Math" panose="02040503050406030204" pitchFamily="18" charset="0"/>
                        </a:rPr>
                        <m:t>°−</m:t>
                      </m:r>
                      <m:r>
                        <a:rPr lang="af-ZA" sz="1800" b="1" i="1" smtClean="0">
                          <a:solidFill>
                            <a:srgbClr val="FFC000"/>
                          </a:solidFill>
                          <a:latin typeface="Cambria Math" panose="02040503050406030204" pitchFamily="18" charset="0"/>
                          <a:ea typeface="Cambria Math" panose="02040503050406030204" pitchFamily="18" charset="0"/>
                        </a:rPr>
                        <m:t>𝒙</m:t>
                      </m:r>
                    </m:oMath>
                  </m:oMathPara>
                </a14:m>
                <a:endParaRPr lang="en-US" b="1" dirty="0">
                  <a:solidFill>
                    <a:srgbClr val="FFC000"/>
                  </a:solidFill>
                </a:endParaRPr>
              </a:p>
            </p:txBody>
          </p:sp>
        </mc:Choice>
        <mc:Fallback xmlns="">
          <p:sp>
            <p:nvSpPr>
              <p:cNvPr id="24" name="TextBox 23">
                <a:extLst>
                  <a:ext uri="{FF2B5EF4-FFF2-40B4-BE49-F238E27FC236}">
                    <a16:creationId xmlns:a16="http://schemas.microsoft.com/office/drawing/2014/main" id="{0E26DDA0-0291-4109-8C10-34BCC124CD3C}"/>
                  </a:ext>
                </a:extLst>
              </p:cNvPr>
              <p:cNvSpPr txBox="1">
                <a:spLocks noRot="1" noChangeAspect="1" noMove="1" noResize="1" noEditPoints="1" noAdjustHandles="1" noChangeArrowheads="1" noChangeShapeType="1" noTextEdit="1"/>
              </p:cNvSpPr>
              <p:nvPr/>
            </p:nvSpPr>
            <p:spPr>
              <a:xfrm>
                <a:off x="6657632" y="3014778"/>
                <a:ext cx="125033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482E39B-1477-4503-959A-8A3815CBAAA8}"/>
                  </a:ext>
                </a:extLst>
              </p:cNvPr>
              <p:cNvSpPr txBox="1"/>
              <p:nvPr/>
            </p:nvSpPr>
            <p:spPr>
              <a:xfrm>
                <a:off x="5864116" y="1757720"/>
                <a:ext cx="1250334" cy="7188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f-ZA" sz="2000" b="1" i="1" smtClean="0">
                              <a:solidFill>
                                <a:srgbClr val="66FF33"/>
                              </a:solidFill>
                              <a:latin typeface="Cambria Math" panose="02040503050406030204" pitchFamily="18" charset="0"/>
                              <a:ea typeface="Cambria Math" panose="02040503050406030204" pitchFamily="18" charset="0"/>
                            </a:rPr>
                          </m:ctrlPr>
                        </m:fPr>
                        <m:num>
                          <m:func>
                            <m:funcPr>
                              <m:ctrlPr>
                                <a:rPr lang="af-ZA" sz="2000" b="1" i="1">
                                  <a:solidFill>
                                    <a:srgbClr val="66FF33"/>
                                  </a:solidFill>
                                  <a:latin typeface="Cambria Math" panose="02040503050406030204" pitchFamily="18" charset="0"/>
                                  <a:ea typeface="Cambria Math" panose="02040503050406030204" pitchFamily="18" charset="0"/>
                                </a:rPr>
                              </m:ctrlPr>
                            </m:funcPr>
                            <m:fName>
                              <m:r>
                                <a:rPr lang="af-ZA" sz="2000" b="1" i="0" smtClean="0">
                                  <a:solidFill>
                                    <a:srgbClr val="66FF33"/>
                                  </a:solidFill>
                                  <a:latin typeface="Cambria Math" panose="02040503050406030204" pitchFamily="18" charset="0"/>
                                  <a:ea typeface="Cambria Math" panose="02040503050406030204" pitchFamily="18" charset="0"/>
                                </a:rPr>
                                <m:t>𝐁𝐏</m:t>
                              </m:r>
                              <m:r>
                                <a:rPr lang="af-ZA" sz="2000" b="1" i="0" smtClean="0">
                                  <a:solidFill>
                                    <a:srgbClr val="66FF33"/>
                                  </a:solidFill>
                                  <a:latin typeface="Cambria Math" panose="02040503050406030204" pitchFamily="18" charset="0"/>
                                  <a:ea typeface="Cambria Math" panose="02040503050406030204" pitchFamily="18" charset="0"/>
                                </a:rPr>
                                <m:t> </m:t>
                              </m:r>
                              <m:r>
                                <a:rPr lang="af-ZA" sz="2000" b="1" i="1">
                                  <a:solidFill>
                                    <a:srgbClr val="66FF33"/>
                                  </a:solidFill>
                                  <a:latin typeface="Cambria Math" panose="02040503050406030204" pitchFamily="18" charset="0"/>
                                  <a:ea typeface="Cambria Math" panose="02040503050406030204" pitchFamily="18" charset="0"/>
                                </a:rPr>
                                <m:t>𝒔𝒊𝒏</m:t>
                              </m:r>
                            </m:fName>
                            <m:e>
                              <m:r>
                                <a:rPr lang="af-ZA" sz="2000" b="1" i="1" smtClean="0">
                                  <a:solidFill>
                                    <a:srgbClr val="66FF33"/>
                                  </a:solidFill>
                                  <a:latin typeface="Cambria Math" panose="02040503050406030204" pitchFamily="18" charset="0"/>
                                  <a:ea typeface="Cambria Math" panose="02040503050406030204" pitchFamily="18" charset="0"/>
                                </a:rPr>
                                <m:t>𝒙</m:t>
                              </m:r>
                            </m:e>
                          </m:func>
                        </m:num>
                        <m:den>
                          <m:func>
                            <m:funcPr>
                              <m:ctrlPr>
                                <a:rPr lang="af-ZA" sz="2000" b="1" i="1" smtClean="0">
                                  <a:solidFill>
                                    <a:srgbClr val="66FF33"/>
                                  </a:solidFill>
                                  <a:latin typeface="Cambria Math" panose="02040503050406030204" pitchFamily="18" charset="0"/>
                                  <a:ea typeface="Cambria Math" panose="02040503050406030204" pitchFamily="18" charset="0"/>
                                </a:rPr>
                              </m:ctrlPr>
                            </m:funcPr>
                            <m:fName>
                              <m:r>
                                <a:rPr lang="af-ZA" sz="2000" b="1" i="0" smtClean="0">
                                  <a:solidFill>
                                    <a:srgbClr val="66FF33"/>
                                  </a:solidFill>
                                  <a:latin typeface="Cambria Math" panose="02040503050406030204" pitchFamily="18" charset="0"/>
                                  <a:ea typeface="Cambria Math" panose="02040503050406030204" pitchFamily="18" charset="0"/>
                                </a:rPr>
                                <m:t>𝐬𝐢𝐧</m:t>
                              </m:r>
                            </m:fName>
                            <m:e>
                              <m:sSub>
                                <m:sSubPr>
                                  <m:ctrlPr>
                                    <a:rPr lang="af-ZA" sz="2000" b="1" i="1">
                                      <a:solidFill>
                                        <a:srgbClr val="66FF33"/>
                                      </a:solidFill>
                                      <a:latin typeface="Cambria Math" panose="02040503050406030204" pitchFamily="18" charset="0"/>
                                      <a:ea typeface="Cambria Math" panose="02040503050406030204" pitchFamily="18" charset="0"/>
                                    </a:rPr>
                                  </m:ctrlPr>
                                </m:sSubPr>
                                <m:e>
                                  <m:r>
                                    <a:rPr lang="af-ZA" sz="2000" b="1" i="1">
                                      <a:solidFill>
                                        <a:srgbClr val="66FF33"/>
                                      </a:solidFill>
                                      <a:latin typeface="Cambria Math" panose="02040503050406030204" pitchFamily="18" charset="0"/>
                                      <a:ea typeface="Cambria Math" panose="02040503050406030204" pitchFamily="18" charset="0"/>
                                    </a:rPr>
                                    <m:t>𝑨</m:t>
                                  </m:r>
                                </m:e>
                                <m:sub>
                                  <m:r>
                                    <a:rPr lang="af-ZA" sz="2000" b="1" i="1">
                                      <a:solidFill>
                                        <a:srgbClr val="66FF33"/>
                                      </a:solidFill>
                                      <a:latin typeface="Cambria Math" panose="02040503050406030204" pitchFamily="18" charset="0"/>
                                      <a:ea typeface="Cambria Math" panose="02040503050406030204" pitchFamily="18" charset="0"/>
                                    </a:rPr>
                                    <m:t>𝟏</m:t>
                                  </m:r>
                                </m:sub>
                              </m:sSub>
                            </m:e>
                          </m:func>
                        </m:den>
                      </m:f>
                    </m:oMath>
                  </m:oMathPara>
                </a14:m>
                <a:endParaRPr lang="en-US" sz="2000" b="1" dirty="0"/>
              </a:p>
            </p:txBody>
          </p:sp>
        </mc:Choice>
        <mc:Fallback xmlns="">
          <p:sp>
            <p:nvSpPr>
              <p:cNvPr id="25" name="TextBox 24">
                <a:extLst>
                  <a:ext uri="{FF2B5EF4-FFF2-40B4-BE49-F238E27FC236}">
                    <a16:creationId xmlns:a16="http://schemas.microsoft.com/office/drawing/2014/main" id="{3482E39B-1477-4503-959A-8A3815CBAAA8}"/>
                  </a:ext>
                </a:extLst>
              </p:cNvPr>
              <p:cNvSpPr txBox="1">
                <a:spLocks noRot="1" noChangeAspect="1" noMove="1" noResize="1" noEditPoints="1" noAdjustHandles="1" noChangeArrowheads="1" noChangeShapeType="1" noTextEdit="1"/>
              </p:cNvSpPr>
              <p:nvPr/>
            </p:nvSpPr>
            <p:spPr>
              <a:xfrm>
                <a:off x="5864116" y="1757720"/>
                <a:ext cx="1250334" cy="71885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2ECA9D3-813D-4B9B-8F02-028E22850EAE}"/>
                  </a:ext>
                </a:extLst>
              </p:cNvPr>
              <p:cNvSpPr txBox="1"/>
              <p:nvPr/>
            </p:nvSpPr>
            <p:spPr>
              <a:xfrm>
                <a:off x="500895" y="2364288"/>
                <a:ext cx="130076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b="0" i="1" smtClean="0">
                          <a:latin typeface="Cambria Math" panose="02040503050406030204" pitchFamily="18" charset="0"/>
                          <a:ea typeface="Cambria Math" panose="02040503050406030204" pitchFamily="18" charset="0"/>
                        </a:rPr>
                        <m:t>𝑖𝑛</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𝐴𝑃𝐶</m:t>
                      </m:r>
                      <m:r>
                        <a:rPr lang="af-ZA"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26" name="TextBox 25">
                <a:extLst>
                  <a:ext uri="{FF2B5EF4-FFF2-40B4-BE49-F238E27FC236}">
                    <a16:creationId xmlns:a16="http://schemas.microsoft.com/office/drawing/2014/main" id="{02ECA9D3-813D-4B9B-8F02-028E22850EAE}"/>
                  </a:ext>
                </a:extLst>
              </p:cNvPr>
              <p:cNvSpPr txBox="1">
                <a:spLocks noRot="1" noChangeAspect="1" noMove="1" noResize="1" noEditPoints="1" noAdjustHandles="1" noChangeArrowheads="1" noChangeShapeType="1" noTextEdit="1"/>
              </p:cNvSpPr>
              <p:nvPr/>
            </p:nvSpPr>
            <p:spPr>
              <a:xfrm>
                <a:off x="500895" y="2364288"/>
                <a:ext cx="1300765"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B9BDC84-1698-4D46-BCD9-E14A0B193F95}"/>
                  </a:ext>
                </a:extLst>
              </p:cNvPr>
              <p:cNvSpPr txBox="1"/>
              <p:nvPr/>
            </p:nvSpPr>
            <p:spPr>
              <a:xfrm>
                <a:off x="1710567" y="2214785"/>
                <a:ext cx="1839496" cy="7208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f-ZA" sz="2000" b="0" i="1" smtClean="0">
                              <a:latin typeface="Cambria Math" panose="02040503050406030204" pitchFamily="18" charset="0"/>
                              <a:ea typeface="Cambria Math" panose="02040503050406030204" pitchFamily="18" charset="0"/>
                            </a:rPr>
                          </m:ctrlPr>
                        </m:fPr>
                        <m:num>
                          <m:r>
                            <a:rPr lang="af-ZA" sz="2000" b="0" i="1" smtClean="0">
                              <a:latin typeface="Cambria Math" panose="02040503050406030204" pitchFamily="18" charset="0"/>
                              <a:ea typeface="Cambria Math" panose="02040503050406030204" pitchFamily="18" charset="0"/>
                            </a:rPr>
                            <m:t>𝐴𝐶</m:t>
                          </m:r>
                        </m:num>
                        <m:den>
                          <m:func>
                            <m:funcPr>
                              <m:ctrlPr>
                                <a:rPr lang="af-ZA" sz="2000" b="0" i="1" smtClean="0">
                                  <a:latin typeface="Cambria Math" panose="02040503050406030204" pitchFamily="18" charset="0"/>
                                  <a:ea typeface="Cambria Math" panose="02040503050406030204" pitchFamily="18" charset="0"/>
                                </a:rPr>
                              </m:ctrlPr>
                            </m:funcPr>
                            <m:fName>
                              <m:r>
                                <m:rPr>
                                  <m:sty m:val="p"/>
                                </m:rPr>
                                <a:rPr lang="af-ZA" sz="2000" b="0" i="0" smtClean="0">
                                  <a:latin typeface="Cambria Math" panose="02040503050406030204" pitchFamily="18" charset="0"/>
                                  <a:ea typeface="Cambria Math" panose="02040503050406030204" pitchFamily="18" charset="0"/>
                                </a:rPr>
                                <m:t>sin</m:t>
                              </m:r>
                            </m:fName>
                            <m:e>
                              <m:r>
                                <a:rPr lang="af-ZA" sz="2000" b="0" i="1" smtClean="0">
                                  <a:latin typeface="Cambria Math" panose="02040503050406030204" pitchFamily="18" charset="0"/>
                                  <a:ea typeface="Cambria Math" panose="02040503050406030204" pitchFamily="18" charset="0"/>
                                </a:rPr>
                                <m:t>𝑥</m:t>
                              </m:r>
                            </m:e>
                          </m:func>
                        </m:den>
                      </m:f>
                      <m:r>
                        <a:rPr lang="af-ZA" sz="2000" b="0" i="0" smtClean="0">
                          <a:latin typeface="Cambria Math" panose="02040503050406030204" pitchFamily="18" charset="0"/>
                          <a:ea typeface="Cambria Math" panose="02040503050406030204" pitchFamily="18" charset="0"/>
                        </a:rPr>
                        <m:t>=</m:t>
                      </m:r>
                      <m:f>
                        <m:fPr>
                          <m:ctrlPr>
                            <a:rPr lang="af-ZA" sz="2000" b="0" i="1" smtClean="0">
                              <a:latin typeface="Cambria Math" panose="02040503050406030204" pitchFamily="18" charset="0"/>
                              <a:ea typeface="Cambria Math" panose="02040503050406030204" pitchFamily="18" charset="0"/>
                            </a:rPr>
                          </m:ctrlPr>
                        </m:fPr>
                        <m:num>
                          <m:r>
                            <a:rPr lang="af-ZA" sz="2000" i="1" smtClean="0">
                              <a:latin typeface="Cambria Math" panose="02040503050406030204" pitchFamily="18" charset="0"/>
                              <a:ea typeface="Cambria Math" panose="02040503050406030204" pitchFamily="18" charset="0"/>
                            </a:rPr>
                            <m:t>𝑃</m:t>
                          </m:r>
                          <m:r>
                            <a:rPr lang="af-ZA" sz="2000" b="0" i="1" smtClean="0">
                              <a:latin typeface="Cambria Math" panose="02040503050406030204" pitchFamily="18" charset="0"/>
                              <a:ea typeface="Cambria Math" panose="02040503050406030204" pitchFamily="18" charset="0"/>
                            </a:rPr>
                            <m:t>𝐶</m:t>
                          </m:r>
                        </m:num>
                        <m:den>
                          <m:func>
                            <m:funcPr>
                              <m:ctrlPr>
                                <a:rPr lang="af-ZA" sz="2000" b="0" i="1" smtClean="0">
                                  <a:latin typeface="Cambria Math" panose="02040503050406030204" pitchFamily="18" charset="0"/>
                                  <a:ea typeface="Cambria Math" panose="02040503050406030204" pitchFamily="18" charset="0"/>
                                </a:rPr>
                              </m:ctrlPr>
                            </m:funcPr>
                            <m:fName>
                              <m:r>
                                <m:rPr>
                                  <m:sty m:val="p"/>
                                </m:rPr>
                                <a:rPr lang="af-ZA" sz="2000" b="0" i="0" smtClean="0">
                                  <a:latin typeface="Cambria Math" panose="02040503050406030204" pitchFamily="18" charset="0"/>
                                  <a:ea typeface="Cambria Math" panose="02040503050406030204" pitchFamily="18" charset="0"/>
                                </a:rPr>
                                <m:t>sin</m:t>
                              </m:r>
                            </m:fName>
                            <m:e>
                              <m:sSub>
                                <m:sSubPr>
                                  <m:ctrlPr>
                                    <a:rPr lang="af-ZA" sz="2000" i="1">
                                      <a:latin typeface="Cambria Math" panose="02040503050406030204" pitchFamily="18" charset="0"/>
                                      <a:ea typeface="Cambria Math" panose="02040503050406030204" pitchFamily="18" charset="0"/>
                                    </a:rPr>
                                  </m:ctrlPr>
                                </m:sSubPr>
                                <m:e>
                                  <m:r>
                                    <a:rPr lang="af-ZA" sz="2000" i="1">
                                      <a:latin typeface="Cambria Math" panose="02040503050406030204" pitchFamily="18" charset="0"/>
                                      <a:ea typeface="Cambria Math" panose="02040503050406030204" pitchFamily="18" charset="0"/>
                                    </a:rPr>
                                    <m:t>𝐴</m:t>
                                  </m:r>
                                </m:e>
                                <m:sub>
                                  <m:r>
                                    <a:rPr lang="af-ZA" sz="2000" b="0" i="1" smtClean="0">
                                      <a:latin typeface="Cambria Math" panose="02040503050406030204" pitchFamily="18" charset="0"/>
                                      <a:ea typeface="Cambria Math" panose="02040503050406030204" pitchFamily="18" charset="0"/>
                                    </a:rPr>
                                    <m:t>2</m:t>
                                  </m:r>
                                </m:sub>
                              </m:sSub>
                            </m:e>
                          </m:func>
                        </m:den>
                      </m:f>
                    </m:oMath>
                  </m:oMathPara>
                </a14:m>
                <a:endParaRPr lang="en-US" sz="2000" dirty="0"/>
              </a:p>
            </p:txBody>
          </p:sp>
        </mc:Choice>
        <mc:Fallback xmlns="">
          <p:sp>
            <p:nvSpPr>
              <p:cNvPr id="27" name="TextBox 26">
                <a:extLst>
                  <a:ext uri="{FF2B5EF4-FFF2-40B4-BE49-F238E27FC236}">
                    <a16:creationId xmlns:a16="http://schemas.microsoft.com/office/drawing/2014/main" id="{AB9BDC84-1698-4D46-BCD9-E14A0B193F95}"/>
                  </a:ext>
                </a:extLst>
              </p:cNvPr>
              <p:cNvSpPr txBox="1">
                <a:spLocks noRot="1" noChangeAspect="1" noMove="1" noResize="1" noEditPoints="1" noAdjustHandles="1" noChangeArrowheads="1" noChangeShapeType="1" noTextEdit="1"/>
              </p:cNvSpPr>
              <p:nvPr/>
            </p:nvSpPr>
            <p:spPr>
              <a:xfrm>
                <a:off x="1710567" y="2214785"/>
                <a:ext cx="1839496" cy="72083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3566BEF-258E-4694-BD2B-509E1438C5FD}"/>
                  </a:ext>
                </a:extLst>
              </p:cNvPr>
              <p:cNvSpPr txBox="1"/>
              <p:nvPr/>
            </p:nvSpPr>
            <p:spPr>
              <a:xfrm>
                <a:off x="1705697" y="3103591"/>
                <a:ext cx="1839496" cy="7208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b="0" i="1" smtClean="0">
                          <a:latin typeface="Cambria Math" panose="02040503050406030204" pitchFamily="18" charset="0"/>
                          <a:ea typeface="Cambria Math" panose="02040503050406030204" pitchFamily="18" charset="0"/>
                        </a:rPr>
                        <m:t>𝐴𝐶</m:t>
                      </m:r>
                      <m:r>
                        <a:rPr lang="af-ZA" sz="2000" b="0" i="0" smtClean="0">
                          <a:latin typeface="Cambria Math" panose="02040503050406030204" pitchFamily="18" charset="0"/>
                          <a:ea typeface="Cambria Math" panose="02040503050406030204" pitchFamily="18" charset="0"/>
                        </a:rPr>
                        <m:t>=</m:t>
                      </m:r>
                      <m:f>
                        <m:fPr>
                          <m:ctrlPr>
                            <a:rPr lang="af-ZA" sz="2000" b="0" i="1" smtClean="0">
                              <a:latin typeface="Cambria Math" panose="02040503050406030204" pitchFamily="18" charset="0"/>
                              <a:ea typeface="Cambria Math" panose="02040503050406030204" pitchFamily="18" charset="0"/>
                            </a:rPr>
                          </m:ctrlPr>
                        </m:fPr>
                        <m:num>
                          <m:r>
                            <a:rPr lang="af-ZA" sz="2000" i="1" smtClean="0">
                              <a:latin typeface="Cambria Math" panose="02040503050406030204" pitchFamily="18" charset="0"/>
                              <a:ea typeface="Cambria Math" panose="02040503050406030204" pitchFamily="18" charset="0"/>
                            </a:rPr>
                            <m:t>𝑃</m:t>
                          </m:r>
                          <m:r>
                            <a:rPr lang="af-ZA" sz="2000" b="0" i="1" smtClean="0">
                              <a:latin typeface="Cambria Math" panose="02040503050406030204" pitchFamily="18" charset="0"/>
                              <a:ea typeface="Cambria Math" panose="02040503050406030204" pitchFamily="18" charset="0"/>
                            </a:rPr>
                            <m:t>𝐶</m:t>
                          </m:r>
                          <m:r>
                            <a:rPr lang="af-ZA" sz="2000" b="0" i="1" smtClean="0">
                              <a:latin typeface="Cambria Math" panose="02040503050406030204" pitchFamily="18" charset="0"/>
                              <a:ea typeface="Cambria Math" panose="02040503050406030204" pitchFamily="18" charset="0"/>
                            </a:rPr>
                            <m:t>.</m:t>
                          </m:r>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r>
                                <a:rPr lang="af-ZA" sz="2000" i="1">
                                  <a:latin typeface="Cambria Math" panose="02040503050406030204" pitchFamily="18" charset="0"/>
                                  <a:ea typeface="Cambria Math" panose="02040503050406030204" pitchFamily="18" charset="0"/>
                                </a:rPr>
                                <m:t>𝑥</m:t>
                              </m:r>
                            </m:e>
                          </m:func>
                        </m:num>
                        <m:den>
                          <m:func>
                            <m:funcPr>
                              <m:ctrlPr>
                                <a:rPr lang="af-ZA" sz="2000" b="0" i="1" smtClean="0">
                                  <a:latin typeface="Cambria Math" panose="02040503050406030204" pitchFamily="18" charset="0"/>
                                  <a:ea typeface="Cambria Math" panose="02040503050406030204" pitchFamily="18" charset="0"/>
                                </a:rPr>
                              </m:ctrlPr>
                            </m:funcPr>
                            <m:fName>
                              <m:r>
                                <m:rPr>
                                  <m:sty m:val="p"/>
                                </m:rPr>
                                <a:rPr lang="af-ZA" sz="2000" b="0" i="0" smtClean="0">
                                  <a:latin typeface="Cambria Math" panose="02040503050406030204" pitchFamily="18" charset="0"/>
                                  <a:ea typeface="Cambria Math" panose="02040503050406030204" pitchFamily="18" charset="0"/>
                                </a:rPr>
                                <m:t>sin</m:t>
                              </m:r>
                            </m:fName>
                            <m:e>
                              <m:sSub>
                                <m:sSubPr>
                                  <m:ctrlPr>
                                    <a:rPr lang="af-ZA" sz="2000" i="1">
                                      <a:latin typeface="Cambria Math" panose="02040503050406030204" pitchFamily="18" charset="0"/>
                                      <a:ea typeface="Cambria Math" panose="02040503050406030204" pitchFamily="18" charset="0"/>
                                    </a:rPr>
                                  </m:ctrlPr>
                                </m:sSubPr>
                                <m:e>
                                  <m:r>
                                    <a:rPr lang="af-ZA" sz="2000" i="1">
                                      <a:latin typeface="Cambria Math" panose="02040503050406030204" pitchFamily="18" charset="0"/>
                                      <a:ea typeface="Cambria Math" panose="02040503050406030204" pitchFamily="18" charset="0"/>
                                    </a:rPr>
                                    <m:t>𝐴</m:t>
                                  </m:r>
                                </m:e>
                                <m:sub>
                                  <m:r>
                                    <a:rPr lang="af-ZA" sz="2000" b="0" i="1" smtClean="0">
                                      <a:latin typeface="Cambria Math" panose="02040503050406030204" pitchFamily="18" charset="0"/>
                                      <a:ea typeface="Cambria Math" panose="02040503050406030204" pitchFamily="18" charset="0"/>
                                    </a:rPr>
                                    <m:t>2</m:t>
                                  </m:r>
                                </m:sub>
                              </m:sSub>
                            </m:e>
                          </m:func>
                        </m:den>
                      </m:f>
                    </m:oMath>
                  </m:oMathPara>
                </a14:m>
                <a:endParaRPr lang="en-US" sz="2000" dirty="0"/>
              </a:p>
            </p:txBody>
          </p:sp>
        </mc:Choice>
        <mc:Fallback xmlns="">
          <p:sp>
            <p:nvSpPr>
              <p:cNvPr id="28" name="TextBox 27">
                <a:extLst>
                  <a:ext uri="{FF2B5EF4-FFF2-40B4-BE49-F238E27FC236}">
                    <a16:creationId xmlns:a16="http://schemas.microsoft.com/office/drawing/2014/main" id="{93566BEF-258E-4694-BD2B-509E1438C5FD}"/>
                  </a:ext>
                </a:extLst>
              </p:cNvPr>
              <p:cNvSpPr txBox="1">
                <a:spLocks noRot="1" noChangeAspect="1" noMove="1" noResize="1" noEditPoints="1" noAdjustHandles="1" noChangeArrowheads="1" noChangeShapeType="1" noTextEdit="1"/>
              </p:cNvSpPr>
              <p:nvPr/>
            </p:nvSpPr>
            <p:spPr>
              <a:xfrm>
                <a:off x="1705697" y="3103591"/>
                <a:ext cx="1839496" cy="72083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8863F88-75F5-4D07-AE89-90EE74409A8A}"/>
                  </a:ext>
                </a:extLst>
              </p:cNvPr>
              <p:cNvSpPr txBox="1"/>
              <p:nvPr/>
            </p:nvSpPr>
            <p:spPr>
              <a:xfrm>
                <a:off x="8979872" y="1992944"/>
                <a:ext cx="1319417" cy="7208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f-ZA" sz="2000" b="0" i="1" smtClean="0">
                              <a:solidFill>
                                <a:srgbClr val="FF0066"/>
                              </a:solidFill>
                              <a:latin typeface="Cambria Math" panose="02040503050406030204" pitchFamily="18" charset="0"/>
                              <a:ea typeface="Cambria Math" panose="02040503050406030204" pitchFamily="18" charset="0"/>
                            </a:rPr>
                          </m:ctrlPr>
                        </m:fPr>
                        <m:num>
                          <m:r>
                            <a:rPr lang="af-ZA" sz="2000" i="1" smtClean="0">
                              <a:solidFill>
                                <a:srgbClr val="FF0066"/>
                              </a:solidFill>
                              <a:latin typeface="Cambria Math" panose="02040503050406030204" pitchFamily="18" charset="0"/>
                              <a:ea typeface="Cambria Math" panose="02040503050406030204" pitchFamily="18" charset="0"/>
                            </a:rPr>
                            <m:t>𝑃</m:t>
                          </m:r>
                          <m:r>
                            <a:rPr lang="af-ZA" sz="2000" b="0" i="1" smtClean="0">
                              <a:solidFill>
                                <a:srgbClr val="FF0066"/>
                              </a:solidFill>
                              <a:latin typeface="Cambria Math" panose="02040503050406030204" pitchFamily="18" charset="0"/>
                              <a:ea typeface="Cambria Math" panose="02040503050406030204" pitchFamily="18" charset="0"/>
                            </a:rPr>
                            <m:t>𝐶</m:t>
                          </m:r>
                          <m:r>
                            <a:rPr lang="af-ZA" sz="2000" b="0" i="1" smtClean="0">
                              <a:solidFill>
                                <a:srgbClr val="FF0066"/>
                              </a:solidFill>
                              <a:latin typeface="Cambria Math" panose="02040503050406030204" pitchFamily="18" charset="0"/>
                              <a:ea typeface="Cambria Math" panose="02040503050406030204" pitchFamily="18" charset="0"/>
                            </a:rPr>
                            <m:t>.</m:t>
                          </m:r>
                          <m:func>
                            <m:funcPr>
                              <m:ctrlPr>
                                <a:rPr lang="af-ZA" sz="2000" i="1">
                                  <a:solidFill>
                                    <a:srgbClr val="FF0066"/>
                                  </a:solidFill>
                                  <a:latin typeface="Cambria Math" panose="02040503050406030204" pitchFamily="18" charset="0"/>
                                  <a:ea typeface="Cambria Math" panose="02040503050406030204" pitchFamily="18" charset="0"/>
                                </a:rPr>
                              </m:ctrlPr>
                            </m:funcPr>
                            <m:fName>
                              <m:r>
                                <m:rPr>
                                  <m:sty m:val="p"/>
                                </m:rPr>
                                <a:rPr lang="af-ZA" sz="2000">
                                  <a:solidFill>
                                    <a:srgbClr val="FF0066"/>
                                  </a:solidFill>
                                  <a:latin typeface="Cambria Math" panose="02040503050406030204" pitchFamily="18" charset="0"/>
                                  <a:ea typeface="Cambria Math" panose="02040503050406030204" pitchFamily="18" charset="0"/>
                                </a:rPr>
                                <m:t>sin</m:t>
                              </m:r>
                            </m:fName>
                            <m:e>
                              <m:r>
                                <a:rPr lang="af-ZA" sz="2000" i="1">
                                  <a:solidFill>
                                    <a:srgbClr val="FF0066"/>
                                  </a:solidFill>
                                  <a:latin typeface="Cambria Math" panose="02040503050406030204" pitchFamily="18" charset="0"/>
                                  <a:ea typeface="Cambria Math" panose="02040503050406030204" pitchFamily="18" charset="0"/>
                                </a:rPr>
                                <m:t>𝑥</m:t>
                              </m:r>
                            </m:e>
                          </m:func>
                        </m:num>
                        <m:den>
                          <m:func>
                            <m:funcPr>
                              <m:ctrlPr>
                                <a:rPr lang="af-ZA" sz="2000" b="0" i="1" smtClean="0">
                                  <a:solidFill>
                                    <a:srgbClr val="FF0066"/>
                                  </a:solidFill>
                                  <a:latin typeface="Cambria Math" panose="02040503050406030204" pitchFamily="18" charset="0"/>
                                  <a:ea typeface="Cambria Math" panose="02040503050406030204" pitchFamily="18" charset="0"/>
                                </a:rPr>
                              </m:ctrlPr>
                            </m:funcPr>
                            <m:fName>
                              <m:r>
                                <m:rPr>
                                  <m:sty m:val="p"/>
                                </m:rPr>
                                <a:rPr lang="af-ZA" sz="2000" b="0" i="0" smtClean="0">
                                  <a:solidFill>
                                    <a:srgbClr val="FF0066"/>
                                  </a:solidFill>
                                  <a:latin typeface="Cambria Math" panose="02040503050406030204" pitchFamily="18" charset="0"/>
                                  <a:ea typeface="Cambria Math" panose="02040503050406030204" pitchFamily="18" charset="0"/>
                                </a:rPr>
                                <m:t>sin</m:t>
                              </m:r>
                            </m:fName>
                            <m:e>
                              <m:sSub>
                                <m:sSubPr>
                                  <m:ctrlPr>
                                    <a:rPr lang="af-ZA" sz="2000" i="1">
                                      <a:solidFill>
                                        <a:srgbClr val="FF0066"/>
                                      </a:solidFill>
                                      <a:latin typeface="Cambria Math" panose="02040503050406030204" pitchFamily="18" charset="0"/>
                                      <a:ea typeface="Cambria Math" panose="02040503050406030204" pitchFamily="18" charset="0"/>
                                    </a:rPr>
                                  </m:ctrlPr>
                                </m:sSubPr>
                                <m:e>
                                  <m:r>
                                    <a:rPr lang="af-ZA" sz="2000" i="1">
                                      <a:solidFill>
                                        <a:srgbClr val="FF0066"/>
                                      </a:solidFill>
                                      <a:latin typeface="Cambria Math" panose="02040503050406030204" pitchFamily="18" charset="0"/>
                                      <a:ea typeface="Cambria Math" panose="02040503050406030204" pitchFamily="18" charset="0"/>
                                    </a:rPr>
                                    <m:t>𝐴</m:t>
                                  </m:r>
                                </m:e>
                                <m:sub>
                                  <m:r>
                                    <a:rPr lang="af-ZA" sz="2000" b="0" i="1" smtClean="0">
                                      <a:solidFill>
                                        <a:srgbClr val="FF0066"/>
                                      </a:solidFill>
                                      <a:latin typeface="Cambria Math" panose="02040503050406030204" pitchFamily="18" charset="0"/>
                                      <a:ea typeface="Cambria Math" panose="02040503050406030204" pitchFamily="18" charset="0"/>
                                    </a:rPr>
                                    <m:t>2</m:t>
                                  </m:r>
                                </m:sub>
                              </m:sSub>
                            </m:e>
                          </m:func>
                        </m:den>
                      </m:f>
                    </m:oMath>
                  </m:oMathPara>
                </a14:m>
                <a:endParaRPr lang="en-US" sz="2000" dirty="0"/>
              </a:p>
            </p:txBody>
          </p:sp>
        </mc:Choice>
        <mc:Fallback xmlns="">
          <p:sp>
            <p:nvSpPr>
              <p:cNvPr id="30" name="TextBox 29">
                <a:extLst>
                  <a:ext uri="{FF2B5EF4-FFF2-40B4-BE49-F238E27FC236}">
                    <a16:creationId xmlns:a16="http://schemas.microsoft.com/office/drawing/2014/main" id="{68863F88-75F5-4D07-AE89-90EE74409A8A}"/>
                  </a:ext>
                </a:extLst>
              </p:cNvPr>
              <p:cNvSpPr txBox="1">
                <a:spLocks noRot="1" noChangeAspect="1" noMove="1" noResize="1" noEditPoints="1" noAdjustHandles="1" noChangeArrowheads="1" noChangeShapeType="1" noTextEdit="1"/>
              </p:cNvSpPr>
              <p:nvPr/>
            </p:nvSpPr>
            <p:spPr>
              <a:xfrm>
                <a:off x="8979872" y="1992944"/>
                <a:ext cx="1319417" cy="720838"/>
              </a:xfrm>
              <a:prstGeom prst="rect">
                <a:avLst/>
              </a:prstGeom>
              <a:blipFill>
                <a:blip r:embed="rId11"/>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5C9C9BF3-989B-4AB3-B7E4-5D5B48E614F0}"/>
              </a:ext>
            </a:extLst>
          </p:cNvPr>
          <p:cNvSpPr txBox="1"/>
          <p:nvPr/>
        </p:nvSpPr>
        <p:spPr>
          <a:xfrm>
            <a:off x="2436671" y="5458881"/>
            <a:ext cx="319345" cy="400110"/>
          </a:xfrm>
          <a:prstGeom prst="rect">
            <a:avLst/>
          </a:prstGeom>
          <a:noFill/>
        </p:spPr>
        <p:txBody>
          <a:bodyPr wrap="square">
            <a:spAutoFit/>
          </a:bodyPr>
          <a:lstStyle/>
          <a:p>
            <a:r>
              <a:rPr lang="af-ZA" sz="2000" b="0" dirty="0">
                <a:ea typeface="Cambria Math" panose="02040503050406030204" pitchFamily="18" charset="0"/>
              </a:rPr>
              <a:t>x</a:t>
            </a:r>
            <a:endParaRPr lang="en-US" sz="2000"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C2534A4-0ACF-4D76-89BE-C797110CC2C0}"/>
                  </a:ext>
                </a:extLst>
              </p:cNvPr>
              <p:cNvSpPr txBox="1"/>
              <p:nvPr/>
            </p:nvSpPr>
            <p:spPr>
              <a:xfrm>
                <a:off x="2596344" y="5324678"/>
                <a:ext cx="1319417" cy="6685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f-ZA" sz="2000" b="0" i="1" smtClean="0">
                              <a:solidFill>
                                <a:srgbClr val="FF0066"/>
                              </a:solidFill>
                              <a:latin typeface="Cambria Math" panose="02040503050406030204" pitchFamily="18" charset="0"/>
                              <a:ea typeface="Cambria Math" panose="02040503050406030204" pitchFamily="18" charset="0"/>
                            </a:rPr>
                          </m:ctrlPr>
                        </m:fPr>
                        <m:num>
                          <m:func>
                            <m:funcPr>
                              <m:ctrlPr>
                                <a:rPr lang="af-ZA" sz="2000" i="1">
                                  <a:solidFill>
                                    <a:srgbClr val="FF0066"/>
                                  </a:solidFill>
                                  <a:latin typeface="Cambria Math" panose="02040503050406030204" pitchFamily="18" charset="0"/>
                                  <a:ea typeface="Cambria Math" panose="02040503050406030204" pitchFamily="18" charset="0"/>
                                </a:rPr>
                              </m:ctrlPr>
                            </m:funcPr>
                            <m:fName>
                              <m:r>
                                <m:rPr>
                                  <m:sty m:val="p"/>
                                </m:rPr>
                                <a:rPr lang="af-ZA" sz="2000">
                                  <a:solidFill>
                                    <a:srgbClr val="FF0066"/>
                                  </a:solidFill>
                                  <a:latin typeface="Cambria Math" panose="02040503050406030204" pitchFamily="18" charset="0"/>
                                  <a:ea typeface="Cambria Math" panose="02040503050406030204" pitchFamily="18" charset="0"/>
                                </a:rPr>
                                <m:t>sin</m:t>
                              </m:r>
                            </m:fName>
                            <m:e>
                              <m:sSub>
                                <m:sSubPr>
                                  <m:ctrlPr>
                                    <a:rPr lang="af-ZA" sz="2000" i="1">
                                      <a:solidFill>
                                        <a:srgbClr val="FF0066"/>
                                      </a:solidFill>
                                      <a:latin typeface="Cambria Math" panose="02040503050406030204" pitchFamily="18" charset="0"/>
                                      <a:ea typeface="Cambria Math" panose="02040503050406030204" pitchFamily="18" charset="0"/>
                                    </a:rPr>
                                  </m:ctrlPr>
                                </m:sSubPr>
                                <m:e>
                                  <m:r>
                                    <a:rPr lang="af-ZA" sz="2000" i="1">
                                      <a:solidFill>
                                        <a:srgbClr val="FF0066"/>
                                      </a:solidFill>
                                      <a:latin typeface="Cambria Math" panose="02040503050406030204" pitchFamily="18" charset="0"/>
                                      <a:ea typeface="Cambria Math" panose="02040503050406030204" pitchFamily="18" charset="0"/>
                                    </a:rPr>
                                    <m:t>𝐴</m:t>
                                  </m:r>
                                </m:e>
                                <m:sub>
                                  <m:r>
                                    <a:rPr lang="af-ZA" sz="2000" i="1">
                                      <a:solidFill>
                                        <a:srgbClr val="FF0066"/>
                                      </a:solidFill>
                                      <a:latin typeface="Cambria Math" panose="02040503050406030204" pitchFamily="18" charset="0"/>
                                      <a:ea typeface="Cambria Math" panose="02040503050406030204" pitchFamily="18" charset="0"/>
                                    </a:rPr>
                                    <m:t>2</m:t>
                                  </m:r>
                                </m:sub>
                              </m:sSub>
                            </m:e>
                          </m:func>
                        </m:num>
                        <m:den>
                          <m:r>
                            <a:rPr lang="af-ZA" sz="2000" i="1">
                              <a:solidFill>
                                <a:srgbClr val="FF0066"/>
                              </a:solidFill>
                              <a:latin typeface="Cambria Math" panose="02040503050406030204" pitchFamily="18" charset="0"/>
                              <a:ea typeface="Cambria Math" panose="02040503050406030204" pitchFamily="18" charset="0"/>
                            </a:rPr>
                            <m:t>𝑃𝐶</m:t>
                          </m:r>
                          <m:r>
                            <a:rPr lang="af-ZA" sz="2000" i="1">
                              <a:solidFill>
                                <a:srgbClr val="FF0066"/>
                              </a:solidFill>
                              <a:latin typeface="Cambria Math" panose="02040503050406030204" pitchFamily="18" charset="0"/>
                              <a:ea typeface="Cambria Math" panose="02040503050406030204" pitchFamily="18" charset="0"/>
                            </a:rPr>
                            <m:t>.</m:t>
                          </m:r>
                          <m:func>
                            <m:funcPr>
                              <m:ctrlPr>
                                <a:rPr lang="af-ZA" sz="2000" i="1">
                                  <a:solidFill>
                                    <a:srgbClr val="FF0066"/>
                                  </a:solidFill>
                                  <a:latin typeface="Cambria Math" panose="02040503050406030204" pitchFamily="18" charset="0"/>
                                  <a:ea typeface="Cambria Math" panose="02040503050406030204" pitchFamily="18" charset="0"/>
                                </a:rPr>
                              </m:ctrlPr>
                            </m:funcPr>
                            <m:fName>
                              <m:r>
                                <m:rPr>
                                  <m:sty m:val="p"/>
                                </m:rPr>
                                <a:rPr lang="af-ZA" sz="2000">
                                  <a:solidFill>
                                    <a:srgbClr val="FF0066"/>
                                  </a:solidFill>
                                  <a:latin typeface="Cambria Math" panose="02040503050406030204" pitchFamily="18" charset="0"/>
                                  <a:ea typeface="Cambria Math" panose="02040503050406030204" pitchFamily="18" charset="0"/>
                                </a:rPr>
                                <m:t>sin</m:t>
                              </m:r>
                            </m:fName>
                            <m:e>
                              <m:r>
                                <a:rPr lang="af-ZA" sz="2000" i="1">
                                  <a:solidFill>
                                    <a:srgbClr val="FF0066"/>
                                  </a:solidFill>
                                  <a:latin typeface="Cambria Math" panose="02040503050406030204" pitchFamily="18" charset="0"/>
                                  <a:ea typeface="Cambria Math" panose="02040503050406030204" pitchFamily="18" charset="0"/>
                                </a:rPr>
                                <m:t>𝑥</m:t>
                              </m:r>
                            </m:e>
                          </m:func>
                        </m:den>
                      </m:f>
                    </m:oMath>
                  </m:oMathPara>
                </a14:m>
                <a:endParaRPr lang="en-US" sz="2000" dirty="0"/>
              </a:p>
            </p:txBody>
          </p:sp>
        </mc:Choice>
        <mc:Fallback xmlns="">
          <p:sp>
            <p:nvSpPr>
              <p:cNvPr id="35" name="TextBox 34">
                <a:extLst>
                  <a:ext uri="{FF2B5EF4-FFF2-40B4-BE49-F238E27FC236}">
                    <a16:creationId xmlns:a16="http://schemas.microsoft.com/office/drawing/2014/main" id="{CC2534A4-0ACF-4D76-89BE-C797110CC2C0}"/>
                  </a:ext>
                </a:extLst>
              </p:cNvPr>
              <p:cNvSpPr txBox="1">
                <a:spLocks noRot="1" noChangeAspect="1" noMove="1" noResize="1" noEditPoints="1" noAdjustHandles="1" noChangeArrowheads="1" noChangeShapeType="1" noTextEdit="1"/>
              </p:cNvSpPr>
              <p:nvPr/>
            </p:nvSpPr>
            <p:spPr>
              <a:xfrm>
                <a:off x="2596344" y="5324678"/>
                <a:ext cx="1319417" cy="66851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EB84B7-5672-4117-904D-0EBE6B3D9790}"/>
                  </a:ext>
                </a:extLst>
              </p:cNvPr>
              <p:cNvSpPr txBox="1"/>
              <p:nvPr/>
            </p:nvSpPr>
            <p:spPr>
              <a:xfrm>
                <a:off x="1234668" y="3947228"/>
                <a:ext cx="2781553" cy="12221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f-ZA" sz="2000" b="0" i="1" smtClean="0">
                              <a:latin typeface="Cambria Math" panose="02040503050406030204" pitchFamily="18" charset="0"/>
                              <a:ea typeface="Cambria Math" panose="02040503050406030204" pitchFamily="18" charset="0"/>
                            </a:rPr>
                          </m:ctrlPr>
                        </m:fPr>
                        <m:num>
                          <m:r>
                            <a:rPr lang="af-ZA" sz="2000" b="0" i="1" smtClean="0">
                              <a:latin typeface="Cambria Math" panose="02040503050406030204" pitchFamily="18" charset="0"/>
                              <a:ea typeface="Cambria Math" panose="02040503050406030204" pitchFamily="18" charset="0"/>
                            </a:rPr>
                            <m:t>𝐴𝐵</m:t>
                          </m:r>
                        </m:num>
                        <m:den>
                          <m:r>
                            <a:rPr lang="af-ZA" sz="2000" b="0" i="1" smtClean="0">
                              <a:latin typeface="Cambria Math" panose="02040503050406030204" pitchFamily="18" charset="0"/>
                              <a:ea typeface="Cambria Math" panose="02040503050406030204" pitchFamily="18" charset="0"/>
                            </a:rPr>
                            <m:t>𝐴𝐶</m:t>
                          </m:r>
                        </m:den>
                      </m:f>
                      <m:r>
                        <a:rPr lang="af-ZA" sz="2000" b="0" i="0" smtClean="0">
                          <a:latin typeface="Cambria Math" panose="02040503050406030204" pitchFamily="18" charset="0"/>
                          <a:ea typeface="Cambria Math" panose="02040503050406030204" pitchFamily="18" charset="0"/>
                        </a:rPr>
                        <m:t>= </m:t>
                      </m:r>
                      <m:f>
                        <m:fPr>
                          <m:ctrlPr>
                            <a:rPr lang="af-ZA" sz="2000" b="0" i="1" smtClean="0">
                              <a:latin typeface="Cambria Math" panose="02040503050406030204" pitchFamily="18" charset="0"/>
                              <a:ea typeface="Cambria Math" panose="02040503050406030204" pitchFamily="18" charset="0"/>
                            </a:rPr>
                          </m:ctrlPr>
                        </m:fPr>
                        <m:num>
                          <m:f>
                            <m:fPr>
                              <m:ctrlPr>
                                <a:rPr lang="af-ZA" sz="2000" b="1" i="1">
                                  <a:solidFill>
                                    <a:srgbClr val="66FF33"/>
                                  </a:solidFill>
                                  <a:latin typeface="Cambria Math" panose="02040503050406030204" pitchFamily="18" charset="0"/>
                                  <a:ea typeface="Cambria Math" panose="02040503050406030204" pitchFamily="18" charset="0"/>
                                </a:rPr>
                              </m:ctrlPr>
                            </m:fPr>
                            <m:num>
                              <m:func>
                                <m:funcPr>
                                  <m:ctrlPr>
                                    <a:rPr lang="af-ZA" sz="2000" b="1" i="1">
                                      <a:solidFill>
                                        <a:srgbClr val="66FF33"/>
                                      </a:solidFill>
                                      <a:latin typeface="Cambria Math" panose="02040503050406030204" pitchFamily="18" charset="0"/>
                                      <a:ea typeface="Cambria Math" panose="02040503050406030204" pitchFamily="18" charset="0"/>
                                    </a:rPr>
                                  </m:ctrlPr>
                                </m:funcPr>
                                <m:fName>
                                  <m:r>
                                    <a:rPr lang="af-ZA" sz="2000" b="1">
                                      <a:solidFill>
                                        <a:srgbClr val="66FF33"/>
                                      </a:solidFill>
                                      <a:latin typeface="Cambria Math" panose="02040503050406030204" pitchFamily="18" charset="0"/>
                                      <a:ea typeface="Cambria Math" panose="02040503050406030204" pitchFamily="18" charset="0"/>
                                    </a:rPr>
                                    <m:t>𝐁𝐏</m:t>
                                  </m:r>
                                  <m:r>
                                    <a:rPr lang="af-ZA" sz="2000" b="1">
                                      <a:solidFill>
                                        <a:srgbClr val="66FF33"/>
                                      </a:solidFill>
                                      <a:latin typeface="Cambria Math" panose="02040503050406030204" pitchFamily="18" charset="0"/>
                                      <a:ea typeface="Cambria Math" panose="02040503050406030204" pitchFamily="18" charset="0"/>
                                    </a:rPr>
                                    <m:t> </m:t>
                                  </m:r>
                                  <m:r>
                                    <a:rPr lang="af-ZA" sz="2000" b="1" i="1">
                                      <a:solidFill>
                                        <a:srgbClr val="66FF33"/>
                                      </a:solidFill>
                                      <a:latin typeface="Cambria Math" panose="02040503050406030204" pitchFamily="18" charset="0"/>
                                      <a:ea typeface="Cambria Math" panose="02040503050406030204" pitchFamily="18" charset="0"/>
                                    </a:rPr>
                                    <m:t>𝒔𝒊𝒏</m:t>
                                  </m:r>
                                </m:fName>
                                <m:e>
                                  <m:r>
                                    <a:rPr lang="af-ZA" sz="2000" b="1" i="1">
                                      <a:solidFill>
                                        <a:srgbClr val="66FF33"/>
                                      </a:solidFill>
                                      <a:latin typeface="Cambria Math" panose="02040503050406030204" pitchFamily="18" charset="0"/>
                                      <a:ea typeface="Cambria Math" panose="02040503050406030204" pitchFamily="18" charset="0"/>
                                    </a:rPr>
                                    <m:t>𝒙</m:t>
                                  </m:r>
                                </m:e>
                              </m:func>
                            </m:num>
                            <m:den>
                              <m:func>
                                <m:funcPr>
                                  <m:ctrlPr>
                                    <a:rPr lang="af-ZA" sz="2000" b="1" i="1">
                                      <a:solidFill>
                                        <a:srgbClr val="66FF33"/>
                                      </a:solidFill>
                                      <a:latin typeface="Cambria Math" panose="02040503050406030204" pitchFamily="18" charset="0"/>
                                      <a:ea typeface="Cambria Math" panose="02040503050406030204" pitchFamily="18" charset="0"/>
                                    </a:rPr>
                                  </m:ctrlPr>
                                </m:funcPr>
                                <m:fName>
                                  <m:r>
                                    <a:rPr lang="af-ZA" sz="2000" b="1">
                                      <a:solidFill>
                                        <a:srgbClr val="66FF33"/>
                                      </a:solidFill>
                                      <a:latin typeface="Cambria Math" panose="02040503050406030204" pitchFamily="18" charset="0"/>
                                      <a:ea typeface="Cambria Math" panose="02040503050406030204" pitchFamily="18" charset="0"/>
                                    </a:rPr>
                                    <m:t>𝐬𝐢𝐧</m:t>
                                  </m:r>
                                </m:fName>
                                <m:e>
                                  <m:sSub>
                                    <m:sSubPr>
                                      <m:ctrlPr>
                                        <a:rPr lang="af-ZA" sz="2000" b="1" i="1">
                                          <a:solidFill>
                                            <a:srgbClr val="66FF33"/>
                                          </a:solidFill>
                                          <a:latin typeface="Cambria Math" panose="02040503050406030204" pitchFamily="18" charset="0"/>
                                          <a:ea typeface="Cambria Math" panose="02040503050406030204" pitchFamily="18" charset="0"/>
                                        </a:rPr>
                                      </m:ctrlPr>
                                    </m:sSubPr>
                                    <m:e>
                                      <m:r>
                                        <a:rPr lang="af-ZA" sz="2000" b="1" i="1">
                                          <a:solidFill>
                                            <a:srgbClr val="66FF33"/>
                                          </a:solidFill>
                                          <a:latin typeface="Cambria Math" panose="02040503050406030204" pitchFamily="18" charset="0"/>
                                          <a:ea typeface="Cambria Math" panose="02040503050406030204" pitchFamily="18" charset="0"/>
                                        </a:rPr>
                                        <m:t>𝑨</m:t>
                                      </m:r>
                                    </m:e>
                                    <m:sub>
                                      <m:r>
                                        <a:rPr lang="af-ZA" sz="2000" b="1" i="1">
                                          <a:solidFill>
                                            <a:srgbClr val="66FF33"/>
                                          </a:solidFill>
                                          <a:latin typeface="Cambria Math" panose="02040503050406030204" pitchFamily="18" charset="0"/>
                                          <a:ea typeface="Cambria Math" panose="02040503050406030204" pitchFamily="18" charset="0"/>
                                        </a:rPr>
                                        <m:t>𝟏</m:t>
                                      </m:r>
                                    </m:sub>
                                  </m:sSub>
                                </m:e>
                              </m:func>
                            </m:den>
                          </m:f>
                        </m:num>
                        <m:den>
                          <m:f>
                            <m:fPr>
                              <m:ctrlPr>
                                <a:rPr lang="af-ZA" sz="2000" i="1">
                                  <a:solidFill>
                                    <a:srgbClr val="FF0066"/>
                                  </a:solidFill>
                                  <a:latin typeface="Cambria Math" panose="02040503050406030204" pitchFamily="18" charset="0"/>
                                  <a:ea typeface="Cambria Math" panose="02040503050406030204" pitchFamily="18" charset="0"/>
                                </a:rPr>
                              </m:ctrlPr>
                            </m:fPr>
                            <m:num>
                              <m:r>
                                <a:rPr lang="af-ZA" sz="2000" i="1">
                                  <a:solidFill>
                                    <a:srgbClr val="FF0066"/>
                                  </a:solidFill>
                                  <a:latin typeface="Cambria Math" panose="02040503050406030204" pitchFamily="18" charset="0"/>
                                  <a:ea typeface="Cambria Math" panose="02040503050406030204" pitchFamily="18" charset="0"/>
                                </a:rPr>
                                <m:t>𝑃𝐶</m:t>
                              </m:r>
                              <m:r>
                                <a:rPr lang="af-ZA" sz="2000" i="1">
                                  <a:solidFill>
                                    <a:srgbClr val="FF0066"/>
                                  </a:solidFill>
                                  <a:latin typeface="Cambria Math" panose="02040503050406030204" pitchFamily="18" charset="0"/>
                                  <a:ea typeface="Cambria Math" panose="02040503050406030204" pitchFamily="18" charset="0"/>
                                </a:rPr>
                                <m:t>.</m:t>
                              </m:r>
                              <m:func>
                                <m:funcPr>
                                  <m:ctrlPr>
                                    <a:rPr lang="af-ZA" sz="2000" i="1">
                                      <a:solidFill>
                                        <a:srgbClr val="FF0066"/>
                                      </a:solidFill>
                                      <a:latin typeface="Cambria Math" panose="02040503050406030204" pitchFamily="18" charset="0"/>
                                      <a:ea typeface="Cambria Math" panose="02040503050406030204" pitchFamily="18" charset="0"/>
                                    </a:rPr>
                                  </m:ctrlPr>
                                </m:funcPr>
                                <m:fName>
                                  <m:r>
                                    <m:rPr>
                                      <m:sty m:val="p"/>
                                    </m:rPr>
                                    <a:rPr lang="af-ZA" sz="2000">
                                      <a:solidFill>
                                        <a:srgbClr val="FF0066"/>
                                      </a:solidFill>
                                      <a:latin typeface="Cambria Math" panose="02040503050406030204" pitchFamily="18" charset="0"/>
                                      <a:ea typeface="Cambria Math" panose="02040503050406030204" pitchFamily="18" charset="0"/>
                                    </a:rPr>
                                    <m:t>sin</m:t>
                                  </m:r>
                                </m:fName>
                                <m:e>
                                  <m:r>
                                    <a:rPr lang="af-ZA" sz="2000" i="1">
                                      <a:solidFill>
                                        <a:srgbClr val="FF0066"/>
                                      </a:solidFill>
                                      <a:latin typeface="Cambria Math" panose="02040503050406030204" pitchFamily="18" charset="0"/>
                                      <a:ea typeface="Cambria Math" panose="02040503050406030204" pitchFamily="18" charset="0"/>
                                    </a:rPr>
                                    <m:t>𝑥</m:t>
                                  </m:r>
                                </m:e>
                              </m:func>
                            </m:num>
                            <m:den>
                              <m:func>
                                <m:funcPr>
                                  <m:ctrlPr>
                                    <a:rPr lang="af-ZA" sz="2000" i="1">
                                      <a:solidFill>
                                        <a:srgbClr val="FF0066"/>
                                      </a:solidFill>
                                      <a:latin typeface="Cambria Math" panose="02040503050406030204" pitchFamily="18" charset="0"/>
                                      <a:ea typeface="Cambria Math" panose="02040503050406030204" pitchFamily="18" charset="0"/>
                                    </a:rPr>
                                  </m:ctrlPr>
                                </m:funcPr>
                                <m:fName>
                                  <m:r>
                                    <m:rPr>
                                      <m:sty m:val="p"/>
                                    </m:rPr>
                                    <a:rPr lang="af-ZA" sz="2000">
                                      <a:solidFill>
                                        <a:srgbClr val="FF0066"/>
                                      </a:solidFill>
                                      <a:latin typeface="Cambria Math" panose="02040503050406030204" pitchFamily="18" charset="0"/>
                                      <a:ea typeface="Cambria Math" panose="02040503050406030204" pitchFamily="18" charset="0"/>
                                    </a:rPr>
                                    <m:t>sin</m:t>
                                  </m:r>
                                </m:fName>
                                <m:e>
                                  <m:sSub>
                                    <m:sSubPr>
                                      <m:ctrlPr>
                                        <a:rPr lang="af-ZA" sz="2000" i="1">
                                          <a:solidFill>
                                            <a:srgbClr val="FF0066"/>
                                          </a:solidFill>
                                          <a:latin typeface="Cambria Math" panose="02040503050406030204" pitchFamily="18" charset="0"/>
                                          <a:ea typeface="Cambria Math" panose="02040503050406030204" pitchFamily="18" charset="0"/>
                                        </a:rPr>
                                      </m:ctrlPr>
                                    </m:sSubPr>
                                    <m:e>
                                      <m:r>
                                        <a:rPr lang="af-ZA" sz="2000" i="1">
                                          <a:solidFill>
                                            <a:srgbClr val="FF0066"/>
                                          </a:solidFill>
                                          <a:latin typeface="Cambria Math" panose="02040503050406030204" pitchFamily="18" charset="0"/>
                                          <a:ea typeface="Cambria Math" panose="02040503050406030204" pitchFamily="18" charset="0"/>
                                        </a:rPr>
                                        <m:t>𝐴</m:t>
                                      </m:r>
                                    </m:e>
                                    <m:sub>
                                      <m:r>
                                        <a:rPr lang="af-ZA" sz="2000" i="1">
                                          <a:solidFill>
                                            <a:srgbClr val="FF0066"/>
                                          </a:solidFill>
                                          <a:latin typeface="Cambria Math" panose="02040503050406030204" pitchFamily="18" charset="0"/>
                                          <a:ea typeface="Cambria Math" panose="02040503050406030204" pitchFamily="18" charset="0"/>
                                        </a:rPr>
                                        <m:t>2</m:t>
                                      </m:r>
                                    </m:sub>
                                  </m:sSub>
                                </m:e>
                              </m:func>
                            </m:den>
                          </m:f>
                        </m:den>
                      </m:f>
                    </m:oMath>
                  </m:oMathPara>
                </a14:m>
                <a:endParaRPr lang="en-US" sz="2000" dirty="0"/>
              </a:p>
            </p:txBody>
          </p:sp>
        </mc:Choice>
        <mc:Fallback xmlns="">
          <p:sp>
            <p:nvSpPr>
              <p:cNvPr id="36" name="TextBox 35">
                <a:extLst>
                  <a:ext uri="{FF2B5EF4-FFF2-40B4-BE49-F238E27FC236}">
                    <a16:creationId xmlns:a16="http://schemas.microsoft.com/office/drawing/2014/main" id="{C2EB84B7-5672-4117-904D-0EBE6B3D9790}"/>
                  </a:ext>
                </a:extLst>
              </p:cNvPr>
              <p:cNvSpPr txBox="1">
                <a:spLocks noRot="1" noChangeAspect="1" noMove="1" noResize="1" noEditPoints="1" noAdjustHandles="1" noChangeArrowheads="1" noChangeShapeType="1" noTextEdit="1"/>
              </p:cNvSpPr>
              <p:nvPr/>
            </p:nvSpPr>
            <p:spPr>
              <a:xfrm>
                <a:off x="1234668" y="3947228"/>
                <a:ext cx="2781553" cy="1222129"/>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841C6B2-6D40-435C-B3F1-052E63325DD5}"/>
                  </a:ext>
                </a:extLst>
              </p:cNvPr>
              <p:cNvSpPr txBox="1"/>
              <p:nvPr/>
            </p:nvSpPr>
            <p:spPr>
              <a:xfrm>
                <a:off x="1240109" y="5299511"/>
                <a:ext cx="1250334" cy="7188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f-ZA" sz="2000" b="1" i="1" smtClean="0">
                              <a:solidFill>
                                <a:srgbClr val="66FF33"/>
                              </a:solidFill>
                              <a:latin typeface="Cambria Math" panose="02040503050406030204" pitchFamily="18" charset="0"/>
                              <a:ea typeface="Cambria Math" panose="02040503050406030204" pitchFamily="18" charset="0"/>
                            </a:rPr>
                          </m:ctrlPr>
                        </m:fPr>
                        <m:num>
                          <m:func>
                            <m:funcPr>
                              <m:ctrlPr>
                                <a:rPr lang="af-ZA" sz="2000" b="1" i="1">
                                  <a:solidFill>
                                    <a:srgbClr val="66FF33"/>
                                  </a:solidFill>
                                  <a:latin typeface="Cambria Math" panose="02040503050406030204" pitchFamily="18" charset="0"/>
                                  <a:ea typeface="Cambria Math" panose="02040503050406030204" pitchFamily="18" charset="0"/>
                                </a:rPr>
                              </m:ctrlPr>
                            </m:funcPr>
                            <m:fName>
                              <m:r>
                                <a:rPr lang="af-ZA" sz="2000" b="1" i="0" smtClean="0">
                                  <a:solidFill>
                                    <a:srgbClr val="66FF33"/>
                                  </a:solidFill>
                                  <a:latin typeface="Cambria Math" panose="02040503050406030204" pitchFamily="18" charset="0"/>
                                  <a:ea typeface="Cambria Math" panose="02040503050406030204" pitchFamily="18" charset="0"/>
                                </a:rPr>
                                <m:t>𝐁𝐏</m:t>
                              </m:r>
                              <m:r>
                                <a:rPr lang="af-ZA" sz="2000" b="1" i="0" smtClean="0">
                                  <a:solidFill>
                                    <a:srgbClr val="66FF33"/>
                                  </a:solidFill>
                                  <a:latin typeface="Cambria Math" panose="02040503050406030204" pitchFamily="18" charset="0"/>
                                  <a:ea typeface="Cambria Math" panose="02040503050406030204" pitchFamily="18" charset="0"/>
                                </a:rPr>
                                <m:t> </m:t>
                              </m:r>
                              <m:r>
                                <a:rPr lang="af-ZA" sz="2000" b="1" i="1">
                                  <a:solidFill>
                                    <a:srgbClr val="66FF33"/>
                                  </a:solidFill>
                                  <a:latin typeface="Cambria Math" panose="02040503050406030204" pitchFamily="18" charset="0"/>
                                  <a:ea typeface="Cambria Math" panose="02040503050406030204" pitchFamily="18" charset="0"/>
                                </a:rPr>
                                <m:t>𝒔𝒊𝒏</m:t>
                              </m:r>
                            </m:fName>
                            <m:e>
                              <m:r>
                                <a:rPr lang="af-ZA" sz="2000" b="1" i="1" smtClean="0">
                                  <a:solidFill>
                                    <a:srgbClr val="66FF33"/>
                                  </a:solidFill>
                                  <a:latin typeface="Cambria Math" panose="02040503050406030204" pitchFamily="18" charset="0"/>
                                  <a:ea typeface="Cambria Math" panose="02040503050406030204" pitchFamily="18" charset="0"/>
                                </a:rPr>
                                <m:t>𝒙</m:t>
                              </m:r>
                            </m:e>
                          </m:func>
                        </m:num>
                        <m:den>
                          <m:func>
                            <m:funcPr>
                              <m:ctrlPr>
                                <a:rPr lang="af-ZA" sz="2000" b="1" i="1" smtClean="0">
                                  <a:solidFill>
                                    <a:srgbClr val="66FF33"/>
                                  </a:solidFill>
                                  <a:latin typeface="Cambria Math" panose="02040503050406030204" pitchFamily="18" charset="0"/>
                                  <a:ea typeface="Cambria Math" panose="02040503050406030204" pitchFamily="18" charset="0"/>
                                </a:rPr>
                              </m:ctrlPr>
                            </m:funcPr>
                            <m:fName>
                              <m:r>
                                <a:rPr lang="af-ZA" sz="2000" b="1" i="0" smtClean="0">
                                  <a:solidFill>
                                    <a:srgbClr val="66FF33"/>
                                  </a:solidFill>
                                  <a:latin typeface="Cambria Math" panose="02040503050406030204" pitchFamily="18" charset="0"/>
                                  <a:ea typeface="Cambria Math" panose="02040503050406030204" pitchFamily="18" charset="0"/>
                                </a:rPr>
                                <m:t>𝐬𝐢𝐧</m:t>
                              </m:r>
                            </m:fName>
                            <m:e>
                              <m:sSub>
                                <m:sSubPr>
                                  <m:ctrlPr>
                                    <a:rPr lang="af-ZA" sz="2000" b="1" i="1">
                                      <a:solidFill>
                                        <a:srgbClr val="66FF33"/>
                                      </a:solidFill>
                                      <a:latin typeface="Cambria Math" panose="02040503050406030204" pitchFamily="18" charset="0"/>
                                      <a:ea typeface="Cambria Math" panose="02040503050406030204" pitchFamily="18" charset="0"/>
                                    </a:rPr>
                                  </m:ctrlPr>
                                </m:sSubPr>
                                <m:e>
                                  <m:r>
                                    <a:rPr lang="af-ZA" sz="2000" b="1" i="1">
                                      <a:solidFill>
                                        <a:srgbClr val="66FF33"/>
                                      </a:solidFill>
                                      <a:latin typeface="Cambria Math" panose="02040503050406030204" pitchFamily="18" charset="0"/>
                                      <a:ea typeface="Cambria Math" panose="02040503050406030204" pitchFamily="18" charset="0"/>
                                    </a:rPr>
                                    <m:t>𝑨</m:t>
                                  </m:r>
                                </m:e>
                                <m:sub>
                                  <m:r>
                                    <a:rPr lang="af-ZA" sz="2000" b="1" i="1">
                                      <a:solidFill>
                                        <a:srgbClr val="66FF33"/>
                                      </a:solidFill>
                                      <a:latin typeface="Cambria Math" panose="02040503050406030204" pitchFamily="18" charset="0"/>
                                      <a:ea typeface="Cambria Math" panose="02040503050406030204" pitchFamily="18" charset="0"/>
                                    </a:rPr>
                                    <m:t>𝟏</m:t>
                                  </m:r>
                                </m:sub>
                              </m:sSub>
                            </m:e>
                          </m:func>
                        </m:den>
                      </m:f>
                    </m:oMath>
                  </m:oMathPara>
                </a14:m>
                <a:endParaRPr lang="en-US" sz="2000" b="1" dirty="0"/>
              </a:p>
            </p:txBody>
          </p:sp>
        </mc:Choice>
        <mc:Fallback xmlns="">
          <p:sp>
            <p:nvSpPr>
              <p:cNvPr id="39" name="TextBox 38">
                <a:extLst>
                  <a:ext uri="{FF2B5EF4-FFF2-40B4-BE49-F238E27FC236}">
                    <a16:creationId xmlns:a16="http://schemas.microsoft.com/office/drawing/2014/main" id="{6841C6B2-6D40-435C-B3F1-052E63325DD5}"/>
                  </a:ext>
                </a:extLst>
              </p:cNvPr>
              <p:cNvSpPr txBox="1">
                <a:spLocks noRot="1" noChangeAspect="1" noMove="1" noResize="1" noEditPoints="1" noAdjustHandles="1" noChangeArrowheads="1" noChangeShapeType="1" noTextEdit="1"/>
              </p:cNvSpPr>
              <p:nvPr/>
            </p:nvSpPr>
            <p:spPr>
              <a:xfrm>
                <a:off x="1240109" y="5299511"/>
                <a:ext cx="1250334" cy="718851"/>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1D9BFF1-F6DB-439A-9BF5-14EC1BE43887}"/>
                  </a:ext>
                </a:extLst>
              </p:cNvPr>
              <p:cNvSpPr txBox="1"/>
              <p:nvPr/>
            </p:nvSpPr>
            <p:spPr>
              <a:xfrm>
                <a:off x="1628452" y="6125503"/>
                <a:ext cx="1839496" cy="7208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b="0" i="0" smtClean="0">
                          <a:latin typeface="Cambria Math" panose="02040503050406030204" pitchFamily="18" charset="0"/>
                          <a:ea typeface="Cambria Math" panose="02040503050406030204" pitchFamily="18" charset="0"/>
                        </a:rPr>
                        <m:t>=</m:t>
                      </m:r>
                      <m:f>
                        <m:fPr>
                          <m:ctrlPr>
                            <a:rPr lang="af-ZA" sz="2000" b="0" i="1" smtClean="0">
                              <a:latin typeface="Cambria Math" panose="02040503050406030204" pitchFamily="18" charset="0"/>
                              <a:ea typeface="Cambria Math" panose="02040503050406030204" pitchFamily="18" charset="0"/>
                            </a:rPr>
                          </m:ctrlPr>
                        </m:fPr>
                        <m:num>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sSub>
                                <m:sSubPr>
                                  <m:ctrlPr>
                                    <a:rPr lang="af-ZA" sz="2000" i="1">
                                      <a:latin typeface="Cambria Math" panose="02040503050406030204" pitchFamily="18" charset="0"/>
                                      <a:ea typeface="Cambria Math" panose="02040503050406030204" pitchFamily="18" charset="0"/>
                                    </a:rPr>
                                  </m:ctrlPr>
                                </m:sSubPr>
                                <m:e>
                                  <m:r>
                                    <a:rPr lang="af-ZA" sz="2000" i="1">
                                      <a:latin typeface="Cambria Math" panose="02040503050406030204" pitchFamily="18" charset="0"/>
                                      <a:ea typeface="Cambria Math" panose="02040503050406030204" pitchFamily="18" charset="0"/>
                                    </a:rPr>
                                    <m:t>𝐴</m:t>
                                  </m:r>
                                </m:e>
                                <m:sub>
                                  <m:r>
                                    <a:rPr lang="af-ZA" sz="2000" b="0" i="1" smtClean="0">
                                      <a:latin typeface="Cambria Math" panose="02040503050406030204" pitchFamily="18" charset="0"/>
                                      <a:ea typeface="Cambria Math" panose="02040503050406030204" pitchFamily="18" charset="0"/>
                                    </a:rPr>
                                    <m:t>2</m:t>
                                  </m:r>
                                </m:sub>
                              </m:sSub>
                            </m:e>
                          </m:func>
                        </m:num>
                        <m:den>
                          <m:func>
                            <m:funcPr>
                              <m:ctrlPr>
                                <a:rPr lang="af-ZA" sz="2000" b="0" i="1" smtClean="0">
                                  <a:latin typeface="Cambria Math" panose="02040503050406030204" pitchFamily="18" charset="0"/>
                                  <a:ea typeface="Cambria Math" panose="02040503050406030204" pitchFamily="18" charset="0"/>
                                </a:rPr>
                              </m:ctrlPr>
                            </m:funcPr>
                            <m:fName>
                              <m:r>
                                <m:rPr>
                                  <m:sty m:val="p"/>
                                </m:rPr>
                                <a:rPr lang="af-ZA" sz="2000" b="0" i="0" smtClean="0">
                                  <a:latin typeface="Cambria Math" panose="02040503050406030204" pitchFamily="18" charset="0"/>
                                  <a:ea typeface="Cambria Math" panose="02040503050406030204" pitchFamily="18" charset="0"/>
                                </a:rPr>
                                <m:t>sin</m:t>
                              </m:r>
                            </m:fName>
                            <m:e>
                              <m:sSub>
                                <m:sSubPr>
                                  <m:ctrlPr>
                                    <a:rPr lang="af-ZA" sz="2000" i="1">
                                      <a:latin typeface="Cambria Math" panose="02040503050406030204" pitchFamily="18" charset="0"/>
                                      <a:ea typeface="Cambria Math" panose="02040503050406030204" pitchFamily="18" charset="0"/>
                                    </a:rPr>
                                  </m:ctrlPr>
                                </m:sSubPr>
                                <m:e>
                                  <m:r>
                                    <a:rPr lang="af-ZA" sz="2000" i="1">
                                      <a:latin typeface="Cambria Math" panose="02040503050406030204" pitchFamily="18" charset="0"/>
                                      <a:ea typeface="Cambria Math" panose="02040503050406030204" pitchFamily="18" charset="0"/>
                                    </a:rPr>
                                    <m:t>𝐴</m:t>
                                  </m:r>
                                </m:e>
                                <m:sub>
                                  <m:r>
                                    <a:rPr lang="af-ZA" sz="2000" i="1">
                                      <a:latin typeface="Cambria Math" panose="02040503050406030204" pitchFamily="18" charset="0"/>
                                      <a:ea typeface="Cambria Math" panose="02040503050406030204" pitchFamily="18" charset="0"/>
                                    </a:rPr>
                                    <m:t>1</m:t>
                                  </m:r>
                                </m:sub>
                              </m:sSub>
                            </m:e>
                          </m:func>
                        </m:den>
                      </m:f>
                    </m:oMath>
                  </m:oMathPara>
                </a14:m>
                <a:endParaRPr lang="en-US" sz="2000" dirty="0"/>
              </a:p>
            </p:txBody>
          </p:sp>
        </mc:Choice>
        <mc:Fallback xmlns="">
          <p:sp>
            <p:nvSpPr>
              <p:cNvPr id="41" name="TextBox 40">
                <a:extLst>
                  <a:ext uri="{FF2B5EF4-FFF2-40B4-BE49-F238E27FC236}">
                    <a16:creationId xmlns:a16="http://schemas.microsoft.com/office/drawing/2014/main" id="{71D9BFF1-F6DB-439A-9BF5-14EC1BE43887}"/>
                  </a:ext>
                </a:extLst>
              </p:cNvPr>
              <p:cNvSpPr txBox="1">
                <a:spLocks noRot="1" noChangeAspect="1" noMove="1" noResize="1" noEditPoints="1" noAdjustHandles="1" noChangeArrowheads="1" noChangeShapeType="1" noTextEdit="1"/>
              </p:cNvSpPr>
              <p:nvPr/>
            </p:nvSpPr>
            <p:spPr>
              <a:xfrm>
                <a:off x="1628452" y="6125503"/>
                <a:ext cx="1839496" cy="720838"/>
              </a:xfrm>
              <a:prstGeom prst="rect">
                <a:avLst/>
              </a:prstGeom>
              <a:blipFill>
                <a:blip r:embed="rId15"/>
                <a:stretch>
                  <a:fillRect/>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3C9FDA5B-C292-4CF9-AD13-D520971A6470}"/>
              </a:ext>
            </a:extLst>
          </p:cNvPr>
          <p:cNvCxnSpPr/>
          <p:nvPr/>
        </p:nvCxnSpPr>
        <p:spPr>
          <a:xfrm flipH="1">
            <a:off x="3113783" y="5779306"/>
            <a:ext cx="609600" cy="1593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46F488A-9FD2-4125-A953-79C45453DF01}"/>
              </a:ext>
            </a:extLst>
          </p:cNvPr>
          <p:cNvCxnSpPr/>
          <p:nvPr/>
        </p:nvCxnSpPr>
        <p:spPr>
          <a:xfrm flipH="1">
            <a:off x="1721170" y="5394585"/>
            <a:ext cx="609600" cy="1593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445A162-BC2A-4BCA-A98E-F58229855D1B}"/>
                  </a:ext>
                </a:extLst>
              </p:cNvPr>
              <p:cNvSpPr txBox="1"/>
              <p:nvPr/>
            </p:nvSpPr>
            <p:spPr>
              <a:xfrm>
                <a:off x="4405392" y="5622847"/>
                <a:ext cx="235391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800" b="0" i="1" smtClean="0">
                          <a:latin typeface="Cambria Math" panose="02040503050406030204" pitchFamily="18" charset="0"/>
                          <a:ea typeface="Cambria Math" panose="02040503050406030204" pitchFamily="18" charset="0"/>
                        </a:rPr>
                        <m:t>𝑏𝑢𝑡</m:t>
                      </m:r>
                      <m:r>
                        <a:rPr lang="af-ZA" sz="1800" b="0" i="1" smtClean="0">
                          <a:latin typeface="Cambria Math" panose="02040503050406030204" pitchFamily="18" charset="0"/>
                          <a:ea typeface="Cambria Math" panose="02040503050406030204" pitchFamily="18" charset="0"/>
                        </a:rPr>
                        <m:t> </m:t>
                      </m:r>
                      <m:r>
                        <a:rPr lang="af-ZA" sz="1800" b="0" i="1" smtClean="0">
                          <a:latin typeface="Cambria Math" panose="02040503050406030204" pitchFamily="18" charset="0"/>
                          <a:ea typeface="Cambria Math" panose="02040503050406030204" pitchFamily="18" charset="0"/>
                        </a:rPr>
                        <m:t>𝐵𝑃</m:t>
                      </m:r>
                      <m:r>
                        <a:rPr lang="af-ZA" sz="1800" b="0" i="1" smtClean="0">
                          <a:latin typeface="Cambria Math" panose="02040503050406030204" pitchFamily="18" charset="0"/>
                          <a:ea typeface="Cambria Math" panose="02040503050406030204" pitchFamily="18" charset="0"/>
                        </a:rPr>
                        <m:t>=</m:t>
                      </m:r>
                      <m:r>
                        <a:rPr lang="af-ZA" sz="1800" b="0" i="1" smtClean="0">
                          <a:latin typeface="Cambria Math" panose="02040503050406030204" pitchFamily="18" charset="0"/>
                          <a:ea typeface="Cambria Math" panose="02040503050406030204" pitchFamily="18" charset="0"/>
                        </a:rPr>
                        <m:t>𝑃𝐶</m:t>
                      </m:r>
                      <m:r>
                        <a:rPr lang="af-ZA" sz="1800" b="0" i="1" smtClean="0">
                          <a:latin typeface="Cambria Math" panose="02040503050406030204" pitchFamily="18" charset="0"/>
                          <a:ea typeface="Cambria Math" panose="02040503050406030204" pitchFamily="18" charset="0"/>
                        </a:rPr>
                        <m:t>…</m:t>
                      </m:r>
                      <m:r>
                        <a:rPr lang="af-ZA" sz="1800" b="0" i="1" smtClean="0">
                          <a:latin typeface="Cambria Math" panose="02040503050406030204" pitchFamily="18" charset="0"/>
                          <a:ea typeface="Cambria Math" panose="02040503050406030204" pitchFamily="18" charset="0"/>
                        </a:rPr>
                        <m:t>𝑔𝑖𝑣𝑒𝑛</m:t>
                      </m:r>
                    </m:oMath>
                  </m:oMathPara>
                </a14:m>
                <a:endParaRPr lang="en-US" dirty="0"/>
              </a:p>
            </p:txBody>
          </p:sp>
        </mc:Choice>
        <mc:Fallback xmlns="">
          <p:sp>
            <p:nvSpPr>
              <p:cNvPr id="47" name="TextBox 46">
                <a:extLst>
                  <a:ext uri="{FF2B5EF4-FFF2-40B4-BE49-F238E27FC236}">
                    <a16:creationId xmlns:a16="http://schemas.microsoft.com/office/drawing/2014/main" id="{6445A162-BC2A-4BCA-A98E-F58229855D1B}"/>
                  </a:ext>
                </a:extLst>
              </p:cNvPr>
              <p:cNvSpPr txBox="1">
                <a:spLocks noRot="1" noChangeAspect="1" noMove="1" noResize="1" noEditPoints="1" noAdjustHandles="1" noChangeArrowheads="1" noChangeShapeType="1" noTextEdit="1"/>
              </p:cNvSpPr>
              <p:nvPr/>
            </p:nvSpPr>
            <p:spPr>
              <a:xfrm>
                <a:off x="4405392" y="5622847"/>
                <a:ext cx="2353915" cy="369332"/>
              </a:xfrm>
              <a:prstGeom prst="rect">
                <a:avLst/>
              </a:prstGeom>
              <a:blipFill>
                <a:blip r:embed="rId16"/>
                <a:stretch>
                  <a:fillRect b="-13115"/>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9378A7C5-ADC2-480A-97F6-1DF46D5C7607}"/>
              </a:ext>
            </a:extLst>
          </p:cNvPr>
          <p:cNvCxnSpPr/>
          <p:nvPr/>
        </p:nvCxnSpPr>
        <p:spPr>
          <a:xfrm flipH="1">
            <a:off x="1160936" y="5390762"/>
            <a:ext cx="609600" cy="15937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D80D4C7-BAC1-442F-BD8F-BECB3036CC98}"/>
              </a:ext>
            </a:extLst>
          </p:cNvPr>
          <p:cNvCxnSpPr/>
          <p:nvPr/>
        </p:nvCxnSpPr>
        <p:spPr>
          <a:xfrm flipH="1">
            <a:off x="2557117" y="5765776"/>
            <a:ext cx="609600" cy="15937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6C23BEB-9F6A-4CD2-9260-DBF980935CBD}"/>
                  </a:ext>
                </a:extLst>
              </p:cNvPr>
              <p:cNvSpPr txBox="1"/>
              <p:nvPr/>
            </p:nvSpPr>
            <p:spPr>
              <a:xfrm>
                <a:off x="493569" y="5352570"/>
                <a:ext cx="830040" cy="6127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f-ZA" sz="1800" b="0" i="1" smtClean="0">
                              <a:latin typeface="Cambria Math" panose="02040503050406030204" pitchFamily="18" charset="0"/>
                              <a:ea typeface="Cambria Math" panose="02040503050406030204" pitchFamily="18" charset="0"/>
                            </a:rPr>
                          </m:ctrlPr>
                        </m:fPr>
                        <m:num>
                          <m:r>
                            <a:rPr lang="af-ZA" sz="1800" b="0" i="1" smtClean="0">
                              <a:latin typeface="Cambria Math" panose="02040503050406030204" pitchFamily="18" charset="0"/>
                              <a:ea typeface="Cambria Math" panose="02040503050406030204" pitchFamily="18" charset="0"/>
                            </a:rPr>
                            <m:t>𝐴𝐵</m:t>
                          </m:r>
                        </m:num>
                        <m:den>
                          <m:r>
                            <a:rPr lang="af-ZA" sz="1800" b="0" i="1" smtClean="0">
                              <a:latin typeface="Cambria Math" panose="02040503050406030204" pitchFamily="18" charset="0"/>
                              <a:ea typeface="Cambria Math" panose="02040503050406030204" pitchFamily="18" charset="0"/>
                            </a:rPr>
                            <m:t>𝐴𝐶</m:t>
                          </m:r>
                        </m:den>
                      </m:f>
                      <m:r>
                        <a:rPr lang="af-ZA" sz="1800" b="0" i="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6" name="TextBox 55">
                <a:extLst>
                  <a:ext uri="{FF2B5EF4-FFF2-40B4-BE49-F238E27FC236}">
                    <a16:creationId xmlns:a16="http://schemas.microsoft.com/office/drawing/2014/main" id="{96C23BEB-9F6A-4CD2-9260-DBF980935CBD}"/>
                  </a:ext>
                </a:extLst>
              </p:cNvPr>
              <p:cNvSpPr txBox="1">
                <a:spLocks noRot="1" noChangeAspect="1" noMove="1" noResize="1" noEditPoints="1" noAdjustHandles="1" noChangeArrowheads="1" noChangeShapeType="1" noTextEdit="1"/>
              </p:cNvSpPr>
              <p:nvPr/>
            </p:nvSpPr>
            <p:spPr>
              <a:xfrm>
                <a:off x="493569" y="5352570"/>
                <a:ext cx="830040" cy="6127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3B44343-44EC-4A15-844D-7B84BEE4BB0A}"/>
                  </a:ext>
                </a:extLst>
              </p:cNvPr>
              <p:cNvSpPr txBox="1"/>
              <p:nvPr/>
            </p:nvSpPr>
            <p:spPr>
              <a:xfrm>
                <a:off x="1490869" y="6218719"/>
                <a:ext cx="588228" cy="6127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f-ZA" sz="1800" b="0" i="1" smtClean="0">
                              <a:latin typeface="Cambria Math" panose="02040503050406030204" pitchFamily="18" charset="0"/>
                              <a:ea typeface="Cambria Math" panose="02040503050406030204" pitchFamily="18" charset="0"/>
                            </a:rPr>
                          </m:ctrlPr>
                        </m:fPr>
                        <m:num>
                          <m:r>
                            <a:rPr lang="af-ZA" sz="1800" b="0" i="1" smtClean="0">
                              <a:latin typeface="Cambria Math" panose="02040503050406030204" pitchFamily="18" charset="0"/>
                              <a:ea typeface="Cambria Math" panose="02040503050406030204" pitchFamily="18" charset="0"/>
                            </a:rPr>
                            <m:t>𝐴𝐵</m:t>
                          </m:r>
                        </m:num>
                        <m:den>
                          <m:r>
                            <a:rPr lang="af-ZA" sz="1800" b="0" i="1" smtClean="0">
                              <a:latin typeface="Cambria Math" panose="02040503050406030204" pitchFamily="18" charset="0"/>
                              <a:ea typeface="Cambria Math" panose="02040503050406030204" pitchFamily="18" charset="0"/>
                            </a:rPr>
                            <m:t>𝐴𝐶</m:t>
                          </m:r>
                        </m:den>
                      </m:f>
                    </m:oMath>
                  </m:oMathPara>
                </a14:m>
                <a:endParaRPr lang="en-US" dirty="0"/>
              </a:p>
            </p:txBody>
          </p:sp>
        </mc:Choice>
        <mc:Fallback xmlns="">
          <p:sp>
            <p:nvSpPr>
              <p:cNvPr id="57" name="TextBox 56">
                <a:extLst>
                  <a:ext uri="{FF2B5EF4-FFF2-40B4-BE49-F238E27FC236}">
                    <a16:creationId xmlns:a16="http://schemas.microsoft.com/office/drawing/2014/main" id="{63B44343-44EC-4A15-844D-7B84BEE4BB0A}"/>
                  </a:ext>
                </a:extLst>
              </p:cNvPr>
              <p:cNvSpPr txBox="1">
                <a:spLocks noRot="1" noChangeAspect="1" noMove="1" noResize="1" noEditPoints="1" noAdjustHandles="1" noChangeArrowheads="1" noChangeShapeType="1" noTextEdit="1"/>
              </p:cNvSpPr>
              <p:nvPr/>
            </p:nvSpPr>
            <p:spPr>
              <a:xfrm>
                <a:off x="1490869" y="6218719"/>
                <a:ext cx="588228" cy="612732"/>
              </a:xfrm>
              <a:prstGeom prst="rect">
                <a:avLst/>
              </a:prstGeom>
              <a:blipFill>
                <a:blip r:embed="rId18"/>
                <a:stretch>
                  <a:fillRect/>
                </a:stretch>
              </a:blipFill>
            </p:spPr>
            <p:txBody>
              <a:bodyPr/>
              <a:lstStyle/>
              <a:p>
                <a:r>
                  <a:rPr lang="en-US">
                    <a:noFill/>
                  </a:rPr>
                  <a:t> </a:t>
                </a:r>
              </a:p>
            </p:txBody>
          </p:sp>
        </mc:Fallback>
      </mc:AlternateContent>
      <p:sp>
        <p:nvSpPr>
          <p:cNvPr id="58" name="Title 1">
            <a:extLst>
              <a:ext uri="{FF2B5EF4-FFF2-40B4-BE49-F238E27FC236}">
                <a16:creationId xmlns:a16="http://schemas.microsoft.com/office/drawing/2014/main" id="{FCE00926-22C2-4A43-9D4D-6784787A3C92}"/>
              </a:ext>
            </a:extLst>
          </p:cNvPr>
          <p:cNvSpPr txBox="1">
            <a:spLocks/>
          </p:cNvSpPr>
          <p:nvPr/>
        </p:nvSpPr>
        <p:spPr>
          <a:xfrm>
            <a:off x="470739" y="266170"/>
            <a:ext cx="1895954" cy="510345"/>
          </a:xfrm>
          <a:prstGeom prst="rect">
            <a:avLst/>
          </a:prstGeom>
          <a:ln>
            <a:solidFill>
              <a:schemeClr val="tx1"/>
            </a:solidFill>
          </a:ln>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Example 1 con’d.</a:t>
            </a:r>
            <a:endParaRPr lang="en-US" sz="2400" b="1" i="1" dirty="0"/>
          </a:p>
        </p:txBody>
      </p:sp>
    </p:spTree>
    <p:extLst>
      <p:ext uri="{BB962C8B-B14F-4D97-AF65-F5344CB8AC3E}">
        <p14:creationId xmlns:p14="http://schemas.microsoft.com/office/powerpoint/2010/main" val="357667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4" grpId="0"/>
      <p:bldP spid="67" grpId="0"/>
      <p:bldP spid="22" grpId="0"/>
      <p:bldP spid="23" grpId="0"/>
      <p:bldP spid="45" grpId="0"/>
      <p:bldP spid="50" grpId="0"/>
      <p:bldP spid="53" grpId="0"/>
      <p:bldP spid="54" grpId="0"/>
      <p:bldP spid="5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rapezoid 49">
            <a:extLst>
              <a:ext uri="{FF2B5EF4-FFF2-40B4-BE49-F238E27FC236}">
                <a16:creationId xmlns:a16="http://schemas.microsoft.com/office/drawing/2014/main" id="{071A196B-1104-4C10-8ED0-A5896BD69E2D}"/>
              </a:ext>
            </a:extLst>
          </p:cNvPr>
          <p:cNvSpPr/>
          <p:nvPr/>
        </p:nvSpPr>
        <p:spPr>
          <a:xfrm>
            <a:off x="1657436" y="4810489"/>
            <a:ext cx="586906" cy="327997"/>
          </a:xfrm>
          <a:prstGeom prst="trapezoid">
            <a:avLst>
              <a:gd name="adj" fmla="val 36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apezoid 17">
            <a:extLst>
              <a:ext uri="{FF2B5EF4-FFF2-40B4-BE49-F238E27FC236}">
                <a16:creationId xmlns:a16="http://schemas.microsoft.com/office/drawing/2014/main" id="{D14B3F52-5422-4F93-A39C-4B6CB4011118}"/>
              </a:ext>
            </a:extLst>
          </p:cNvPr>
          <p:cNvSpPr/>
          <p:nvPr/>
        </p:nvSpPr>
        <p:spPr>
          <a:xfrm>
            <a:off x="2586817" y="3973236"/>
            <a:ext cx="1276547" cy="777037"/>
          </a:xfrm>
          <a:prstGeom prst="trapezoid">
            <a:avLst>
              <a:gd name="adj" fmla="val 36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a:extLst>
              <a:ext uri="{FF2B5EF4-FFF2-40B4-BE49-F238E27FC236}">
                <a16:creationId xmlns:a16="http://schemas.microsoft.com/office/drawing/2014/main" id="{0516A2A1-6D09-4F3E-B198-B58B504012A6}"/>
              </a:ext>
            </a:extLst>
          </p:cNvPr>
          <p:cNvSpPr txBox="1">
            <a:spLocks/>
          </p:cNvSpPr>
          <p:nvPr/>
        </p:nvSpPr>
        <p:spPr>
          <a:xfrm>
            <a:off x="489437" y="125163"/>
            <a:ext cx="1655840" cy="510345"/>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Example 2</a:t>
            </a:r>
            <a:endParaRPr lang="en-US" sz="2400" b="1" i="1" dirty="0"/>
          </a:p>
        </p:txBody>
      </p:sp>
      <p:sp>
        <p:nvSpPr>
          <p:cNvPr id="40" name="TextBox 39">
            <a:extLst>
              <a:ext uri="{FF2B5EF4-FFF2-40B4-BE49-F238E27FC236}">
                <a16:creationId xmlns:a16="http://schemas.microsoft.com/office/drawing/2014/main" id="{D5D63432-DAC0-47F9-8907-69677184448A}"/>
              </a:ext>
            </a:extLst>
          </p:cNvPr>
          <p:cNvSpPr txBox="1"/>
          <p:nvPr/>
        </p:nvSpPr>
        <p:spPr>
          <a:xfrm>
            <a:off x="7976002" y="3172616"/>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B</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93372A8-6E9B-4AD6-B701-F36EE03D410B}"/>
                  </a:ext>
                </a:extLst>
              </p:cNvPr>
              <p:cNvSpPr txBox="1"/>
              <p:nvPr/>
            </p:nvSpPr>
            <p:spPr>
              <a:xfrm>
                <a:off x="3982500" y="457790"/>
                <a:ext cx="4919244" cy="408445"/>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If </a:t>
                </a:r>
                <a14:m>
                  <m:oMath xmlns:m="http://schemas.openxmlformats.org/officeDocument/2006/math">
                    <m:r>
                      <a:rPr lang="af-ZA" sz="2000" b="0" i="1" smtClean="0">
                        <a:latin typeface="Cambria Math" panose="02040503050406030204" pitchFamily="18" charset="0"/>
                        <a:ea typeface="Cambria Math" panose="02040503050406030204" pitchFamily="18" charset="0"/>
                      </a:rPr>
                      <m:t>𝐴𝐵</m:t>
                    </m:r>
                    <m:r>
                      <a:rPr lang="af-ZA" sz="2000" b="0" i="1" smtClean="0">
                        <a:latin typeface="Cambria Math" panose="02040503050406030204" pitchFamily="18" charset="0"/>
                        <a:ea typeface="Cambria Math" panose="02040503050406030204" pitchFamily="18" charset="0"/>
                      </a:rPr>
                      <m:t>=</m:t>
                    </m:r>
                    <m:r>
                      <a:rPr lang="af-ZA" sz="2000" b="0" i="1" smtClean="0">
                        <a:latin typeface="Cambria Math" panose="02040503050406030204" pitchFamily="18" charset="0"/>
                        <a:ea typeface="Cambria Math" panose="02040503050406030204" pitchFamily="18" charset="0"/>
                      </a:rPr>
                      <m:t>𝑑</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𝐷𝐶</m:t>
                    </m:r>
                    <m:r>
                      <a:rPr lang="af-ZA" sz="2000" b="0" i="1" smtClean="0">
                        <a:latin typeface="Cambria Math" panose="02040503050406030204" pitchFamily="18" charset="0"/>
                        <a:ea typeface="Cambria Math" panose="02040503050406030204" pitchFamily="18" charset="0"/>
                      </a:rPr>
                      <m:t>=</m:t>
                    </m:r>
                    <m:r>
                      <a:rPr lang="af-ZA" sz="2000" b="0" i="1" smtClean="0">
                        <a:latin typeface="Cambria Math" panose="02040503050406030204" pitchFamily="18" charset="0"/>
                        <a:ea typeface="Cambria Math" panose="02040503050406030204" pitchFamily="18" charset="0"/>
                      </a:rPr>
                      <m:t>h</m:t>
                    </m:r>
                    <m:r>
                      <a:rPr lang="af-ZA" sz="2000" b="0" i="1" smtClean="0">
                        <a:latin typeface="Cambria Math" panose="02040503050406030204" pitchFamily="18" charset="0"/>
                        <a:ea typeface="Cambria Math" panose="02040503050406030204" pitchFamily="18" charset="0"/>
                      </a:rPr>
                      <m:t>,</m:t>
                    </m:r>
                    <m:r>
                      <m:rPr>
                        <m:nor/>
                      </m:rPr>
                      <a:rPr lang="af-ZA" sz="2000" b="0" i="0" smtClean="0">
                        <a:latin typeface="Cambria Math" panose="02040503050406030204" pitchFamily="18" charset="0"/>
                        <a:ea typeface="Cambria Math" panose="02040503050406030204" pitchFamily="18" charset="0"/>
                      </a:rPr>
                      <m:t> </m:t>
                    </m:r>
                    <m:acc>
                      <m:accPr>
                        <m:chr m:val="̂"/>
                        <m:ctrlPr>
                          <a:rPr lang="af-ZA" sz="2000" i="1">
                            <a:latin typeface="Cambria Math" panose="02040503050406030204" pitchFamily="18" charset="0"/>
                            <a:ea typeface="Cambria Math" panose="02040503050406030204" pitchFamily="18" charset="0"/>
                          </a:rPr>
                        </m:ctrlPr>
                      </m:accPr>
                      <m:e>
                        <m:r>
                          <a:rPr lang="af-ZA" sz="2000" b="0" i="1" smtClean="0">
                            <a:latin typeface="Cambria Math" panose="02040503050406030204" pitchFamily="18" charset="0"/>
                            <a:ea typeface="Cambria Math" panose="02040503050406030204" pitchFamily="18" charset="0"/>
                          </a:rPr>
                          <m:t>𝐴</m:t>
                        </m:r>
                      </m:e>
                    </m:acc>
                    <m:r>
                      <a:rPr lang="af-ZA" sz="2000">
                        <a:latin typeface="Cambria Math" panose="02040503050406030204" pitchFamily="18" charset="0"/>
                        <a:ea typeface="Cambria Math" panose="02040503050406030204" pitchFamily="18" charset="0"/>
                      </a:rPr>
                      <m:t>=</m:t>
                    </m:r>
                    <m:r>
                      <a:rPr lang="af-ZA" sz="2000" i="1">
                        <a:latin typeface="Cambria Math" panose="02040503050406030204" pitchFamily="18" charset="0"/>
                        <a:ea typeface="Cambria Math" panose="02040503050406030204" pitchFamily="18" charset="0"/>
                      </a:rPr>
                      <m:t>𝑥</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𝑎𝑛𝑑</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𝐷</m:t>
                    </m:r>
                    <m:acc>
                      <m:accPr>
                        <m:chr m:val="̂"/>
                        <m:ctrlPr>
                          <a:rPr lang="af-ZA" sz="2000" i="1">
                            <a:latin typeface="Cambria Math" panose="02040503050406030204" pitchFamily="18" charset="0"/>
                            <a:ea typeface="Cambria Math" panose="02040503050406030204" pitchFamily="18" charset="0"/>
                          </a:rPr>
                        </m:ctrlPr>
                      </m:accPr>
                      <m:e>
                        <m:r>
                          <a:rPr lang="af-ZA" sz="2000" b="0" i="1" smtClean="0">
                            <a:latin typeface="Cambria Math" panose="02040503050406030204" pitchFamily="18" charset="0"/>
                            <a:ea typeface="Cambria Math" panose="02040503050406030204" pitchFamily="18" charset="0"/>
                          </a:rPr>
                          <m:t>𝐵</m:t>
                        </m:r>
                      </m:e>
                    </m:acc>
                    <m:r>
                      <a:rPr lang="af-ZA" sz="2000" b="0" i="1" smtClean="0">
                        <a:latin typeface="Cambria Math" panose="02040503050406030204" pitchFamily="18" charset="0"/>
                        <a:ea typeface="Cambria Math" panose="02040503050406030204" pitchFamily="18" charset="0"/>
                      </a:rPr>
                      <m:t>𝐶</m:t>
                    </m:r>
                    <m:r>
                      <a:rPr lang="af-ZA" sz="2000" b="0" i="1" smtClean="0">
                        <a:latin typeface="Cambria Math" panose="02040503050406030204" pitchFamily="18" charset="0"/>
                        <a:ea typeface="Cambria Math" panose="02040503050406030204" pitchFamily="18" charset="0"/>
                      </a:rPr>
                      <m:t>=</m:t>
                    </m:r>
                    <m:r>
                      <a:rPr lang="af-ZA" sz="2000" b="0" i="1" smtClean="0">
                        <a:latin typeface="Cambria Math" panose="02040503050406030204" pitchFamily="18" charset="0"/>
                        <a:ea typeface="Cambria Math" panose="02040503050406030204" pitchFamily="18" charset="0"/>
                      </a:rPr>
                      <m:t>𝑦</m:t>
                    </m:r>
                  </m:oMath>
                </a14:m>
                <a:endParaRPr lang="en-ZA" sz="2000" dirty="0">
                  <a:latin typeface="Cambria Math" panose="02040503050406030204" pitchFamily="18" charset="0"/>
                  <a:ea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893372A8-6E9B-4AD6-B701-F36EE03D410B}"/>
                  </a:ext>
                </a:extLst>
              </p:cNvPr>
              <p:cNvSpPr txBox="1">
                <a:spLocks noRot="1" noChangeAspect="1" noMove="1" noResize="1" noEditPoints="1" noAdjustHandles="1" noChangeArrowheads="1" noChangeShapeType="1" noTextEdit="1"/>
              </p:cNvSpPr>
              <p:nvPr/>
            </p:nvSpPr>
            <p:spPr>
              <a:xfrm>
                <a:off x="3982500" y="457790"/>
                <a:ext cx="4919244" cy="408445"/>
              </a:xfrm>
              <a:prstGeom prst="rect">
                <a:avLst/>
              </a:prstGeom>
              <a:blipFill>
                <a:blip r:embed="rId2"/>
                <a:stretch>
                  <a:fillRect l="-1239" t="-7463" b="-25373"/>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B8A8078F-13AF-4BCB-8960-79F7210FD552}"/>
              </a:ext>
            </a:extLst>
          </p:cNvPr>
          <p:cNvCxnSpPr>
            <a:cxnSpLocks/>
            <a:endCxn id="24" idx="2"/>
          </p:cNvCxnSpPr>
          <p:nvPr/>
        </p:nvCxnSpPr>
        <p:spPr>
          <a:xfrm flipV="1">
            <a:off x="5991092" y="3181902"/>
            <a:ext cx="214935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7AB58D9-7BB7-411C-9342-92900FF2DC04}"/>
              </a:ext>
            </a:extLst>
          </p:cNvPr>
          <p:cNvCxnSpPr>
            <a:cxnSpLocks/>
            <a:stCxn id="24" idx="0"/>
          </p:cNvCxnSpPr>
          <p:nvPr/>
        </p:nvCxnSpPr>
        <p:spPr>
          <a:xfrm flipH="1">
            <a:off x="5991092" y="1438874"/>
            <a:ext cx="3689948" cy="1743027"/>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26D0885-1CA5-4C56-9A59-8E470CB115CA}"/>
              </a:ext>
            </a:extLst>
          </p:cNvPr>
          <p:cNvSpPr txBox="1"/>
          <p:nvPr/>
        </p:nvSpPr>
        <p:spPr>
          <a:xfrm>
            <a:off x="9718387" y="990584"/>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D</a:t>
            </a:r>
          </a:p>
        </p:txBody>
      </p:sp>
      <p:sp>
        <p:nvSpPr>
          <p:cNvPr id="23" name="TextBox 22">
            <a:extLst>
              <a:ext uri="{FF2B5EF4-FFF2-40B4-BE49-F238E27FC236}">
                <a16:creationId xmlns:a16="http://schemas.microsoft.com/office/drawing/2014/main" id="{AFAAE445-8CDB-45EB-8157-4E92995D0CAE}"/>
              </a:ext>
            </a:extLst>
          </p:cNvPr>
          <p:cNvSpPr txBox="1"/>
          <p:nvPr/>
        </p:nvSpPr>
        <p:spPr>
          <a:xfrm>
            <a:off x="9737636" y="3025145"/>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C</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8AF960E-655F-47A2-A650-2B4E670EEAC1}"/>
                  </a:ext>
                </a:extLst>
              </p:cNvPr>
              <p:cNvSpPr txBox="1"/>
              <p:nvPr/>
            </p:nvSpPr>
            <p:spPr>
              <a:xfrm>
                <a:off x="8386296" y="2794000"/>
                <a:ext cx="3343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800" b="0" i="1" smtClean="0">
                          <a:latin typeface="Cambria Math" panose="02040503050406030204" pitchFamily="18" charset="0"/>
                          <a:ea typeface="Cambria Math" panose="02040503050406030204" pitchFamily="18" charset="0"/>
                        </a:rPr>
                        <m:t>𝑦</m:t>
                      </m:r>
                    </m:oMath>
                  </m:oMathPara>
                </a14:m>
                <a:endParaRPr lang="en-US" dirty="0"/>
              </a:p>
            </p:txBody>
          </p:sp>
        </mc:Choice>
        <mc:Fallback xmlns="">
          <p:sp>
            <p:nvSpPr>
              <p:cNvPr id="42" name="TextBox 41">
                <a:extLst>
                  <a:ext uri="{FF2B5EF4-FFF2-40B4-BE49-F238E27FC236}">
                    <a16:creationId xmlns:a16="http://schemas.microsoft.com/office/drawing/2014/main" id="{28AF960E-655F-47A2-A650-2B4E670EEAC1}"/>
                  </a:ext>
                </a:extLst>
              </p:cNvPr>
              <p:cNvSpPr txBox="1">
                <a:spLocks noRot="1" noChangeAspect="1" noMove="1" noResize="1" noEditPoints="1" noAdjustHandles="1" noChangeArrowheads="1" noChangeShapeType="1" noTextEdit="1"/>
              </p:cNvSpPr>
              <p:nvPr/>
            </p:nvSpPr>
            <p:spPr>
              <a:xfrm>
                <a:off x="8386296" y="2794000"/>
                <a:ext cx="334342" cy="369332"/>
              </a:xfrm>
              <a:prstGeom prst="rect">
                <a:avLst/>
              </a:prstGeom>
              <a:blipFill>
                <a:blip r:embed="rId3"/>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BCDCAC2-7248-4B4A-8C69-FE6476433B86}"/>
                  </a:ext>
                </a:extLst>
              </p:cNvPr>
              <p:cNvSpPr txBox="1"/>
              <p:nvPr/>
            </p:nvSpPr>
            <p:spPr>
              <a:xfrm>
                <a:off x="489437" y="1127298"/>
                <a:ext cx="2015224" cy="408445"/>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1. </a:t>
                </a:r>
                <a:r>
                  <a:rPr lang="af-ZA" sz="2000" dirty="0">
                    <a:latin typeface="Cambria Math" panose="02040503050406030204" pitchFamily="18" charset="0"/>
                    <a:ea typeface="Cambria Math" panose="02040503050406030204" pitchFamily="18" charset="0"/>
                  </a:rPr>
                  <a:t>P</a:t>
                </a:r>
                <a14:m>
                  <m:oMath xmlns:m="http://schemas.openxmlformats.org/officeDocument/2006/math">
                    <m:r>
                      <m:rPr>
                        <m:sty m:val="p"/>
                      </m:rPr>
                      <a:rPr lang="af-ZA" sz="2000" b="0" i="0" smtClean="0">
                        <a:latin typeface="Cambria Math" panose="02040503050406030204" pitchFamily="18" charset="0"/>
                        <a:ea typeface="Cambria Math" panose="02040503050406030204" pitchFamily="18" charset="0"/>
                      </a:rPr>
                      <m:t>rove</m:t>
                    </m:r>
                    <m:r>
                      <a:rPr lang="af-ZA" sz="2000" b="0" i="0"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𝑡h𝑎𝑡</m:t>
                    </m:r>
                    <m:r>
                      <a:rPr lang="af-ZA" sz="2000" b="0" i="1" smtClean="0">
                        <a:latin typeface="Cambria Math" panose="02040503050406030204" pitchFamily="18" charset="0"/>
                        <a:ea typeface="Cambria Math" panose="02040503050406030204" pitchFamily="18" charset="0"/>
                      </a:rPr>
                      <m:t>:</m:t>
                    </m:r>
                  </m:oMath>
                </a14:m>
                <a:endParaRPr lang="en-ZA" sz="2000" dirty="0">
                  <a:latin typeface="Cambria Math" panose="02040503050406030204" pitchFamily="18" charset="0"/>
                  <a:ea typeface="Cambria Math" panose="02040503050406030204" pitchFamily="18" charset="0"/>
                </a:endParaRPr>
              </a:p>
            </p:txBody>
          </p:sp>
        </mc:Choice>
        <mc:Fallback xmlns="">
          <p:sp>
            <p:nvSpPr>
              <p:cNvPr id="46" name="TextBox 45">
                <a:extLst>
                  <a:ext uri="{FF2B5EF4-FFF2-40B4-BE49-F238E27FC236}">
                    <a16:creationId xmlns:a16="http://schemas.microsoft.com/office/drawing/2014/main" id="{FBCDCAC2-7248-4B4A-8C69-FE6476433B86}"/>
                  </a:ext>
                </a:extLst>
              </p:cNvPr>
              <p:cNvSpPr txBox="1">
                <a:spLocks noRot="1" noChangeAspect="1" noMove="1" noResize="1" noEditPoints="1" noAdjustHandles="1" noChangeArrowheads="1" noChangeShapeType="1" noTextEdit="1"/>
              </p:cNvSpPr>
              <p:nvPr/>
            </p:nvSpPr>
            <p:spPr>
              <a:xfrm>
                <a:off x="489437" y="1127298"/>
                <a:ext cx="2015224" cy="408445"/>
              </a:xfrm>
              <a:prstGeom prst="rect">
                <a:avLst/>
              </a:prstGeom>
              <a:blipFill>
                <a:blip r:embed="rId4"/>
                <a:stretch>
                  <a:fillRect l="-3021" t="-8955"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E779E76-9F9C-4E4D-9CA9-B96210FAA9FB}"/>
                  </a:ext>
                </a:extLst>
              </p:cNvPr>
              <p:cNvSpPr txBox="1"/>
              <p:nvPr/>
            </p:nvSpPr>
            <p:spPr>
              <a:xfrm>
                <a:off x="5543462" y="3894748"/>
                <a:ext cx="6966027" cy="400110"/>
              </a:xfrm>
              <a:prstGeom prst="rect">
                <a:avLst/>
              </a:prstGeom>
              <a:noFill/>
            </p:spPr>
            <p:txBody>
              <a:bodyPr wrap="square" rtlCol="0">
                <a:spAutoFit/>
              </a:bodyPr>
              <a:lstStyle/>
              <a:p>
                <a:r>
                  <a:rPr lang="af-ZA" sz="2000" dirty="0">
                    <a:latin typeface="Cambria Math" panose="02040503050406030204" pitchFamily="18" charset="0"/>
                    <a:ea typeface="Cambria Math" panose="02040503050406030204" pitchFamily="18" charset="0"/>
                  </a:rPr>
                  <a:t>2</a:t>
                </a:r>
                <a14:m>
                  <m:oMath xmlns:m="http://schemas.openxmlformats.org/officeDocument/2006/math">
                    <m:r>
                      <a:rPr lang="af-ZA" sz="2000" b="0" i="0"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𝐻𝑒𝑛𝑐𝑒</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𝑐𝑎𝑙𝑐𝑢𝑙𝑎𝑡𝑒</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h</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𝑖𝑓</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𝑑</m:t>
                    </m:r>
                    <m:r>
                      <a:rPr lang="af-ZA" sz="2000" i="1">
                        <a:latin typeface="Cambria Math" panose="02040503050406030204" pitchFamily="18" charset="0"/>
                        <a:ea typeface="Cambria Math" panose="02040503050406030204" pitchFamily="18" charset="0"/>
                      </a:rPr>
                      <m:t>=20 </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𝑥</m:t>
                    </m:r>
                    <m:r>
                      <a:rPr lang="af-ZA" sz="2000" i="1">
                        <a:latin typeface="Cambria Math" panose="02040503050406030204" pitchFamily="18" charset="0"/>
                        <a:ea typeface="Cambria Math" panose="02040503050406030204" pitchFamily="18" charset="0"/>
                      </a:rPr>
                      <m:t>=</m:t>
                    </m:r>
                    <m:r>
                      <a:rPr lang="af-ZA" sz="2000" b="0" i="1" smtClean="0">
                        <a:latin typeface="Cambria Math" panose="02040503050406030204" pitchFamily="18" charset="0"/>
                        <a:ea typeface="Cambria Math" panose="02040503050406030204" pitchFamily="18" charset="0"/>
                      </a:rPr>
                      <m:t>56,</m:t>
                    </m:r>
                    <m:r>
                      <a:rPr lang="af-ZA" sz="2000" i="1">
                        <a:latin typeface="Cambria Math" panose="02040503050406030204" pitchFamily="18" charset="0"/>
                        <a:ea typeface="Cambria Math" panose="02040503050406030204" pitchFamily="18" charset="0"/>
                      </a:rPr>
                      <m:t>3° </m:t>
                    </m:r>
                    <m:r>
                      <a:rPr lang="af-ZA" sz="2000" i="1">
                        <a:latin typeface="Cambria Math" panose="02040503050406030204" pitchFamily="18" charset="0"/>
                        <a:ea typeface="Cambria Math" panose="02040503050406030204" pitchFamily="18" charset="0"/>
                      </a:rPr>
                      <m:t>𝑎𝑛𝑑</m:t>
                    </m:r>
                    <m:r>
                      <a:rPr lang="af-ZA" sz="2000" i="1">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𝑦</m:t>
                    </m:r>
                    <m:r>
                      <a:rPr lang="af-ZA" sz="2000">
                        <a:latin typeface="Cambria Math" panose="02040503050406030204" pitchFamily="18" charset="0"/>
                        <a:ea typeface="Cambria Math" panose="02040503050406030204" pitchFamily="18" charset="0"/>
                      </a:rPr>
                      <m:t>=</m:t>
                    </m:r>
                    <m:r>
                      <a:rPr lang="af-ZA" sz="2000" b="0" i="0" smtClean="0">
                        <a:latin typeface="Cambria Math" panose="02040503050406030204" pitchFamily="18" charset="0"/>
                        <a:ea typeface="Cambria Math" panose="02040503050406030204" pitchFamily="18" charset="0"/>
                      </a:rPr>
                      <m:t>76,8</m:t>
                    </m:r>
                    <m:r>
                      <a:rPr lang="af-ZA" sz="2000" b="0" i="1" smtClean="0">
                        <a:latin typeface="Cambria Math" panose="02040503050406030204" pitchFamily="18" charset="0"/>
                        <a:ea typeface="Cambria Math" panose="02040503050406030204" pitchFamily="18" charset="0"/>
                      </a:rPr>
                      <m:t>°</m:t>
                    </m:r>
                  </m:oMath>
                </a14:m>
                <a:endParaRPr lang="en-ZA" sz="2000" dirty="0">
                  <a:latin typeface="Cambria Math" panose="02040503050406030204" pitchFamily="18" charset="0"/>
                  <a:ea typeface="Cambria Math" panose="02040503050406030204" pitchFamily="18" charset="0"/>
                </a:endParaRPr>
              </a:p>
            </p:txBody>
          </p:sp>
        </mc:Choice>
        <mc:Fallback xmlns="">
          <p:sp>
            <p:nvSpPr>
              <p:cNvPr id="48" name="TextBox 47">
                <a:extLst>
                  <a:ext uri="{FF2B5EF4-FFF2-40B4-BE49-F238E27FC236}">
                    <a16:creationId xmlns:a16="http://schemas.microsoft.com/office/drawing/2014/main" id="{4E779E76-9F9C-4E4D-9CA9-B96210FAA9FB}"/>
                  </a:ext>
                </a:extLst>
              </p:cNvPr>
              <p:cNvSpPr txBox="1">
                <a:spLocks noRot="1" noChangeAspect="1" noMove="1" noResize="1" noEditPoints="1" noAdjustHandles="1" noChangeArrowheads="1" noChangeShapeType="1" noTextEdit="1"/>
              </p:cNvSpPr>
              <p:nvPr/>
            </p:nvSpPr>
            <p:spPr>
              <a:xfrm>
                <a:off x="5543462" y="3894748"/>
                <a:ext cx="6966027" cy="400110"/>
              </a:xfrm>
              <a:prstGeom prst="rect">
                <a:avLst/>
              </a:prstGeom>
              <a:blipFill>
                <a:blip r:embed="rId5"/>
                <a:stretch>
                  <a:fillRect l="-875" t="-9091"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73E6FDA-6F71-41E8-8D16-8DB22CEE5C62}"/>
                  </a:ext>
                </a:extLst>
              </p:cNvPr>
              <p:cNvSpPr txBox="1"/>
              <p:nvPr/>
            </p:nvSpPr>
            <p:spPr>
              <a:xfrm>
                <a:off x="2196020" y="942557"/>
                <a:ext cx="2175687" cy="7312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b="0" i="1" smtClean="0">
                          <a:latin typeface="Cambria Math" panose="02040503050406030204" pitchFamily="18" charset="0"/>
                          <a:ea typeface="Cambria Math" panose="02040503050406030204" pitchFamily="18" charset="0"/>
                        </a:rPr>
                        <m:t>h</m:t>
                      </m:r>
                      <m:r>
                        <a:rPr lang="af-ZA" sz="2000" b="0" i="1" smtClean="0">
                          <a:latin typeface="Cambria Math" panose="02040503050406030204" pitchFamily="18" charset="0"/>
                          <a:ea typeface="Cambria Math" panose="02040503050406030204" pitchFamily="18" charset="0"/>
                        </a:rPr>
                        <m:t>=</m:t>
                      </m:r>
                      <m:f>
                        <m:fPr>
                          <m:ctrlPr>
                            <a:rPr lang="af-ZA" sz="2000" b="0" i="1" smtClean="0">
                              <a:latin typeface="Cambria Math" panose="02040503050406030204" pitchFamily="18" charset="0"/>
                              <a:ea typeface="Cambria Math" panose="02040503050406030204" pitchFamily="18" charset="0"/>
                            </a:rPr>
                          </m:ctrlPr>
                        </m:fPr>
                        <m:num>
                          <m:r>
                            <a:rPr lang="af-ZA" sz="2000" i="1">
                              <a:latin typeface="Cambria Math" panose="02040503050406030204" pitchFamily="18" charset="0"/>
                              <a:ea typeface="Cambria Math" panose="02040503050406030204" pitchFamily="18" charset="0"/>
                            </a:rPr>
                            <m:t>𝑑</m:t>
                          </m:r>
                          <m:r>
                            <a:rPr lang="af-ZA" sz="2000" b="0" i="1" smtClean="0">
                              <a:latin typeface="Cambria Math" panose="02040503050406030204" pitchFamily="18" charset="0"/>
                              <a:ea typeface="Cambria Math" panose="02040503050406030204" pitchFamily="18" charset="0"/>
                            </a:rPr>
                            <m:t>.</m:t>
                          </m:r>
                          <m:r>
                            <a:rPr lang="af-ZA" sz="2000" i="1">
                              <a:latin typeface="Cambria Math" panose="02040503050406030204" pitchFamily="18" charset="0"/>
                              <a:ea typeface="Cambria Math" panose="02040503050406030204" pitchFamily="18" charset="0"/>
                            </a:rPr>
                            <m:t>𝑠𝑖𝑛</m:t>
                          </m:r>
                          <m:r>
                            <a:rPr lang="af-ZA" sz="2000" b="0" i="1" smtClean="0">
                              <a:latin typeface="Cambria Math" panose="02040503050406030204" pitchFamily="18" charset="0"/>
                              <a:ea typeface="Cambria Math" panose="02040503050406030204" pitchFamily="18" charset="0"/>
                            </a:rPr>
                            <m:t> </m:t>
                          </m:r>
                          <m:r>
                            <a:rPr lang="af-ZA" sz="2000" i="1">
                              <a:latin typeface="Cambria Math" panose="02040503050406030204" pitchFamily="18" charset="0"/>
                              <a:ea typeface="Cambria Math" panose="02040503050406030204" pitchFamily="18" charset="0"/>
                            </a:rPr>
                            <m:t>𝑥</m:t>
                          </m:r>
                          <m:r>
                            <a:rPr lang="af-ZA" sz="2000" i="1">
                              <a:latin typeface="Cambria Math" panose="02040503050406030204" pitchFamily="18" charset="0"/>
                              <a:ea typeface="Cambria Math" panose="02040503050406030204" pitchFamily="18" charset="0"/>
                            </a:rPr>
                            <m:t>.</m:t>
                          </m:r>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r>
                                <a:rPr lang="af-ZA" sz="2000" i="1">
                                  <a:latin typeface="Cambria Math" panose="02040503050406030204" pitchFamily="18" charset="0"/>
                                  <a:ea typeface="Cambria Math" panose="02040503050406030204" pitchFamily="18" charset="0"/>
                                </a:rPr>
                                <m:t>𝑦</m:t>
                              </m:r>
                            </m:e>
                          </m:func>
                        </m:num>
                        <m:den>
                          <m:r>
                            <m:rPr>
                              <m:sty m:val="p"/>
                            </m:rPr>
                            <a:rPr lang="af-ZA" sz="2000" i="0">
                              <a:latin typeface="Cambria Math" panose="02040503050406030204" pitchFamily="18" charset="0"/>
                              <a:ea typeface="Cambria Math" panose="02040503050406030204" pitchFamily="18" charset="0"/>
                            </a:rPr>
                            <m:t>sin</m:t>
                          </m:r>
                          <m:r>
                            <a:rPr lang="af-ZA" sz="2000" b="0" i="1" smtClean="0">
                              <a:latin typeface="Cambria Math" panose="02040503050406030204" pitchFamily="18" charset="0"/>
                              <a:ea typeface="Cambria Math" panose="02040503050406030204" pitchFamily="18" charset="0"/>
                            </a:rPr>
                            <m:t>⁡(</m:t>
                          </m:r>
                          <m:r>
                            <a:rPr lang="af-ZA" sz="2000" b="0" i="1" smtClean="0">
                              <a:latin typeface="Cambria Math" panose="02040503050406030204" pitchFamily="18" charset="0"/>
                              <a:ea typeface="Cambria Math" panose="02040503050406030204" pitchFamily="18" charset="0"/>
                            </a:rPr>
                            <m:t>𝑦</m:t>
                          </m:r>
                          <m:r>
                            <a:rPr lang="af-ZA" sz="2000" b="0" i="1" smtClean="0">
                              <a:latin typeface="Cambria Math" panose="02040503050406030204" pitchFamily="18" charset="0"/>
                              <a:ea typeface="Cambria Math" panose="02040503050406030204" pitchFamily="18" charset="0"/>
                            </a:rPr>
                            <m:t>−</m:t>
                          </m:r>
                          <m:r>
                            <a:rPr lang="af-ZA" sz="2000" b="0" i="1" smtClean="0">
                              <a:latin typeface="Cambria Math" panose="02040503050406030204" pitchFamily="18" charset="0"/>
                              <a:ea typeface="Cambria Math" panose="02040503050406030204" pitchFamily="18" charset="0"/>
                            </a:rPr>
                            <m:t>𝑥</m:t>
                          </m:r>
                          <m:r>
                            <a:rPr lang="af-ZA" sz="2000" b="0" i="1" smtClean="0">
                              <a:latin typeface="Cambria Math" panose="02040503050406030204" pitchFamily="18" charset="0"/>
                              <a:ea typeface="Cambria Math" panose="02040503050406030204" pitchFamily="18" charset="0"/>
                            </a:rPr>
                            <m:t>)</m:t>
                          </m:r>
                        </m:den>
                      </m:f>
                    </m:oMath>
                  </m:oMathPara>
                </a14:m>
                <a:endParaRPr lang="en-US" sz="2000" dirty="0"/>
              </a:p>
            </p:txBody>
          </p:sp>
        </mc:Choice>
        <mc:Fallback xmlns="">
          <p:sp>
            <p:nvSpPr>
              <p:cNvPr id="49" name="TextBox 48">
                <a:extLst>
                  <a:ext uri="{FF2B5EF4-FFF2-40B4-BE49-F238E27FC236}">
                    <a16:creationId xmlns:a16="http://schemas.microsoft.com/office/drawing/2014/main" id="{873E6FDA-6F71-41E8-8D16-8DB22CEE5C62}"/>
                  </a:ext>
                </a:extLst>
              </p:cNvPr>
              <p:cNvSpPr txBox="1">
                <a:spLocks noRot="1" noChangeAspect="1" noMove="1" noResize="1" noEditPoints="1" noAdjustHandles="1" noChangeArrowheads="1" noChangeShapeType="1" noTextEdit="1"/>
              </p:cNvSpPr>
              <p:nvPr/>
            </p:nvSpPr>
            <p:spPr>
              <a:xfrm>
                <a:off x="2196020" y="942557"/>
                <a:ext cx="2175687" cy="731290"/>
              </a:xfrm>
              <a:prstGeom prst="rect">
                <a:avLst/>
              </a:prstGeom>
              <a:blipFill>
                <a:blip r:embed="rId6"/>
                <a:stretch>
                  <a:fillRect/>
                </a:stretch>
              </a:blipFill>
            </p:spPr>
            <p:txBody>
              <a:bodyPr/>
              <a:lstStyle/>
              <a:p>
                <a:r>
                  <a:rPr lang="en-US">
                    <a:noFill/>
                  </a:rPr>
                  <a:t> </a:t>
                </a:r>
              </a:p>
            </p:txBody>
          </p:sp>
        </mc:Fallback>
      </mc:AlternateContent>
      <p:sp>
        <p:nvSpPr>
          <p:cNvPr id="53" name="TextBox 52">
            <a:extLst>
              <a:ext uri="{FF2B5EF4-FFF2-40B4-BE49-F238E27FC236}">
                <a16:creationId xmlns:a16="http://schemas.microsoft.com/office/drawing/2014/main" id="{D9459E26-36A9-4FAE-904E-B0F98AE97868}"/>
              </a:ext>
            </a:extLst>
          </p:cNvPr>
          <p:cNvSpPr txBox="1"/>
          <p:nvPr/>
        </p:nvSpPr>
        <p:spPr>
          <a:xfrm>
            <a:off x="5818732" y="3181901"/>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A</a:t>
            </a:r>
          </a:p>
        </p:txBody>
      </p:sp>
      <p:sp>
        <p:nvSpPr>
          <p:cNvPr id="24" name="Isosceles Triangle 23">
            <a:extLst>
              <a:ext uri="{FF2B5EF4-FFF2-40B4-BE49-F238E27FC236}">
                <a16:creationId xmlns:a16="http://schemas.microsoft.com/office/drawing/2014/main" id="{474BEDB1-9E4F-4293-9CF2-8CEB93E3D1A1}"/>
              </a:ext>
            </a:extLst>
          </p:cNvPr>
          <p:cNvSpPr/>
          <p:nvPr/>
        </p:nvSpPr>
        <p:spPr>
          <a:xfrm>
            <a:off x="8140447" y="1438874"/>
            <a:ext cx="1556941" cy="1743028"/>
          </a:xfrm>
          <a:prstGeom prst="triangle">
            <a:avLst>
              <a:gd name="adj" fmla="val 98950"/>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5ECB4FC-2EE7-4B77-BBBD-57B28C63564F}"/>
                  </a:ext>
                </a:extLst>
              </p:cNvPr>
              <p:cNvSpPr txBox="1"/>
              <p:nvPr/>
            </p:nvSpPr>
            <p:spPr>
              <a:xfrm>
                <a:off x="6579419" y="2829425"/>
                <a:ext cx="3343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800" b="0" i="1" smtClean="0">
                          <a:latin typeface="Cambria Math" panose="02040503050406030204" pitchFamily="18" charset="0"/>
                          <a:ea typeface="Cambria Math" panose="02040503050406030204" pitchFamily="18" charset="0"/>
                        </a:rPr>
                        <m:t>𝑥</m:t>
                      </m:r>
                    </m:oMath>
                  </m:oMathPara>
                </a14:m>
                <a:endParaRPr lang="en-US" dirty="0"/>
              </a:p>
            </p:txBody>
          </p:sp>
        </mc:Choice>
        <mc:Fallback xmlns="">
          <p:sp>
            <p:nvSpPr>
              <p:cNvPr id="43" name="TextBox 42">
                <a:extLst>
                  <a:ext uri="{FF2B5EF4-FFF2-40B4-BE49-F238E27FC236}">
                    <a16:creationId xmlns:a16="http://schemas.microsoft.com/office/drawing/2014/main" id="{15ECB4FC-2EE7-4B77-BBBD-57B28C63564F}"/>
                  </a:ext>
                </a:extLst>
              </p:cNvPr>
              <p:cNvSpPr txBox="1">
                <a:spLocks noRot="1" noChangeAspect="1" noMove="1" noResize="1" noEditPoints="1" noAdjustHandles="1" noChangeArrowheads="1" noChangeShapeType="1" noTextEdit="1"/>
              </p:cNvSpPr>
              <p:nvPr/>
            </p:nvSpPr>
            <p:spPr>
              <a:xfrm>
                <a:off x="6579419" y="2829425"/>
                <a:ext cx="334342" cy="369332"/>
              </a:xfrm>
              <a:prstGeom prst="rect">
                <a:avLst/>
              </a:prstGeom>
              <a:blipFill>
                <a:blip r:embed="rId7"/>
                <a:stretch>
                  <a:fillRect/>
                </a:stretch>
              </a:blipFill>
            </p:spPr>
            <p:txBody>
              <a:bodyPr/>
              <a:lstStyle/>
              <a:p>
                <a:r>
                  <a:rPr lang="en-US">
                    <a:noFill/>
                  </a:rPr>
                  <a:t> </a:t>
                </a:r>
              </a:p>
            </p:txBody>
          </p:sp>
        </mc:Fallback>
      </mc:AlternateContent>
      <p:sp>
        <p:nvSpPr>
          <p:cNvPr id="47" name="Rectangle 46">
            <a:extLst>
              <a:ext uri="{FF2B5EF4-FFF2-40B4-BE49-F238E27FC236}">
                <a16:creationId xmlns:a16="http://schemas.microsoft.com/office/drawing/2014/main" id="{A1AA35BD-3F55-4574-87CA-D42863B0EB60}"/>
              </a:ext>
            </a:extLst>
          </p:cNvPr>
          <p:cNvSpPr/>
          <p:nvPr/>
        </p:nvSpPr>
        <p:spPr>
          <a:xfrm>
            <a:off x="9432096" y="2961808"/>
            <a:ext cx="265292" cy="224079"/>
          </a:xfrm>
          <a:prstGeom prst="rect">
            <a:avLst/>
          </a:prstGeom>
          <a:noFill/>
          <a:ln w="28575">
            <a:solidFill>
              <a:srgbClr val="FF006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ZA"/>
          </a:p>
        </p:txBody>
      </p:sp>
      <p:cxnSp>
        <p:nvCxnSpPr>
          <p:cNvPr id="28" name="Straight Arrow Connector 27">
            <a:extLst>
              <a:ext uri="{FF2B5EF4-FFF2-40B4-BE49-F238E27FC236}">
                <a16:creationId xmlns:a16="http://schemas.microsoft.com/office/drawing/2014/main" id="{7C6CB87F-6C40-4A2B-83B4-9D74B75BE6C5}"/>
              </a:ext>
            </a:extLst>
          </p:cNvPr>
          <p:cNvCxnSpPr>
            <a:cxnSpLocks/>
            <a:stCxn id="22" idx="2"/>
            <a:endCxn id="23" idx="0"/>
          </p:cNvCxnSpPr>
          <p:nvPr/>
        </p:nvCxnSpPr>
        <p:spPr>
          <a:xfrm>
            <a:off x="9890384" y="1390694"/>
            <a:ext cx="19249" cy="1634451"/>
          </a:xfrm>
          <a:prstGeom prst="straightConnector1">
            <a:avLst/>
          </a:prstGeom>
          <a:ln w="2857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C912C-8609-4693-8DCB-83F85BF846CD}"/>
                  </a:ext>
                </a:extLst>
              </p:cNvPr>
              <p:cNvSpPr txBox="1"/>
              <p:nvPr/>
            </p:nvSpPr>
            <p:spPr>
              <a:xfrm>
                <a:off x="9951806" y="2061017"/>
                <a:ext cx="3343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800" b="0" i="1" smtClean="0">
                          <a:latin typeface="Cambria Math" panose="02040503050406030204" pitchFamily="18" charset="0"/>
                          <a:ea typeface="Cambria Math" panose="02040503050406030204" pitchFamily="18" charset="0"/>
                        </a:rPr>
                        <m:t>h</m:t>
                      </m:r>
                    </m:oMath>
                  </m:oMathPara>
                </a14:m>
                <a:endParaRPr lang="en-US" dirty="0"/>
              </a:p>
            </p:txBody>
          </p:sp>
        </mc:Choice>
        <mc:Fallback xmlns="">
          <p:sp>
            <p:nvSpPr>
              <p:cNvPr id="56" name="TextBox 55">
                <a:extLst>
                  <a:ext uri="{FF2B5EF4-FFF2-40B4-BE49-F238E27FC236}">
                    <a16:creationId xmlns:a16="http://schemas.microsoft.com/office/drawing/2014/main" id="{EA2C912C-8609-4693-8DCB-83F85BF846CD}"/>
                  </a:ext>
                </a:extLst>
              </p:cNvPr>
              <p:cNvSpPr txBox="1">
                <a:spLocks noRot="1" noChangeAspect="1" noMove="1" noResize="1" noEditPoints="1" noAdjustHandles="1" noChangeArrowheads="1" noChangeShapeType="1" noTextEdit="1"/>
              </p:cNvSpPr>
              <p:nvPr/>
            </p:nvSpPr>
            <p:spPr>
              <a:xfrm>
                <a:off x="9951806" y="2061017"/>
                <a:ext cx="33434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7223194-0ECD-471D-A7BB-F2AC7DD26482}"/>
                  </a:ext>
                </a:extLst>
              </p:cNvPr>
              <p:cNvSpPr txBox="1"/>
              <p:nvPr/>
            </p:nvSpPr>
            <p:spPr>
              <a:xfrm>
                <a:off x="6863902" y="3334648"/>
                <a:ext cx="3343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800" b="0" i="1" smtClean="0">
                          <a:latin typeface="Cambria Math" panose="02040503050406030204" pitchFamily="18" charset="0"/>
                          <a:ea typeface="Cambria Math" panose="02040503050406030204" pitchFamily="18" charset="0"/>
                        </a:rPr>
                        <m:t>𝑑</m:t>
                      </m:r>
                    </m:oMath>
                  </m:oMathPara>
                </a14:m>
                <a:endParaRPr lang="en-US" dirty="0"/>
              </a:p>
            </p:txBody>
          </p:sp>
        </mc:Choice>
        <mc:Fallback xmlns="">
          <p:sp>
            <p:nvSpPr>
              <p:cNvPr id="57" name="TextBox 56">
                <a:extLst>
                  <a:ext uri="{FF2B5EF4-FFF2-40B4-BE49-F238E27FC236}">
                    <a16:creationId xmlns:a16="http://schemas.microsoft.com/office/drawing/2014/main" id="{B7223194-0ECD-471D-A7BB-F2AC7DD26482}"/>
                  </a:ext>
                </a:extLst>
              </p:cNvPr>
              <p:cNvSpPr txBox="1">
                <a:spLocks noRot="1" noChangeAspect="1" noMove="1" noResize="1" noEditPoints="1" noAdjustHandles="1" noChangeArrowheads="1" noChangeShapeType="1" noTextEdit="1"/>
              </p:cNvSpPr>
              <p:nvPr/>
            </p:nvSpPr>
            <p:spPr>
              <a:xfrm>
                <a:off x="6863902" y="3334648"/>
                <a:ext cx="334342" cy="369332"/>
              </a:xfrm>
              <a:prstGeom prst="rect">
                <a:avLst/>
              </a:prstGeom>
              <a:blipFill>
                <a:blip r:embed="rId9"/>
                <a:stretch>
                  <a:fillRect/>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7671961E-36E3-46EF-9A80-01848B9A13BF}"/>
              </a:ext>
            </a:extLst>
          </p:cNvPr>
          <p:cNvCxnSpPr>
            <a:cxnSpLocks/>
            <a:stCxn id="53" idx="3"/>
            <a:endCxn id="40" idx="1"/>
          </p:cNvCxnSpPr>
          <p:nvPr/>
        </p:nvCxnSpPr>
        <p:spPr>
          <a:xfrm flipV="1">
            <a:off x="6162726" y="3372671"/>
            <a:ext cx="1813276" cy="9285"/>
          </a:xfrm>
          <a:prstGeom prst="straightConnector1">
            <a:avLst/>
          </a:prstGeom>
          <a:ln w="2857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7ACC425-3F82-4864-B02C-856C87542812}"/>
                  </a:ext>
                </a:extLst>
              </p:cNvPr>
              <p:cNvSpPr txBox="1"/>
              <p:nvPr/>
            </p:nvSpPr>
            <p:spPr>
              <a:xfrm>
                <a:off x="674527" y="1581708"/>
                <a:ext cx="1645044" cy="6950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b="0" i="1" smtClean="0">
                          <a:latin typeface="Cambria Math" panose="02040503050406030204" pitchFamily="18" charset="0"/>
                          <a:ea typeface="Cambria Math" panose="02040503050406030204" pitchFamily="18" charset="0"/>
                        </a:rPr>
                        <m:t>𝑠𝑖𝑛</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𝑦</m:t>
                      </m:r>
                      <m:r>
                        <a:rPr lang="af-ZA" sz="2000" b="0" i="1" smtClean="0">
                          <a:latin typeface="Cambria Math" panose="02040503050406030204" pitchFamily="18" charset="0"/>
                          <a:ea typeface="Cambria Math" panose="02040503050406030204" pitchFamily="18" charset="0"/>
                        </a:rPr>
                        <m:t>= </m:t>
                      </m:r>
                      <m:f>
                        <m:fPr>
                          <m:ctrlPr>
                            <a:rPr lang="af-ZA" sz="2000" b="0" i="1" smtClean="0">
                              <a:latin typeface="Cambria Math" panose="02040503050406030204" pitchFamily="18" charset="0"/>
                              <a:ea typeface="Cambria Math" panose="02040503050406030204" pitchFamily="18" charset="0"/>
                            </a:rPr>
                          </m:ctrlPr>
                        </m:fPr>
                        <m:num>
                          <m:r>
                            <a:rPr lang="af-ZA" sz="2000" b="0" i="1" smtClean="0">
                              <a:latin typeface="Cambria Math" panose="02040503050406030204" pitchFamily="18" charset="0"/>
                              <a:ea typeface="Cambria Math" panose="02040503050406030204" pitchFamily="18" charset="0"/>
                            </a:rPr>
                            <m:t>h</m:t>
                          </m:r>
                        </m:num>
                        <m:den>
                          <m:r>
                            <a:rPr lang="af-ZA" sz="2000" b="0" i="1" smtClean="0">
                              <a:latin typeface="Cambria Math" panose="02040503050406030204" pitchFamily="18" charset="0"/>
                              <a:ea typeface="Cambria Math" panose="02040503050406030204" pitchFamily="18" charset="0"/>
                            </a:rPr>
                            <m:t>𝐵𝐷</m:t>
                          </m:r>
                        </m:den>
                      </m:f>
                    </m:oMath>
                  </m:oMathPara>
                </a14:m>
                <a:endParaRPr lang="en-US" sz="2000" dirty="0"/>
              </a:p>
            </p:txBody>
          </p:sp>
        </mc:Choice>
        <mc:Fallback xmlns="">
          <p:sp>
            <p:nvSpPr>
              <p:cNvPr id="25" name="TextBox 24">
                <a:extLst>
                  <a:ext uri="{FF2B5EF4-FFF2-40B4-BE49-F238E27FC236}">
                    <a16:creationId xmlns:a16="http://schemas.microsoft.com/office/drawing/2014/main" id="{F7ACC425-3F82-4864-B02C-856C87542812}"/>
                  </a:ext>
                </a:extLst>
              </p:cNvPr>
              <p:cNvSpPr txBox="1">
                <a:spLocks noRot="1" noChangeAspect="1" noMove="1" noResize="1" noEditPoints="1" noAdjustHandles="1" noChangeArrowheads="1" noChangeShapeType="1" noTextEdit="1"/>
              </p:cNvSpPr>
              <p:nvPr/>
            </p:nvSpPr>
            <p:spPr>
              <a:xfrm>
                <a:off x="674527" y="1581708"/>
                <a:ext cx="1645044" cy="69506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53D36F-C9E0-4443-9829-073712100EEE}"/>
                  </a:ext>
                </a:extLst>
              </p:cNvPr>
              <p:cNvSpPr txBox="1"/>
              <p:nvPr/>
            </p:nvSpPr>
            <p:spPr>
              <a:xfrm>
                <a:off x="658179" y="2384768"/>
                <a:ext cx="1645044" cy="408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b="0" i="1" smtClean="0">
                          <a:latin typeface="Cambria Math" panose="02040503050406030204" pitchFamily="18" charset="0"/>
                          <a:ea typeface="Cambria Math" panose="02040503050406030204" pitchFamily="18" charset="0"/>
                        </a:rPr>
                        <m:t>𝑦</m:t>
                      </m:r>
                      <m:r>
                        <a:rPr lang="af-ZA" sz="2000" b="0" i="1" smtClean="0">
                          <a:latin typeface="Cambria Math" panose="02040503050406030204" pitchFamily="18" charset="0"/>
                          <a:ea typeface="Cambria Math" panose="02040503050406030204" pitchFamily="18" charset="0"/>
                        </a:rPr>
                        <m:t>=</m:t>
                      </m:r>
                      <m:r>
                        <a:rPr lang="af-ZA" sz="2000" b="0" i="1" smtClean="0">
                          <a:latin typeface="Cambria Math" panose="02040503050406030204" pitchFamily="18" charset="0"/>
                          <a:ea typeface="Cambria Math" panose="02040503050406030204" pitchFamily="18" charset="0"/>
                        </a:rPr>
                        <m:t>𝑥</m:t>
                      </m:r>
                      <m:r>
                        <a:rPr lang="af-ZA" sz="2000" b="0" i="1" smtClean="0">
                          <a:latin typeface="Cambria Math" panose="02040503050406030204" pitchFamily="18" charset="0"/>
                          <a:ea typeface="Cambria Math" panose="02040503050406030204" pitchFamily="18" charset="0"/>
                        </a:rPr>
                        <m:t>+</m:t>
                      </m:r>
                      <m:r>
                        <a:rPr lang="af-ZA" sz="2000" b="0" i="1" smtClean="0">
                          <a:latin typeface="Cambria Math" panose="02040503050406030204" pitchFamily="18" charset="0"/>
                          <a:ea typeface="Cambria Math" panose="02040503050406030204" pitchFamily="18" charset="0"/>
                        </a:rPr>
                        <m:t>𝐴</m:t>
                      </m:r>
                      <m:acc>
                        <m:accPr>
                          <m:chr m:val="̂"/>
                          <m:ctrlPr>
                            <a:rPr lang="af-ZA" sz="2000" b="0" i="1" smtClean="0">
                              <a:latin typeface="Cambria Math" panose="02040503050406030204" pitchFamily="18" charset="0"/>
                              <a:ea typeface="Cambria Math" panose="02040503050406030204" pitchFamily="18" charset="0"/>
                            </a:rPr>
                          </m:ctrlPr>
                        </m:accPr>
                        <m:e>
                          <m:r>
                            <a:rPr lang="af-ZA" sz="2000" b="0" i="1" smtClean="0">
                              <a:latin typeface="Cambria Math" panose="02040503050406030204" pitchFamily="18" charset="0"/>
                              <a:ea typeface="Cambria Math" panose="02040503050406030204" pitchFamily="18" charset="0"/>
                            </a:rPr>
                            <m:t>𝐷</m:t>
                          </m:r>
                        </m:e>
                      </m:acc>
                      <m:r>
                        <a:rPr lang="af-ZA" sz="2000" b="0" i="1" smtClean="0">
                          <a:latin typeface="Cambria Math" panose="02040503050406030204" pitchFamily="18" charset="0"/>
                          <a:ea typeface="Cambria Math" panose="02040503050406030204" pitchFamily="18" charset="0"/>
                        </a:rPr>
                        <m:t>𝐵</m:t>
                      </m:r>
                    </m:oMath>
                  </m:oMathPara>
                </a14:m>
                <a:endParaRPr lang="en-US" sz="2000" dirty="0"/>
              </a:p>
            </p:txBody>
          </p:sp>
        </mc:Choice>
        <mc:Fallback xmlns="">
          <p:sp>
            <p:nvSpPr>
              <p:cNvPr id="26" name="TextBox 25">
                <a:extLst>
                  <a:ext uri="{FF2B5EF4-FFF2-40B4-BE49-F238E27FC236}">
                    <a16:creationId xmlns:a16="http://schemas.microsoft.com/office/drawing/2014/main" id="{A353D36F-C9E0-4443-9829-073712100EEE}"/>
                  </a:ext>
                </a:extLst>
              </p:cNvPr>
              <p:cNvSpPr txBox="1">
                <a:spLocks noRot="1" noChangeAspect="1" noMove="1" noResize="1" noEditPoints="1" noAdjustHandles="1" noChangeArrowheads="1" noChangeShapeType="1" noTextEdit="1"/>
              </p:cNvSpPr>
              <p:nvPr/>
            </p:nvSpPr>
            <p:spPr>
              <a:xfrm>
                <a:off x="658179" y="2384768"/>
                <a:ext cx="1645044" cy="408445"/>
              </a:xfrm>
              <a:prstGeom prst="rect">
                <a:avLst/>
              </a:prstGeom>
              <a:blipFill>
                <a:blip r:embed="rId11"/>
                <a:stretch>
                  <a:fillRect t="-8955" r="-14815"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BF50AB0-BE9F-438B-88D4-63AA47AC3955}"/>
                  </a:ext>
                </a:extLst>
              </p:cNvPr>
              <p:cNvSpPr txBox="1"/>
              <p:nvPr/>
            </p:nvSpPr>
            <p:spPr>
              <a:xfrm>
                <a:off x="2707387" y="2367312"/>
                <a:ext cx="1645044" cy="408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b="0" i="1" smtClean="0">
                          <a:latin typeface="Cambria Math" panose="02040503050406030204" pitchFamily="18" charset="0"/>
                          <a:ea typeface="Cambria Math" panose="02040503050406030204" pitchFamily="18" charset="0"/>
                        </a:rPr>
                        <m:t>𝑒𝑥𝑡</m:t>
                      </m:r>
                      <m:r>
                        <a:rPr lang="af-ZA" sz="2000" b="0" i="1" smtClean="0">
                          <a:latin typeface="Cambria Math" panose="02040503050406030204" pitchFamily="18" charset="0"/>
                          <a:ea typeface="Cambria Math" panose="02040503050406030204" pitchFamily="18" charset="0"/>
                        </a:rPr>
                        <m:t>. ∠ </m:t>
                      </m:r>
                      <m:r>
                        <a:rPr lang="af-ZA" sz="2000" b="0" i="1" smtClean="0">
                          <a:latin typeface="Cambria Math" panose="02040503050406030204" pitchFamily="18" charset="0"/>
                          <a:ea typeface="Cambria Math" panose="02040503050406030204" pitchFamily="18" charset="0"/>
                        </a:rPr>
                        <m:t>𝑜𝑓</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𝑎</m:t>
                      </m:r>
                      <m:r>
                        <a:rPr lang="af-ZA" sz="2000" b="0" i="1" smtClean="0">
                          <a:latin typeface="Cambria Math" panose="02040503050406030204" pitchFamily="18" charset="0"/>
                          <a:ea typeface="Cambria Math" panose="02040503050406030204" pitchFamily="18" charset="0"/>
                        </a:rPr>
                        <m:t> ∆</m:t>
                      </m:r>
                    </m:oMath>
                  </m:oMathPara>
                </a14:m>
                <a:endParaRPr lang="en-US" sz="2000" dirty="0"/>
              </a:p>
            </p:txBody>
          </p:sp>
        </mc:Choice>
        <mc:Fallback xmlns="">
          <p:sp>
            <p:nvSpPr>
              <p:cNvPr id="27" name="TextBox 26">
                <a:extLst>
                  <a:ext uri="{FF2B5EF4-FFF2-40B4-BE49-F238E27FC236}">
                    <a16:creationId xmlns:a16="http://schemas.microsoft.com/office/drawing/2014/main" id="{8BF50AB0-BE9F-438B-88D4-63AA47AC3955}"/>
                  </a:ext>
                </a:extLst>
              </p:cNvPr>
              <p:cNvSpPr txBox="1">
                <a:spLocks noRot="1" noChangeAspect="1" noMove="1" noResize="1" noEditPoints="1" noAdjustHandles="1" noChangeArrowheads="1" noChangeShapeType="1" noTextEdit="1"/>
              </p:cNvSpPr>
              <p:nvPr/>
            </p:nvSpPr>
            <p:spPr>
              <a:xfrm>
                <a:off x="2707387" y="2367312"/>
                <a:ext cx="1645044" cy="408445"/>
              </a:xfrm>
              <a:prstGeom prst="rect">
                <a:avLst/>
              </a:prstGeom>
              <a:blipFill>
                <a:blip r:embed="rId12"/>
                <a:stretch>
                  <a:fillRect b="-119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7639DAF-FAAA-46E1-B2F4-2858C0F4BEAE}"/>
                  </a:ext>
                </a:extLst>
              </p:cNvPr>
              <p:cNvSpPr txBox="1"/>
              <p:nvPr/>
            </p:nvSpPr>
            <p:spPr>
              <a:xfrm>
                <a:off x="657502" y="2791510"/>
                <a:ext cx="1929315" cy="408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b="0" i="1" smtClean="0">
                          <a:latin typeface="Cambria Math" panose="02040503050406030204" pitchFamily="18" charset="0"/>
                          <a:ea typeface="Cambria Math" panose="02040503050406030204" pitchFamily="18" charset="0"/>
                        </a:rPr>
                        <m:t>∴</m:t>
                      </m:r>
                      <m:r>
                        <a:rPr lang="af-ZA" sz="2000" b="0" i="1" smtClean="0">
                          <a:latin typeface="Cambria Math" panose="02040503050406030204" pitchFamily="18" charset="0"/>
                          <a:ea typeface="Cambria Math" panose="02040503050406030204" pitchFamily="18" charset="0"/>
                        </a:rPr>
                        <m:t>𝐴</m:t>
                      </m:r>
                      <m:acc>
                        <m:accPr>
                          <m:chr m:val="̂"/>
                          <m:ctrlPr>
                            <a:rPr lang="af-ZA" sz="2000" b="0" i="1" smtClean="0">
                              <a:latin typeface="Cambria Math" panose="02040503050406030204" pitchFamily="18" charset="0"/>
                              <a:ea typeface="Cambria Math" panose="02040503050406030204" pitchFamily="18" charset="0"/>
                            </a:rPr>
                          </m:ctrlPr>
                        </m:accPr>
                        <m:e>
                          <m:r>
                            <a:rPr lang="af-ZA" sz="2000" b="0" i="1" smtClean="0">
                              <a:latin typeface="Cambria Math" panose="02040503050406030204" pitchFamily="18" charset="0"/>
                              <a:ea typeface="Cambria Math" panose="02040503050406030204" pitchFamily="18" charset="0"/>
                            </a:rPr>
                            <m:t>𝐷</m:t>
                          </m:r>
                        </m:e>
                      </m:acc>
                      <m:r>
                        <a:rPr lang="af-ZA" sz="2000" b="0" i="1" smtClean="0">
                          <a:latin typeface="Cambria Math" panose="02040503050406030204" pitchFamily="18" charset="0"/>
                          <a:ea typeface="Cambria Math" panose="02040503050406030204" pitchFamily="18" charset="0"/>
                        </a:rPr>
                        <m:t>𝐵</m:t>
                      </m:r>
                      <m:r>
                        <a:rPr lang="af-ZA" sz="2000" b="0" i="1" smtClean="0">
                          <a:latin typeface="Cambria Math" panose="02040503050406030204" pitchFamily="18" charset="0"/>
                          <a:ea typeface="Cambria Math" panose="02040503050406030204" pitchFamily="18" charset="0"/>
                        </a:rPr>
                        <m:t>=</m:t>
                      </m:r>
                      <m:r>
                        <a:rPr lang="af-ZA" sz="2000" b="0" i="1" smtClean="0">
                          <a:solidFill>
                            <a:srgbClr val="FFFF00"/>
                          </a:solidFill>
                          <a:latin typeface="Cambria Math" panose="02040503050406030204" pitchFamily="18" charset="0"/>
                          <a:ea typeface="Cambria Math" panose="02040503050406030204" pitchFamily="18" charset="0"/>
                        </a:rPr>
                        <m:t>𝑦</m:t>
                      </m:r>
                      <m:r>
                        <a:rPr lang="af-ZA" sz="2000" b="0" i="1" smtClean="0">
                          <a:solidFill>
                            <a:srgbClr val="FFFF00"/>
                          </a:solidFill>
                          <a:latin typeface="Cambria Math" panose="02040503050406030204" pitchFamily="18" charset="0"/>
                          <a:ea typeface="Cambria Math" panose="02040503050406030204" pitchFamily="18" charset="0"/>
                        </a:rPr>
                        <m:t>−</m:t>
                      </m:r>
                      <m:r>
                        <a:rPr lang="af-ZA" sz="2000" b="0" i="1" smtClean="0">
                          <a:solidFill>
                            <a:srgbClr val="FFFF00"/>
                          </a:solidFill>
                          <a:latin typeface="Cambria Math" panose="02040503050406030204" pitchFamily="18" charset="0"/>
                          <a:ea typeface="Cambria Math" panose="02040503050406030204" pitchFamily="18" charset="0"/>
                        </a:rPr>
                        <m:t>𝑥</m:t>
                      </m:r>
                    </m:oMath>
                  </m:oMathPara>
                </a14:m>
                <a:endParaRPr lang="en-US" sz="2000" dirty="0"/>
              </a:p>
            </p:txBody>
          </p:sp>
        </mc:Choice>
        <mc:Fallback xmlns="">
          <p:sp>
            <p:nvSpPr>
              <p:cNvPr id="29" name="TextBox 28">
                <a:extLst>
                  <a:ext uri="{FF2B5EF4-FFF2-40B4-BE49-F238E27FC236}">
                    <a16:creationId xmlns:a16="http://schemas.microsoft.com/office/drawing/2014/main" id="{97639DAF-FAAA-46E1-B2F4-2858C0F4BEAE}"/>
                  </a:ext>
                </a:extLst>
              </p:cNvPr>
              <p:cNvSpPr txBox="1">
                <a:spLocks noRot="1" noChangeAspect="1" noMove="1" noResize="1" noEditPoints="1" noAdjustHandles="1" noChangeArrowheads="1" noChangeShapeType="1" noTextEdit="1"/>
              </p:cNvSpPr>
              <p:nvPr/>
            </p:nvSpPr>
            <p:spPr>
              <a:xfrm>
                <a:off x="657502" y="2791510"/>
                <a:ext cx="1929315" cy="408445"/>
              </a:xfrm>
              <a:prstGeom prst="rect">
                <a:avLst/>
              </a:prstGeom>
              <a:blipFill>
                <a:blip r:embed="rId13"/>
                <a:stretch>
                  <a:fillRect t="-8955"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C32036C-25DE-407C-BDC3-4B2ACF77D511}"/>
                  </a:ext>
                </a:extLst>
              </p:cNvPr>
              <p:cNvSpPr txBox="1"/>
              <p:nvPr/>
            </p:nvSpPr>
            <p:spPr>
              <a:xfrm>
                <a:off x="8435949" y="1822848"/>
                <a:ext cx="81536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800" b="0" i="1" smtClean="0">
                          <a:solidFill>
                            <a:srgbClr val="FFFF00"/>
                          </a:solidFill>
                          <a:latin typeface="Cambria Math" panose="02040503050406030204" pitchFamily="18" charset="0"/>
                          <a:ea typeface="Cambria Math" panose="02040503050406030204" pitchFamily="18" charset="0"/>
                        </a:rPr>
                        <m:t>𝑦</m:t>
                      </m:r>
                      <m:r>
                        <a:rPr lang="af-ZA" sz="1800" b="0" i="1" smtClean="0">
                          <a:solidFill>
                            <a:srgbClr val="FFFF00"/>
                          </a:solidFill>
                          <a:latin typeface="Cambria Math" panose="02040503050406030204" pitchFamily="18" charset="0"/>
                          <a:ea typeface="Cambria Math" panose="02040503050406030204" pitchFamily="18" charset="0"/>
                        </a:rPr>
                        <m:t>−</m:t>
                      </m:r>
                      <m:r>
                        <a:rPr lang="af-ZA" sz="1800" b="0" i="1" smtClean="0">
                          <a:solidFill>
                            <a:srgbClr val="FFFF00"/>
                          </a:solidFill>
                          <a:latin typeface="Cambria Math" panose="02040503050406030204" pitchFamily="18" charset="0"/>
                          <a:ea typeface="Cambria Math" panose="02040503050406030204" pitchFamily="18" charset="0"/>
                        </a:rPr>
                        <m:t>𝑥</m:t>
                      </m:r>
                    </m:oMath>
                  </m:oMathPara>
                </a14:m>
                <a:endParaRPr lang="en-US" dirty="0"/>
              </a:p>
            </p:txBody>
          </p:sp>
        </mc:Choice>
        <mc:Fallback xmlns="">
          <p:sp>
            <p:nvSpPr>
              <p:cNvPr id="30" name="TextBox 29">
                <a:extLst>
                  <a:ext uri="{FF2B5EF4-FFF2-40B4-BE49-F238E27FC236}">
                    <a16:creationId xmlns:a16="http://schemas.microsoft.com/office/drawing/2014/main" id="{FC32036C-25DE-407C-BDC3-4B2ACF77D511}"/>
                  </a:ext>
                </a:extLst>
              </p:cNvPr>
              <p:cNvSpPr txBox="1">
                <a:spLocks noRot="1" noChangeAspect="1" noMove="1" noResize="1" noEditPoints="1" noAdjustHandles="1" noChangeArrowheads="1" noChangeShapeType="1" noTextEdit="1"/>
              </p:cNvSpPr>
              <p:nvPr/>
            </p:nvSpPr>
            <p:spPr>
              <a:xfrm>
                <a:off x="8435949" y="1822848"/>
                <a:ext cx="815363" cy="369332"/>
              </a:xfrm>
              <a:prstGeom prst="rect">
                <a:avLst/>
              </a:prstGeom>
              <a:blipFill>
                <a:blip r:embed="rId14"/>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A88549-10CD-4DC5-9B6B-BA5D64BC688E}"/>
                  </a:ext>
                </a:extLst>
              </p:cNvPr>
              <p:cNvSpPr txBox="1"/>
              <p:nvPr/>
            </p:nvSpPr>
            <p:spPr>
              <a:xfrm>
                <a:off x="1729415" y="3287099"/>
                <a:ext cx="2422191" cy="618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f-ZA" sz="1800" b="0" i="1" smtClean="0">
                              <a:latin typeface="Cambria Math" panose="02040503050406030204" pitchFamily="18" charset="0"/>
                              <a:ea typeface="Cambria Math" panose="02040503050406030204" pitchFamily="18" charset="0"/>
                            </a:rPr>
                          </m:ctrlPr>
                        </m:fPr>
                        <m:num>
                          <m:func>
                            <m:funcPr>
                              <m:ctrlPr>
                                <a:rPr lang="af-ZA" sz="1800" i="1" smtClean="0">
                                  <a:latin typeface="Cambria Math" panose="02040503050406030204" pitchFamily="18" charset="0"/>
                                  <a:ea typeface="Cambria Math" panose="02040503050406030204" pitchFamily="18" charset="0"/>
                                </a:rPr>
                              </m:ctrlPr>
                            </m:funcPr>
                            <m:fName>
                              <m:r>
                                <m:rPr>
                                  <m:sty m:val="p"/>
                                </m:rPr>
                                <a:rPr lang="af-ZA" sz="1800">
                                  <a:latin typeface="Cambria Math" panose="02040503050406030204" pitchFamily="18" charset="0"/>
                                  <a:ea typeface="Cambria Math" panose="02040503050406030204" pitchFamily="18" charset="0"/>
                                </a:rPr>
                                <m:t>sin</m:t>
                              </m:r>
                            </m:fName>
                            <m:e>
                              <m:r>
                                <a:rPr lang="af-ZA" sz="1800" b="0" i="0" smtClean="0">
                                  <a:latin typeface="Cambria Math" panose="02040503050406030204" pitchFamily="18" charset="0"/>
                                  <a:ea typeface="Cambria Math" panose="02040503050406030204" pitchFamily="18" charset="0"/>
                                </a:rPr>
                                <m:t>(</m:t>
                              </m:r>
                              <m:r>
                                <a:rPr lang="af-ZA" i="1">
                                  <a:solidFill>
                                    <a:srgbClr val="FFFF00"/>
                                  </a:solidFill>
                                  <a:latin typeface="Cambria Math" panose="02040503050406030204" pitchFamily="18" charset="0"/>
                                  <a:ea typeface="Cambria Math" panose="02040503050406030204" pitchFamily="18" charset="0"/>
                                </a:rPr>
                                <m:t>𝑦</m:t>
                              </m:r>
                              <m:r>
                                <a:rPr lang="af-ZA" i="1">
                                  <a:solidFill>
                                    <a:srgbClr val="FFFF00"/>
                                  </a:solidFill>
                                  <a:latin typeface="Cambria Math" panose="02040503050406030204" pitchFamily="18" charset="0"/>
                                  <a:ea typeface="Cambria Math" panose="02040503050406030204" pitchFamily="18" charset="0"/>
                                </a:rPr>
                                <m:t>−</m:t>
                              </m:r>
                              <m:r>
                                <a:rPr lang="af-ZA" i="1">
                                  <a:solidFill>
                                    <a:srgbClr val="FFFF00"/>
                                  </a:solidFill>
                                  <a:latin typeface="Cambria Math" panose="02040503050406030204" pitchFamily="18" charset="0"/>
                                  <a:ea typeface="Cambria Math" panose="02040503050406030204" pitchFamily="18" charset="0"/>
                                </a:rPr>
                                <m:t>𝑥</m:t>
                              </m:r>
                              <m:r>
                                <a:rPr lang="af-ZA" b="0" i="0" smtClean="0">
                                  <a:solidFill>
                                    <a:schemeClr val="tx1"/>
                                  </a:solidFill>
                                  <a:latin typeface="Cambria Math" panose="02040503050406030204" pitchFamily="18" charset="0"/>
                                  <a:ea typeface="Cambria Math" panose="02040503050406030204" pitchFamily="18" charset="0"/>
                                </a:rPr>
                                <m:t>)</m:t>
                              </m:r>
                            </m:e>
                          </m:func>
                        </m:num>
                        <m:den>
                          <m:r>
                            <a:rPr lang="af-ZA" sz="1800" b="0" i="1" smtClean="0">
                              <a:latin typeface="Cambria Math" panose="02040503050406030204" pitchFamily="18" charset="0"/>
                              <a:ea typeface="Cambria Math" panose="02040503050406030204" pitchFamily="18" charset="0"/>
                            </a:rPr>
                            <m:t>𝑑</m:t>
                          </m:r>
                        </m:den>
                      </m:f>
                      <m:r>
                        <a:rPr lang="af-ZA" sz="1800" b="0" i="1" smtClean="0">
                          <a:latin typeface="Cambria Math" panose="02040503050406030204" pitchFamily="18" charset="0"/>
                          <a:ea typeface="Cambria Math" panose="02040503050406030204" pitchFamily="18" charset="0"/>
                        </a:rPr>
                        <m:t>=</m:t>
                      </m:r>
                      <m:f>
                        <m:fPr>
                          <m:ctrlPr>
                            <a:rPr lang="af-ZA" sz="1800" b="0" i="1" smtClean="0">
                              <a:latin typeface="Cambria Math" panose="02040503050406030204" pitchFamily="18" charset="0"/>
                              <a:ea typeface="Cambria Math" panose="02040503050406030204" pitchFamily="18" charset="0"/>
                            </a:rPr>
                          </m:ctrlPr>
                        </m:fPr>
                        <m:num>
                          <m:func>
                            <m:funcPr>
                              <m:ctrlPr>
                                <a:rPr lang="af-ZA" sz="1800" i="1">
                                  <a:latin typeface="Cambria Math" panose="02040503050406030204" pitchFamily="18" charset="0"/>
                                  <a:ea typeface="Cambria Math" panose="02040503050406030204" pitchFamily="18" charset="0"/>
                                </a:rPr>
                              </m:ctrlPr>
                            </m:funcPr>
                            <m:fName>
                              <m:r>
                                <m:rPr>
                                  <m:sty m:val="p"/>
                                </m:rPr>
                                <a:rPr lang="af-ZA" sz="1800">
                                  <a:latin typeface="Cambria Math" panose="02040503050406030204" pitchFamily="18" charset="0"/>
                                  <a:ea typeface="Cambria Math" panose="02040503050406030204" pitchFamily="18" charset="0"/>
                                </a:rPr>
                                <m:t>sin</m:t>
                              </m:r>
                            </m:fName>
                            <m:e>
                              <m:r>
                                <a:rPr lang="af-ZA" sz="1800" b="0" i="1" smtClean="0">
                                  <a:latin typeface="Cambria Math" panose="02040503050406030204" pitchFamily="18" charset="0"/>
                                  <a:ea typeface="Cambria Math" panose="02040503050406030204" pitchFamily="18" charset="0"/>
                                </a:rPr>
                                <m:t>𝑥</m:t>
                              </m:r>
                            </m:e>
                          </m:func>
                        </m:num>
                        <m:den>
                          <m:r>
                            <a:rPr lang="af-ZA" sz="1800" b="0" i="1" smtClean="0">
                              <a:latin typeface="Cambria Math" panose="02040503050406030204" pitchFamily="18" charset="0"/>
                              <a:ea typeface="Cambria Math" panose="02040503050406030204" pitchFamily="18" charset="0"/>
                            </a:rPr>
                            <m:t>𝐵𝐷</m:t>
                          </m:r>
                        </m:den>
                      </m:f>
                    </m:oMath>
                  </m:oMathPara>
                </a14:m>
                <a:endParaRPr lang="en-US" dirty="0"/>
              </a:p>
            </p:txBody>
          </p:sp>
        </mc:Choice>
        <mc:Fallback xmlns="">
          <p:sp>
            <p:nvSpPr>
              <p:cNvPr id="31" name="TextBox 30">
                <a:extLst>
                  <a:ext uri="{FF2B5EF4-FFF2-40B4-BE49-F238E27FC236}">
                    <a16:creationId xmlns:a16="http://schemas.microsoft.com/office/drawing/2014/main" id="{74A88549-10CD-4DC5-9B6B-BA5D64BC688E}"/>
                  </a:ext>
                </a:extLst>
              </p:cNvPr>
              <p:cNvSpPr txBox="1">
                <a:spLocks noRot="1" noChangeAspect="1" noMove="1" noResize="1" noEditPoints="1" noAdjustHandles="1" noChangeArrowheads="1" noChangeShapeType="1" noTextEdit="1"/>
              </p:cNvSpPr>
              <p:nvPr/>
            </p:nvSpPr>
            <p:spPr>
              <a:xfrm>
                <a:off x="1729415" y="3287099"/>
                <a:ext cx="2422191" cy="618118"/>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A33C33A-5C55-4C14-8DF7-661D5231BB19}"/>
                  </a:ext>
                </a:extLst>
              </p:cNvPr>
              <p:cNvSpPr txBox="1"/>
              <p:nvPr/>
            </p:nvSpPr>
            <p:spPr>
              <a:xfrm>
                <a:off x="577505" y="3316505"/>
                <a:ext cx="130076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b="0" i="1" smtClean="0">
                          <a:latin typeface="Cambria Math" panose="02040503050406030204" pitchFamily="18" charset="0"/>
                          <a:ea typeface="Cambria Math" panose="02040503050406030204" pitchFamily="18" charset="0"/>
                        </a:rPr>
                        <m:t>𝑖𝑛</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𝐴𝐵𝐷</m:t>
                      </m:r>
                      <m:r>
                        <a:rPr lang="af-ZA"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32" name="TextBox 31">
                <a:extLst>
                  <a:ext uri="{FF2B5EF4-FFF2-40B4-BE49-F238E27FC236}">
                    <a16:creationId xmlns:a16="http://schemas.microsoft.com/office/drawing/2014/main" id="{FA33C33A-5C55-4C14-8DF7-661D5231BB19}"/>
                  </a:ext>
                </a:extLst>
              </p:cNvPr>
              <p:cNvSpPr txBox="1">
                <a:spLocks noRot="1" noChangeAspect="1" noMove="1" noResize="1" noEditPoints="1" noAdjustHandles="1" noChangeArrowheads="1" noChangeShapeType="1" noTextEdit="1"/>
              </p:cNvSpPr>
              <p:nvPr/>
            </p:nvSpPr>
            <p:spPr>
              <a:xfrm>
                <a:off x="577505" y="3316505"/>
                <a:ext cx="1300765" cy="4001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7F9AA8D-3E63-4E9D-81E3-D9BD856BDDA0}"/>
                  </a:ext>
                </a:extLst>
              </p:cNvPr>
              <p:cNvSpPr txBox="1"/>
              <p:nvPr/>
            </p:nvSpPr>
            <p:spPr>
              <a:xfrm>
                <a:off x="1716317" y="4048980"/>
                <a:ext cx="2422191" cy="6857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i="1">
                          <a:latin typeface="Cambria Math" panose="02040503050406030204" pitchFamily="18" charset="0"/>
                          <a:ea typeface="Cambria Math" panose="02040503050406030204" pitchFamily="18" charset="0"/>
                        </a:rPr>
                        <m:t>𝐵𝐷</m:t>
                      </m:r>
                      <m:r>
                        <a:rPr lang="af-ZA" sz="1800" b="0" i="1" smtClean="0">
                          <a:latin typeface="Cambria Math" panose="02040503050406030204" pitchFamily="18" charset="0"/>
                          <a:ea typeface="Cambria Math" panose="02040503050406030204" pitchFamily="18" charset="0"/>
                        </a:rPr>
                        <m:t>=</m:t>
                      </m:r>
                      <m:f>
                        <m:fPr>
                          <m:ctrlPr>
                            <a:rPr lang="af-ZA" sz="1800" b="0" i="1" smtClean="0">
                              <a:latin typeface="Cambria Math" panose="02040503050406030204" pitchFamily="18" charset="0"/>
                              <a:ea typeface="Cambria Math" panose="02040503050406030204" pitchFamily="18" charset="0"/>
                            </a:rPr>
                          </m:ctrlPr>
                        </m:fPr>
                        <m:num>
                          <m:r>
                            <a:rPr lang="af-ZA" sz="1800" b="0" i="1" smtClean="0">
                              <a:latin typeface="Cambria Math" panose="02040503050406030204" pitchFamily="18" charset="0"/>
                              <a:ea typeface="Cambria Math" panose="02040503050406030204" pitchFamily="18" charset="0"/>
                            </a:rPr>
                            <m:t>𝑑</m:t>
                          </m:r>
                          <m:r>
                            <a:rPr lang="af-ZA" sz="1800" b="0" i="1" smtClean="0">
                              <a:latin typeface="Cambria Math" panose="02040503050406030204" pitchFamily="18" charset="0"/>
                              <a:ea typeface="Cambria Math" panose="02040503050406030204" pitchFamily="18" charset="0"/>
                            </a:rPr>
                            <m:t>.</m:t>
                          </m:r>
                          <m:func>
                            <m:funcPr>
                              <m:ctrlPr>
                                <a:rPr lang="af-ZA" sz="1800" i="1">
                                  <a:latin typeface="Cambria Math" panose="02040503050406030204" pitchFamily="18" charset="0"/>
                                  <a:ea typeface="Cambria Math" panose="02040503050406030204" pitchFamily="18" charset="0"/>
                                </a:rPr>
                              </m:ctrlPr>
                            </m:funcPr>
                            <m:fName>
                              <m:r>
                                <m:rPr>
                                  <m:sty m:val="p"/>
                                </m:rPr>
                                <a:rPr lang="af-ZA" sz="1800">
                                  <a:latin typeface="Cambria Math" panose="02040503050406030204" pitchFamily="18" charset="0"/>
                                  <a:ea typeface="Cambria Math" panose="02040503050406030204" pitchFamily="18" charset="0"/>
                                </a:rPr>
                                <m:t>sin</m:t>
                              </m:r>
                            </m:fName>
                            <m:e>
                              <m:r>
                                <a:rPr lang="af-ZA" sz="1800" b="0" i="1" smtClean="0">
                                  <a:latin typeface="Cambria Math" panose="02040503050406030204" pitchFamily="18" charset="0"/>
                                  <a:ea typeface="Cambria Math" panose="02040503050406030204" pitchFamily="18" charset="0"/>
                                </a:rPr>
                                <m:t>𝑥</m:t>
                              </m:r>
                            </m:e>
                          </m:func>
                        </m:num>
                        <m:den>
                          <m:func>
                            <m:funcPr>
                              <m:ctrlPr>
                                <a:rPr lang="af-ZA" i="1">
                                  <a:latin typeface="Cambria Math" panose="02040503050406030204" pitchFamily="18" charset="0"/>
                                  <a:ea typeface="Cambria Math" panose="02040503050406030204" pitchFamily="18" charset="0"/>
                                </a:rPr>
                              </m:ctrlPr>
                            </m:funcPr>
                            <m:fName>
                              <m:r>
                                <m:rPr>
                                  <m:sty m:val="p"/>
                                </m:rPr>
                                <a:rPr lang="af-ZA">
                                  <a:latin typeface="Cambria Math" panose="02040503050406030204" pitchFamily="18" charset="0"/>
                                  <a:ea typeface="Cambria Math" panose="02040503050406030204" pitchFamily="18" charset="0"/>
                                </a:rPr>
                                <m:t>sin</m:t>
                              </m:r>
                            </m:fName>
                            <m:e>
                              <m:r>
                                <a:rPr lang="af-ZA">
                                  <a:latin typeface="Cambria Math" panose="02040503050406030204" pitchFamily="18" charset="0"/>
                                  <a:ea typeface="Cambria Math" panose="02040503050406030204" pitchFamily="18" charset="0"/>
                                </a:rPr>
                                <m:t>(</m:t>
                              </m:r>
                              <m:r>
                                <a:rPr lang="af-ZA" i="1">
                                  <a:solidFill>
                                    <a:srgbClr val="FFFF00"/>
                                  </a:solidFill>
                                  <a:latin typeface="Cambria Math" panose="02040503050406030204" pitchFamily="18" charset="0"/>
                                  <a:ea typeface="Cambria Math" panose="02040503050406030204" pitchFamily="18" charset="0"/>
                                </a:rPr>
                                <m:t>𝑦</m:t>
                              </m:r>
                              <m:r>
                                <a:rPr lang="af-ZA" i="1">
                                  <a:solidFill>
                                    <a:srgbClr val="FFFF00"/>
                                  </a:solidFill>
                                  <a:latin typeface="Cambria Math" panose="02040503050406030204" pitchFamily="18" charset="0"/>
                                  <a:ea typeface="Cambria Math" panose="02040503050406030204" pitchFamily="18" charset="0"/>
                                </a:rPr>
                                <m:t>−</m:t>
                              </m:r>
                              <m:r>
                                <a:rPr lang="af-ZA" i="1">
                                  <a:solidFill>
                                    <a:srgbClr val="FFFF00"/>
                                  </a:solidFill>
                                  <a:latin typeface="Cambria Math" panose="02040503050406030204" pitchFamily="18" charset="0"/>
                                  <a:ea typeface="Cambria Math" panose="02040503050406030204" pitchFamily="18" charset="0"/>
                                </a:rPr>
                                <m:t>𝑥</m:t>
                              </m:r>
                              <m:r>
                                <a:rPr lang="af-ZA">
                                  <a:latin typeface="Cambria Math" panose="02040503050406030204" pitchFamily="18" charset="0"/>
                                  <a:ea typeface="Cambria Math" panose="02040503050406030204" pitchFamily="18" charset="0"/>
                                </a:rPr>
                                <m:t>)</m:t>
                              </m:r>
                            </m:e>
                          </m:func>
                        </m:den>
                      </m:f>
                    </m:oMath>
                  </m:oMathPara>
                </a14:m>
                <a:endParaRPr lang="en-US" dirty="0"/>
              </a:p>
            </p:txBody>
          </p:sp>
        </mc:Choice>
        <mc:Fallback xmlns="">
          <p:sp>
            <p:nvSpPr>
              <p:cNvPr id="33" name="TextBox 32">
                <a:extLst>
                  <a:ext uri="{FF2B5EF4-FFF2-40B4-BE49-F238E27FC236}">
                    <a16:creationId xmlns:a16="http://schemas.microsoft.com/office/drawing/2014/main" id="{F7F9AA8D-3E63-4E9D-81E3-D9BD856BDDA0}"/>
                  </a:ext>
                </a:extLst>
              </p:cNvPr>
              <p:cNvSpPr txBox="1">
                <a:spLocks noRot="1" noChangeAspect="1" noMove="1" noResize="1" noEditPoints="1" noAdjustHandles="1" noChangeArrowheads="1" noChangeShapeType="1" noTextEdit="1"/>
              </p:cNvSpPr>
              <p:nvPr/>
            </p:nvSpPr>
            <p:spPr>
              <a:xfrm>
                <a:off x="1716317" y="4048980"/>
                <a:ext cx="2422191" cy="68576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F7142D3-A045-485B-8F07-577C3E11CA67}"/>
                  </a:ext>
                </a:extLst>
              </p:cNvPr>
              <p:cNvSpPr txBox="1"/>
              <p:nvPr/>
            </p:nvSpPr>
            <p:spPr>
              <a:xfrm>
                <a:off x="1227887" y="4764059"/>
                <a:ext cx="164504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i="1">
                          <a:latin typeface="Cambria Math" panose="02040503050406030204" pitchFamily="18" charset="0"/>
                          <a:ea typeface="Cambria Math" panose="02040503050406030204" pitchFamily="18" charset="0"/>
                        </a:rPr>
                        <m:t>h</m:t>
                      </m:r>
                      <m:r>
                        <a:rPr lang="af-ZA" sz="2000" b="0" i="0" smtClean="0">
                          <a:latin typeface="Cambria Math" panose="02040503050406030204" pitchFamily="18" charset="0"/>
                          <a:ea typeface="Cambria Math" panose="02040503050406030204" pitchFamily="18" charset="0"/>
                        </a:rPr>
                        <m:t>=</m:t>
                      </m:r>
                      <m:r>
                        <m:rPr>
                          <m:sty m:val="p"/>
                        </m:rPr>
                        <a:rPr lang="af-ZA" sz="2000" b="0" i="0" smtClean="0">
                          <a:latin typeface="Cambria Math" panose="02040503050406030204" pitchFamily="18" charset="0"/>
                          <a:ea typeface="Cambria Math" panose="02040503050406030204" pitchFamily="18" charset="0"/>
                        </a:rPr>
                        <m:t>BD</m:t>
                      </m:r>
                      <m:r>
                        <a:rPr lang="af-ZA" sz="2000" b="0" i="0" smtClean="0">
                          <a:latin typeface="Cambria Math" panose="02040503050406030204" pitchFamily="18" charset="0"/>
                          <a:ea typeface="Cambria Math" panose="02040503050406030204" pitchFamily="18" charset="0"/>
                        </a:rPr>
                        <m:t>.</m:t>
                      </m:r>
                      <m:r>
                        <a:rPr lang="af-ZA" sz="2000" b="0" i="1" smtClean="0">
                          <a:latin typeface="Cambria Math" panose="02040503050406030204" pitchFamily="18" charset="0"/>
                          <a:ea typeface="Cambria Math" panose="02040503050406030204" pitchFamily="18" charset="0"/>
                        </a:rPr>
                        <m:t>𝑠𝑖𝑛</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𝑦</m:t>
                      </m:r>
                    </m:oMath>
                  </m:oMathPara>
                </a14:m>
                <a:endParaRPr lang="en-US" sz="2000" dirty="0"/>
              </a:p>
            </p:txBody>
          </p:sp>
        </mc:Choice>
        <mc:Fallback xmlns="">
          <p:sp>
            <p:nvSpPr>
              <p:cNvPr id="34" name="TextBox 33">
                <a:extLst>
                  <a:ext uri="{FF2B5EF4-FFF2-40B4-BE49-F238E27FC236}">
                    <a16:creationId xmlns:a16="http://schemas.microsoft.com/office/drawing/2014/main" id="{8F7142D3-A045-485B-8F07-577C3E11CA67}"/>
                  </a:ext>
                </a:extLst>
              </p:cNvPr>
              <p:cNvSpPr txBox="1">
                <a:spLocks noRot="1" noChangeAspect="1" noMove="1" noResize="1" noEditPoints="1" noAdjustHandles="1" noChangeArrowheads="1" noChangeShapeType="1" noTextEdit="1"/>
              </p:cNvSpPr>
              <p:nvPr/>
            </p:nvSpPr>
            <p:spPr>
              <a:xfrm>
                <a:off x="1227887" y="4764059"/>
                <a:ext cx="1645044" cy="400110"/>
              </a:xfrm>
              <a:prstGeom prst="rect">
                <a:avLst/>
              </a:prstGeom>
              <a:blipFill>
                <a:blip r:embed="rId1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AA0F49-2101-4700-941C-2F44D1037A4E}"/>
                  </a:ext>
                </a:extLst>
              </p:cNvPr>
              <p:cNvSpPr txBox="1"/>
              <p:nvPr/>
            </p:nvSpPr>
            <p:spPr>
              <a:xfrm>
                <a:off x="1038725" y="5276292"/>
                <a:ext cx="2528996" cy="7312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i="1">
                          <a:latin typeface="Cambria Math" panose="02040503050406030204" pitchFamily="18" charset="0"/>
                          <a:ea typeface="Cambria Math" panose="02040503050406030204" pitchFamily="18" charset="0"/>
                        </a:rPr>
                        <m:t>h</m:t>
                      </m:r>
                      <m:r>
                        <a:rPr lang="af-ZA" sz="2000" b="0" i="0" smtClean="0">
                          <a:latin typeface="Cambria Math" panose="02040503050406030204" pitchFamily="18" charset="0"/>
                          <a:ea typeface="Cambria Math" panose="02040503050406030204" pitchFamily="18" charset="0"/>
                        </a:rPr>
                        <m:t>=</m:t>
                      </m:r>
                      <m:f>
                        <m:fPr>
                          <m:ctrlPr>
                            <a:rPr lang="af-ZA" sz="2000" i="1">
                              <a:latin typeface="Cambria Math" panose="02040503050406030204" pitchFamily="18" charset="0"/>
                              <a:ea typeface="Cambria Math" panose="02040503050406030204" pitchFamily="18" charset="0"/>
                            </a:rPr>
                          </m:ctrlPr>
                        </m:fPr>
                        <m:num>
                          <m:r>
                            <a:rPr lang="af-ZA" sz="2000" i="1">
                              <a:latin typeface="Cambria Math" panose="02040503050406030204" pitchFamily="18" charset="0"/>
                              <a:ea typeface="Cambria Math" panose="02040503050406030204" pitchFamily="18" charset="0"/>
                            </a:rPr>
                            <m:t>𝑑</m:t>
                          </m:r>
                          <m:r>
                            <a:rPr lang="af-ZA" sz="2000" i="1">
                              <a:latin typeface="Cambria Math" panose="02040503050406030204" pitchFamily="18" charset="0"/>
                              <a:ea typeface="Cambria Math" panose="02040503050406030204" pitchFamily="18" charset="0"/>
                            </a:rPr>
                            <m:t>.</m:t>
                          </m:r>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r>
                                <a:rPr lang="af-ZA" sz="2000" i="1">
                                  <a:latin typeface="Cambria Math" panose="02040503050406030204" pitchFamily="18" charset="0"/>
                                  <a:ea typeface="Cambria Math" panose="02040503050406030204" pitchFamily="18" charset="0"/>
                                </a:rPr>
                                <m:t>𝑥</m:t>
                              </m:r>
                            </m:e>
                          </m:func>
                        </m:num>
                        <m:den>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r>
                                <a:rPr lang="af-ZA" sz="2000">
                                  <a:latin typeface="Cambria Math" panose="02040503050406030204" pitchFamily="18" charset="0"/>
                                  <a:ea typeface="Cambria Math" panose="02040503050406030204" pitchFamily="18" charset="0"/>
                                </a:rPr>
                                <m:t>(</m:t>
                              </m:r>
                              <m:r>
                                <a:rPr lang="af-ZA" sz="2000" i="1">
                                  <a:solidFill>
                                    <a:srgbClr val="FFFF00"/>
                                  </a:solidFill>
                                  <a:latin typeface="Cambria Math" panose="02040503050406030204" pitchFamily="18" charset="0"/>
                                  <a:ea typeface="Cambria Math" panose="02040503050406030204" pitchFamily="18" charset="0"/>
                                </a:rPr>
                                <m:t>𝑦</m:t>
                              </m:r>
                              <m:r>
                                <a:rPr lang="af-ZA" sz="2000" i="1">
                                  <a:solidFill>
                                    <a:srgbClr val="FFFF00"/>
                                  </a:solidFill>
                                  <a:latin typeface="Cambria Math" panose="02040503050406030204" pitchFamily="18" charset="0"/>
                                  <a:ea typeface="Cambria Math" panose="02040503050406030204" pitchFamily="18" charset="0"/>
                                </a:rPr>
                                <m:t>−</m:t>
                              </m:r>
                              <m:r>
                                <a:rPr lang="af-ZA" sz="2000" i="1">
                                  <a:solidFill>
                                    <a:srgbClr val="FFFF00"/>
                                  </a:solidFill>
                                  <a:latin typeface="Cambria Math" panose="02040503050406030204" pitchFamily="18" charset="0"/>
                                  <a:ea typeface="Cambria Math" panose="02040503050406030204" pitchFamily="18" charset="0"/>
                                </a:rPr>
                                <m:t>𝑥</m:t>
                              </m:r>
                              <m:r>
                                <a:rPr lang="af-ZA" sz="2000">
                                  <a:latin typeface="Cambria Math" panose="02040503050406030204" pitchFamily="18" charset="0"/>
                                  <a:ea typeface="Cambria Math" panose="02040503050406030204" pitchFamily="18" charset="0"/>
                                </a:rPr>
                                <m:t>)</m:t>
                              </m:r>
                            </m:e>
                          </m:func>
                        </m:den>
                      </m:f>
                      <m:r>
                        <a:rPr lang="af-ZA" sz="2000" b="0" i="0" smtClean="0">
                          <a:latin typeface="Cambria Math" panose="02040503050406030204" pitchFamily="18" charset="0"/>
                          <a:ea typeface="Cambria Math" panose="02040503050406030204" pitchFamily="18" charset="0"/>
                        </a:rPr>
                        <m:t>.</m:t>
                      </m:r>
                      <m:r>
                        <a:rPr lang="af-ZA" sz="2000" b="0" i="1" smtClean="0">
                          <a:latin typeface="Cambria Math" panose="02040503050406030204" pitchFamily="18" charset="0"/>
                          <a:ea typeface="Cambria Math" panose="02040503050406030204" pitchFamily="18" charset="0"/>
                        </a:rPr>
                        <m:t>𝑠𝑖𝑛</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𝑦</m:t>
                      </m:r>
                    </m:oMath>
                  </m:oMathPara>
                </a14:m>
                <a:endParaRPr lang="en-US" sz="2000" dirty="0"/>
              </a:p>
            </p:txBody>
          </p:sp>
        </mc:Choice>
        <mc:Fallback xmlns="">
          <p:sp>
            <p:nvSpPr>
              <p:cNvPr id="35" name="TextBox 34">
                <a:extLst>
                  <a:ext uri="{FF2B5EF4-FFF2-40B4-BE49-F238E27FC236}">
                    <a16:creationId xmlns:a16="http://schemas.microsoft.com/office/drawing/2014/main" id="{9AAA0F49-2101-4700-941C-2F44D1037A4E}"/>
                  </a:ext>
                </a:extLst>
              </p:cNvPr>
              <p:cNvSpPr txBox="1">
                <a:spLocks noRot="1" noChangeAspect="1" noMove="1" noResize="1" noEditPoints="1" noAdjustHandles="1" noChangeArrowheads="1" noChangeShapeType="1" noTextEdit="1"/>
              </p:cNvSpPr>
              <p:nvPr/>
            </p:nvSpPr>
            <p:spPr>
              <a:xfrm>
                <a:off x="1038725" y="5276292"/>
                <a:ext cx="2528996" cy="731290"/>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0AE7618-69E2-4452-ADD1-CEB42C44AAF3}"/>
                  </a:ext>
                </a:extLst>
              </p:cNvPr>
              <p:cNvSpPr txBox="1"/>
              <p:nvPr/>
            </p:nvSpPr>
            <p:spPr>
              <a:xfrm>
                <a:off x="880779" y="6119705"/>
                <a:ext cx="2528996" cy="7312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i="1">
                          <a:latin typeface="Cambria Math" panose="02040503050406030204" pitchFamily="18" charset="0"/>
                          <a:ea typeface="Cambria Math" panose="02040503050406030204" pitchFamily="18" charset="0"/>
                        </a:rPr>
                        <m:t>h</m:t>
                      </m:r>
                      <m:r>
                        <a:rPr lang="af-ZA" sz="2000" b="0" i="0" smtClean="0">
                          <a:latin typeface="Cambria Math" panose="02040503050406030204" pitchFamily="18" charset="0"/>
                          <a:ea typeface="Cambria Math" panose="02040503050406030204" pitchFamily="18" charset="0"/>
                        </a:rPr>
                        <m:t>=</m:t>
                      </m:r>
                      <m:f>
                        <m:fPr>
                          <m:ctrlPr>
                            <a:rPr lang="af-ZA" sz="2000" i="1">
                              <a:latin typeface="Cambria Math" panose="02040503050406030204" pitchFamily="18" charset="0"/>
                              <a:ea typeface="Cambria Math" panose="02040503050406030204" pitchFamily="18" charset="0"/>
                            </a:rPr>
                          </m:ctrlPr>
                        </m:fPr>
                        <m:num>
                          <m:r>
                            <a:rPr lang="af-ZA" sz="2000" i="1">
                              <a:latin typeface="Cambria Math" panose="02040503050406030204" pitchFamily="18" charset="0"/>
                              <a:ea typeface="Cambria Math" panose="02040503050406030204" pitchFamily="18" charset="0"/>
                            </a:rPr>
                            <m:t>𝑑</m:t>
                          </m:r>
                          <m:r>
                            <a:rPr lang="af-ZA" sz="2000" i="1">
                              <a:latin typeface="Cambria Math" panose="02040503050406030204" pitchFamily="18" charset="0"/>
                              <a:ea typeface="Cambria Math" panose="02040503050406030204" pitchFamily="18" charset="0"/>
                            </a:rPr>
                            <m:t>.</m:t>
                          </m:r>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r>
                                <a:rPr lang="af-ZA" sz="2000" i="1">
                                  <a:latin typeface="Cambria Math" panose="02040503050406030204" pitchFamily="18" charset="0"/>
                                  <a:ea typeface="Cambria Math" panose="02040503050406030204" pitchFamily="18" charset="0"/>
                                </a:rPr>
                                <m:t>𝑥</m:t>
                              </m:r>
                            </m:e>
                          </m:func>
                          <m:r>
                            <a:rPr lang="af-ZA" sz="2000">
                              <a:latin typeface="Cambria Math" panose="02040503050406030204" pitchFamily="18" charset="0"/>
                              <a:ea typeface="Cambria Math" panose="02040503050406030204" pitchFamily="18" charset="0"/>
                            </a:rPr>
                            <m:t>.</m:t>
                          </m:r>
                          <m:r>
                            <a:rPr lang="af-ZA" sz="2000" i="1">
                              <a:latin typeface="Cambria Math" panose="02040503050406030204" pitchFamily="18" charset="0"/>
                              <a:ea typeface="Cambria Math" panose="02040503050406030204" pitchFamily="18" charset="0"/>
                            </a:rPr>
                            <m:t>𝑠𝑖𝑛</m:t>
                          </m:r>
                          <m:r>
                            <a:rPr lang="af-ZA" sz="2000" i="1">
                              <a:latin typeface="Cambria Math" panose="02040503050406030204" pitchFamily="18" charset="0"/>
                              <a:ea typeface="Cambria Math" panose="02040503050406030204" pitchFamily="18" charset="0"/>
                            </a:rPr>
                            <m:t> </m:t>
                          </m:r>
                          <m:r>
                            <a:rPr lang="af-ZA" sz="2000" i="1">
                              <a:latin typeface="Cambria Math" panose="02040503050406030204" pitchFamily="18" charset="0"/>
                              <a:ea typeface="Cambria Math" panose="02040503050406030204" pitchFamily="18" charset="0"/>
                            </a:rPr>
                            <m:t>𝑦</m:t>
                          </m:r>
                        </m:num>
                        <m:den>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r>
                                <a:rPr lang="af-ZA" sz="2000">
                                  <a:latin typeface="Cambria Math" panose="02040503050406030204" pitchFamily="18" charset="0"/>
                                  <a:ea typeface="Cambria Math" panose="02040503050406030204" pitchFamily="18" charset="0"/>
                                </a:rPr>
                                <m:t>(</m:t>
                              </m:r>
                              <m:r>
                                <a:rPr lang="af-ZA" sz="2000" i="1">
                                  <a:solidFill>
                                    <a:srgbClr val="FFFF00"/>
                                  </a:solidFill>
                                  <a:latin typeface="Cambria Math" panose="02040503050406030204" pitchFamily="18" charset="0"/>
                                  <a:ea typeface="Cambria Math" panose="02040503050406030204" pitchFamily="18" charset="0"/>
                                </a:rPr>
                                <m:t>𝑦</m:t>
                              </m:r>
                              <m:r>
                                <a:rPr lang="af-ZA" sz="2000" i="1">
                                  <a:solidFill>
                                    <a:srgbClr val="FFFF00"/>
                                  </a:solidFill>
                                  <a:latin typeface="Cambria Math" panose="02040503050406030204" pitchFamily="18" charset="0"/>
                                  <a:ea typeface="Cambria Math" panose="02040503050406030204" pitchFamily="18" charset="0"/>
                                </a:rPr>
                                <m:t>−</m:t>
                              </m:r>
                              <m:r>
                                <a:rPr lang="af-ZA" sz="2000" i="1">
                                  <a:solidFill>
                                    <a:srgbClr val="FFFF00"/>
                                  </a:solidFill>
                                  <a:latin typeface="Cambria Math" panose="02040503050406030204" pitchFamily="18" charset="0"/>
                                  <a:ea typeface="Cambria Math" panose="02040503050406030204" pitchFamily="18" charset="0"/>
                                </a:rPr>
                                <m:t>𝑥</m:t>
                              </m:r>
                              <m:r>
                                <a:rPr lang="af-ZA" sz="2000">
                                  <a:latin typeface="Cambria Math" panose="02040503050406030204" pitchFamily="18" charset="0"/>
                                  <a:ea typeface="Cambria Math" panose="02040503050406030204" pitchFamily="18" charset="0"/>
                                </a:rPr>
                                <m:t>)</m:t>
                              </m:r>
                            </m:e>
                          </m:func>
                        </m:den>
                      </m:f>
                    </m:oMath>
                  </m:oMathPara>
                </a14:m>
                <a:endParaRPr lang="en-US" sz="2000" dirty="0"/>
              </a:p>
            </p:txBody>
          </p:sp>
        </mc:Choice>
        <mc:Fallback xmlns="">
          <p:sp>
            <p:nvSpPr>
              <p:cNvPr id="36" name="TextBox 35">
                <a:extLst>
                  <a:ext uri="{FF2B5EF4-FFF2-40B4-BE49-F238E27FC236}">
                    <a16:creationId xmlns:a16="http://schemas.microsoft.com/office/drawing/2014/main" id="{80AE7618-69E2-4452-ADD1-CEB42C44AAF3}"/>
                  </a:ext>
                </a:extLst>
              </p:cNvPr>
              <p:cNvSpPr txBox="1">
                <a:spLocks noRot="1" noChangeAspect="1" noMove="1" noResize="1" noEditPoints="1" noAdjustHandles="1" noChangeArrowheads="1" noChangeShapeType="1" noTextEdit="1"/>
              </p:cNvSpPr>
              <p:nvPr/>
            </p:nvSpPr>
            <p:spPr>
              <a:xfrm>
                <a:off x="880779" y="6119705"/>
                <a:ext cx="2528996" cy="731290"/>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21">
            <p14:nvContentPartPr>
              <p14:cNvPr id="4" name="Ink 3">
                <a:extLst>
                  <a:ext uri="{FF2B5EF4-FFF2-40B4-BE49-F238E27FC236}">
                    <a16:creationId xmlns:a16="http://schemas.microsoft.com/office/drawing/2014/main" id="{46B239E6-ECA0-4B06-87A9-9DD0709F09F2}"/>
                  </a:ext>
                </a:extLst>
              </p14:cNvPr>
              <p14:cNvContentPartPr/>
              <p14:nvPr/>
            </p14:nvContentPartPr>
            <p14:xfrm>
              <a:off x="262711" y="1934170"/>
              <a:ext cx="931680" cy="2893320"/>
            </p14:xfrm>
          </p:contentPart>
        </mc:Choice>
        <mc:Fallback xmlns="">
          <p:pic>
            <p:nvPicPr>
              <p:cNvPr id="4" name="Ink 3">
                <a:extLst>
                  <a:ext uri="{FF2B5EF4-FFF2-40B4-BE49-F238E27FC236}">
                    <a16:creationId xmlns:a16="http://schemas.microsoft.com/office/drawing/2014/main" id="{46B239E6-ECA0-4B06-87A9-9DD0709F09F2}"/>
                  </a:ext>
                </a:extLst>
              </p:cNvPr>
              <p:cNvPicPr/>
              <p:nvPr/>
            </p:nvPicPr>
            <p:blipFill>
              <a:blip r:embed="rId22"/>
              <a:stretch>
                <a:fillRect/>
              </a:stretch>
            </p:blipFill>
            <p:spPr>
              <a:xfrm>
                <a:off x="254071" y="1925530"/>
                <a:ext cx="949320" cy="291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72F8B813-E6F3-43EE-95FA-8F2639B142AE}"/>
                  </a:ext>
                </a:extLst>
              </p14:cNvPr>
              <p14:cNvContentPartPr/>
              <p14:nvPr/>
            </p14:nvContentPartPr>
            <p14:xfrm>
              <a:off x="2423566" y="1987749"/>
              <a:ext cx="1189080" cy="30240"/>
            </p14:xfrm>
          </p:contentPart>
        </mc:Choice>
        <mc:Fallback xmlns="">
          <p:pic>
            <p:nvPicPr>
              <p:cNvPr id="14" name="Ink 13">
                <a:extLst>
                  <a:ext uri="{FF2B5EF4-FFF2-40B4-BE49-F238E27FC236}">
                    <a16:creationId xmlns:a16="http://schemas.microsoft.com/office/drawing/2014/main" id="{72F8B813-E6F3-43EE-95FA-8F2639B142AE}"/>
                  </a:ext>
                </a:extLst>
              </p:cNvPr>
              <p:cNvPicPr/>
              <p:nvPr/>
            </p:nvPicPr>
            <p:blipFill>
              <a:blip r:embed="rId24"/>
              <a:stretch>
                <a:fillRect/>
              </a:stretch>
            </p:blipFill>
            <p:spPr>
              <a:xfrm>
                <a:off x="2414566" y="1979109"/>
                <a:ext cx="12067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97D03405-1FF2-42D2-8087-00B4CEF59A0E}"/>
                  </a:ext>
                </a:extLst>
              </p14:cNvPr>
              <p14:cNvContentPartPr/>
              <p14:nvPr/>
            </p14:nvContentPartPr>
            <p14:xfrm>
              <a:off x="3802726" y="1843029"/>
              <a:ext cx="360" cy="260280"/>
            </p14:xfrm>
          </p:contentPart>
        </mc:Choice>
        <mc:Fallback xmlns="">
          <p:pic>
            <p:nvPicPr>
              <p:cNvPr id="15" name="Ink 14">
                <a:extLst>
                  <a:ext uri="{FF2B5EF4-FFF2-40B4-BE49-F238E27FC236}">
                    <a16:creationId xmlns:a16="http://schemas.microsoft.com/office/drawing/2014/main" id="{97D03405-1FF2-42D2-8087-00B4CEF59A0E}"/>
                  </a:ext>
                </a:extLst>
              </p:cNvPr>
              <p:cNvPicPr/>
              <p:nvPr/>
            </p:nvPicPr>
            <p:blipFill>
              <a:blip r:embed="rId26"/>
              <a:stretch>
                <a:fillRect/>
              </a:stretch>
            </p:blipFill>
            <p:spPr>
              <a:xfrm>
                <a:off x="3793726" y="1834389"/>
                <a:ext cx="1800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C18BDD2B-7528-4840-B48F-8D6CD91E372B}"/>
                  </a:ext>
                </a:extLst>
              </p14:cNvPr>
              <p14:cNvContentPartPr/>
              <p14:nvPr/>
            </p14:nvContentPartPr>
            <p14:xfrm>
              <a:off x="4063726" y="4426389"/>
              <a:ext cx="889560" cy="9360"/>
            </p14:xfrm>
          </p:contentPart>
        </mc:Choice>
        <mc:Fallback xmlns="">
          <p:pic>
            <p:nvPicPr>
              <p:cNvPr id="16" name="Ink 15">
                <a:extLst>
                  <a:ext uri="{FF2B5EF4-FFF2-40B4-BE49-F238E27FC236}">
                    <a16:creationId xmlns:a16="http://schemas.microsoft.com/office/drawing/2014/main" id="{C18BDD2B-7528-4840-B48F-8D6CD91E372B}"/>
                  </a:ext>
                </a:extLst>
              </p:cNvPr>
              <p:cNvPicPr/>
              <p:nvPr/>
            </p:nvPicPr>
            <p:blipFill>
              <a:blip r:embed="rId28"/>
              <a:stretch>
                <a:fillRect/>
              </a:stretch>
            </p:blipFill>
            <p:spPr>
              <a:xfrm>
                <a:off x="4054726" y="4417389"/>
                <a:ext cx="9072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Ink 16">
                <a:extLst>
                  <a:ext uri="{FF2B5EF4-FFF2-40B4-BE49-F238E27FC236}">
                    <a16:creationId xmlns:a16="http://schemas.microsoft.com/office/drawing/2014/main" id="{2BF86567-44FF-49E0-B6C8-B8B7D050C7CE}"/>
                  </a:ext>
                </a:extLst>
              </p14:cNvPr>
              <p14:cNvContentPartPr/>
              <p14:nvPr/>
            </p14:nvContentPartPr>
            <p14:xfrm>
              <a:off x="5108806" y="4252509"/>
              <a:ext cx="350280" cy="333360"/>
            </p14:xfrm>
          </p:contentPart>
        </mc:Choice>
        <mc:Fallback xmlns="">
          <p:pic>
            <p:nvPicPr>
              <p:cNvPr id="17" name="Ink 16">
                <a:extLst>
                  <a:ext uri="{FF2B5EF4-FFF2-40B4-BE49-F238E27FC236}">
                    <a16:creationId xmlns:a16="http://schemas.microsoft.com/office/drawing/2014/main" id="{2BF86567-44FF-49E0-B6C8-B8B7D050C7CE}"/>
                  </a:ext>
                </a:extLst>
              </p:cNvPr>
              <p:cNvPicPr/>
              <p:nvPr/>
            </p:nvPicPr>
            <p:blipFill>
              <a:blip r:embed="rId30"/>
              <a:stretch>
                <a:fillRect/>
              </a:stretch>
            </p:blipFill>
            <p:spPr>
              <a:xfrm>
                <a:off x="5099806" y="4243509"/>
                <a:ext cx="367920" cy="351000"/>
              </a:xfrm>
              <a:prstGeom prst="rect">
                <a:avLst/>
              </a:prstGeom>
            </p:spPr>
          </p:pic>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9A35280-8357-4DAB-A5AF-EB2F5F7CF62C}"/>
                  </a:ext>
                </a:extLst>
              </p:cNvPr>
              <p:cNvSpPr txBox="1"/>
              <p:nvPr/>
            </p:nvSpPr>
            <p:spPr>
              <a:xfrm>
                <a:off x="6024471" y="4384628"/>
                <a:ext cx="2528996" cy="7312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i="1">
                          <a:latin typeface="Cambria Math" panose="02040503050406030204" pitchFamily="18" charset="0"/>
                          <a:ea typeface="Cambria Math" panose="02040503050406030204" pitchFamily="18" charset="0"/>
                        </a:rPr>
                        <m:t>h</m:t>
                      </m:r>
                      <m:r>
                        <a:rPr lang="af-ZA" sz="2000" b="0" i="0" smtClean="0">
                          <a:latin typeface="Cambria Math" panose="02040503050406030204" pitchFamily="18" charset="0"/>
                          <a:ea typeface="Cambria Math" panose="02040503050406030204" pitchFamily="18" charset="0"/>
                        </a:rPr>
                        <m:t>=</m:t>
                      </m:r>
                      <m:f>
                        <m:fPr>
                          <m:ctrlPr>
                            <a:rPr lang="af-ZA" sz="2000" i="1">
                              <a:latin typeface="Cambria Math" panose="02040503050406030204" pitchFamily="18" charset="0"/>
                              <a:ea typeface="Cambria Math" panose="02040503050406030204" pitchFamily="18" charset="0"/>
                            </a:rPr>
                          </m:ctrlPr>
                        </m:fPr>
                        <m:num>
                          <m:r>
                            <a:rPr lang="af-ZA" sz="2000" i="1">
                              <a:latin typeface="Cambria Math" panose="02040503050406030204" pitchFamily="18" charset="0"/>
                              <a:ea typeface="Cambria Math" panose="02040503050406030204" pitchFamily="18" charset="0"/>
                            </a:rPr>
                            <m:t>𝑑</m:t>
                          </m:r>
                          <m:r>
                            <a:rPr lang="af-ZA" sz="2000" i="1">
                              <a:latin typeface="Cambria Math" panose="02040503050406030204" pitchFamily="18" charset="0"/>
                              <a:ea typeface="Cambria Math" panose="02040503050406030204" pitchFamily="18" charset="0"/>
                            </a:rPr>
                            <m:t>.</m:t>
                          </m:r>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r>
                                <a:rPr lang="af-ZA" sz="2000" i="1">
                                  <a:latin typeface="Cambria Math" panose="02040503050406030204" pitchFamily="18" charset="0"/>
                                  <a:ea typeface="Cambria Math" panose="02040503050406030204" pitchFamily="18" charset="0"/>
                                </a:rPr>
                                <m:t>𝑥</m:t>
                              </m:r>
                            </m:e>
                          </m:func>
                          <m:r>
                            <a:rPr lang="af-ZA" sz="2000">
                              <a:latin typeface="Cambria Math" panose="02040503050406030204" pitchFamily="18" charset="0"/>
                              <a:ea typeface="Cambria Math" panose="02040503050406030204" pitchFamily="18" charset="0"/>
                            </a:rPr>
                            <m:t>.</m:t>
                          </m:r>
                          <m:r>
                            <a:rPr lang="af-ZA" sz="2000" i="1">
                              <a:latin typeface="Cambria Math" panose="02040503050406030204" pitchFamily="18" charset="0"/>
                              <a:ea typeface="Cambria Math" panose="02040503050406030204" pitchFamily="18" charset="0"/>
                            </a:rPr>
                            <m:t>𝑠𝑖𝑛</m:t>
                          </m:r>
                          <m:r>
                            <a:rPr lang="af-ZA" sz="2000" i="1">
                              <a:latin typeface="Cambria Math" panose="02040503050406030204" pitchFamily="18" charset="0"/>
                              <a:ea typeface="Cambria Math" panose="02040503050406030204" pitchFamily="18" charset="0"/>
                            </a:rPr>
                            <m:t> </m:t>
                          </m:r>
                          <m:r>
                            <a:rPr lang="af-ZA" sz="2000" i="1">
                              <a:latin typeface="Cambria Math" panose="02040503050406030204" pitchFamily="18" charset="0"/>
                              <a:ea typeface="Cambria Math" panose="02040503050406030204" pitchFamily="18" charset="0"/>
                            </a:rPr>
                            <m:t>𝑦</m:t>
                          </m:r>
                        </m:num>
                        <m:den>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r>
                                <a:rPr lang="af-ZA" sz="2000">
                                  <a:latin typeface="Cambria Math" panose="02040503050406030204" pitchFamily="18" charset="0"/>
                                  <a:ea typeface="Cambria Math" panose="02040503050406030204" pitchFamily="18" charset="0"/>
                                </a:rPr>
                                <m:t>(</m:t>
                              </m:r>
                              <m:r>
                                <a:rPr lang="af-ZA" sz="2000" i="1">
                                  <a:solidFill>
                                    <a:srgbClr val="FFFF00"/>
                                  </a:solidFill>
                                  <a:latin typeface="Cambria Math" panose="02040503050406030204" pitchFamily="18" charset="0"/>
                                  <a:ea typeface="Cambria Math" panose="02040503050406030204" pitchFamily="18" charset="0"/>
                                </a:rPr>
                                <m:t>𝑦</m:t>
                              </m:r>
                              <m:r>
                                <a:rPr lang="af-ZA" sz="2000" i="1">
                                  <a:solidFill>
                                    <a:srgbClr val="FFFF00"/>
                                  </a:solidFill>
                                  <a:latin typeface="Cambria Math" panose="02040503050406030204" pitchFamily="18" charset="0"/>
                                  <a:ea typeface="Cambria Math" panose="02040503050406030204" pitchFamily="18" charset="0"/>
                                </a:rPr>
                                <m:t>−</m:t>
                              </m:r>
                              <m:r>
                                <a:rPr lang="af-ZA" sz="2000" i="1">
                                  <a:solidFill>
                                    <a:srgbClr val="FFFF00"/>
                                  </a:solidFill>
                                  <a:latin typeface="Cambria Math" panose="02040503050406030204" pitchFamily="18" charset="0"/>
                                  <a:ea typeface="Cambria Math" panose="02040503050406030204" pitchFamily="18" charset="0"/>
                                </a:rPr>
                                <m:t>𝑥</m:t>
                              </m:r>
                              <m:r>
                                <a:rPr lang="af-ZA" sz="2000">
                                  <a:latin typeface="Cambria Math" panose="02040503050406030204" pitchFamily="18" charset="0"/>
                                  <a:ea typeface="Cambria Math" panose="02040503050406030204" pitchFamily="18" charset="0"/>
                                </a:rPr>
                                <m:t>)</m:t>
                              </m:r>
                            </m:e>
                          </m:func>
                        </m:den>
                      </m:f>
                    </m:oMath>
                  </m:oMathPara>
                </a14:m>
                <a:endParaRPr lang="en-US" sz="2000" dirty="0"/>
              </a:p>
            </p:txBody>
          </p:sp>
        </mc:Choice>
        <mc:Fallback xmlns="">
          <p:sp>
            <p:nvSpPr>
              <p:cNvPr id="51" name="TextBox 50">
                <a:extLst>
                  <a:ext uri="{FF2B5EF4-FFF2-40B4-BE49-F238E27FC236}">
                    <a16:creationId xmlns:a16="http://schemas.microsoft.com/office/drawing/2014/main" id="{49A35280-8357-4DAB-A5AF-EB2F5F7CF62C}"/>
                  </a:ext>
                </a:extLst>
              </p:cNvPr>
              <p:cNvSpPr txBox="1">
                <a:spLocks noRot="1" noChangeAspect="1" noMove="1" noResize="1" noEditPoints="1" noAdjustHandles="1" noChangeArrowheads="1" noChangeShapeType="1" noTextEdit="1"/>
              </p:cNvSpPr>
              <p:nvPr/>
            </p:nvSpPr>
            <p:spPr>
              <a:xfrm>
                <a:off x="6024471" y="4384628"/>
                <a:ext cx="2528996" cy="731290"/>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B619D89-1B71-4DAE-9D95-68D63D7B05DD}"/>
                  </a:ext>
                </a:extLst>
              </p:cNvPr>
              <p:cNvSpPr txBox="1"/>
              <p:nvPr/>
            </p:nvSpPr>
            <p:spPr>
              <a:xfrm>
                <a:off x="5906952" y="5276292"/>
                <a:ext cx="3210543" cy="7314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i="1" smtClean="0">
                          <a:latin typeface="Cambria Math" panose="02040503050406030204" pitchFamily="18" charset="0"/>
                          <a:ea typeface="Cambria Math" panose="02040503050406030204" pitchFamily="18" charset="0"/>
                        </a:rPr>
                        <m:t>h</m:t>
                      </m:r>
                      <m:r>
                        <a:rPr lang="af-ZA" sz="2000" b="0" i="0" smtClean="0">
                          <a:latin typeface="Cambria Math" panose="02040503050406030204" pitchFamily="18" charset="0"/>
                          <a:ea typeface="Cambria Math" panose="02040503050406030204" pitchFamily="18" charset="0"/>
                        </a:rPr>
                        <m:t>=</m:t>
                      </m:r>
                      <m:f>
                        <m:fPr>
                          <m:ctrlPr>
                            <a:rPr lang="af-ZA" sz="2000" i="1">
                              <a:latin typeface="Cambria Math" panose="02040503050406030204" pitchFamily="18" charset="0"/>
                              <a:ea typeface="Cambria Math" panose="02040503050406030204" pitchFamily="18" charset="0"/>
                            </a:rPr>
                          </m:ctrlPr>
                        </m:fPr>
                        <m:num>
                          <m:r>
                            <a:rPr lang="af-ZA" sz="2000" b="0" i="1" smtClean="0">
                              <a:latin typeface="Cambria Math" panose="02040503050406030204" pitchFamily="18" charset="0"/>
                              <a:ea typeface="Cambria Math" panose="02040503050406030204" pitchFamily="18" charset="0"/>
                            </a:rPr>
                            <m:t>20</m:t>
                          </m:r>
                          <m:r>
                            <a:rPr lang="af-ZA" sz="2000" i="1">
                              <a:latin typeface="Cambria Math" panose="02040503050406030204" pitchFamily="18" charset="0"/>
                              <a:ea typeface="Cambria Math" panose="02040503050406030204" pitchFamily="18" charset="0"/>
                            </a:rPr>
                            <m:t>.</m:t>
                          </m:r>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r>
                                <a:rPr lang="af-ZA" sz="2000" b="0" i="1" smtClean="0">
                                  <a:latin typeface="Cambria Math" panose="02040503050406030204" pitchFamily="18" charset="0"/>
                                  <a:ea typeface="Cambria Math" panose="02040503050406030204" pitchFamily="18" charset="0"/>
                                </a:rPr>
                                <m:t>56,3°</m:t>
                              </m:r>
                            </m:e>
                          </m:func>
                          <m:r>
                            <a:rPr lang="af-ZA" sz="2000">
                              <a:latin typeface="Cambria Math" panose="02040503050406030204" pitchFamily="18" charset="0"/>
                              <a:ea typeface="Cambria Math" panose="02040503050406030204" pitchFamily="18" charset="0"/>
                            </a:rPr>
                            <m:t>.</m:t>
                          </m:r>
                          <m:r>
                            <a:rPr lang="af-ZA" sz="2000" i="1">
                              <a:latin typeface="Cambria Math" panose="02040503050406030204" pitchFamily="18" charset="0"/>
                              <a:ea typeface="Cambria Math" panose="02040503050406030204" pitchFamily="18" charset="0"/>
                            </a:rPr>
                            <m:t>𝑠𝑖𝑛</m:t>
                          </m:r>
                          <m:r>
                            <a:rPr lang="af-ZA" sz="2000" i="1">
                              <a:latin typeface="Cambria Math" panose="02040503050406030204" pitchFamily="18" charset="0"/>
                              <a:ea typeface="Cambria Math" panose="02040503050406030204" pitchFamily="18" charset="0"/>
                            </a:rPr>
                            <m:t> 76,8°</m:t>
                          </m:r>
                        </m:num>
                        <m:den>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r>
                                <a:rPr lang="af-ZA" sz="2000">
                                  <a:latin typeface="Cambria Math" panose="02040503050406030204" pitchFamily="18" charset="0"/>
                                  <a:ea typeface="Cambria Math" panose="02040503050406030204" pitchFamily="18" charset="0"/>
                                </a:rPr>
                                <m:t>(76,8</m:t>
                              </m:r>
                              <m:r>
                                <a:rPr lang="af-ZA" sz="2000" i="1">
                                  <a:latin typeface="Cambria Math" panose="02040503050406030204" pitchFamily="18" charset="0"/>
                                  <a:ea typeface="Cambria Math" panose="02040503050406030204" pitchFamily="18" charset="0"/>
                                </a:rPr>
                                <m:t>°</m:t>
                              </m:r>
                              <m:r>
                                <a:rPr lang="af-ZA" sz="2000" i="1">
                                  <a:solidFill>
                                    <a:srgbClr val="FFFF00"/>
                                  </a:solidFill>
                                  <a:latin typeface="Cambria Math" panose="02040503050406030204" pitchFamily="18" charset="0"/>
                                  <a:ea typeface="Cambria Math" panose="02040503050406030204" pitchFamily="18" charset="0"/>
                                </a:rPr>
                                <m:t>−</m:t>
                              </m:r>
                              <m:r>
                                <a:rPr lang="af-ZA" sz="2000" i="1">
                                  <a:latin typeface="Cambria Math" panose="02040503050406030204" pitchFamily="18" charset="0"/>
                                  <a:ea typeface="Cambria Math" panose="02040503050406030204" pitchFamily="18" charset="0"/>
                                </a:rPr>
                                <m:t>56,3°</m:t>
                              </m:r>
                              <m:r>
                                <a:rPr lang="af-ZA" sz="2000">
                                  <a:latin typeface="Cambria Math" panose="02040503050406030204" pitchFamily="18" charset="0"/>
                                  <a:ea typeface="Cambria Math" panose="02040503050406030204" pitchFamily="18" charset="0"/>
                                </a:rPr>
                                <m:t>)</m:t>
                              </m:r>
                            </m:e>
                          </m:func>
                        </m:den>
                      </m:f>
                    </m:oMath>
                  </m:oMathPara>
                </a14:m>
                <a:endParaRPr lang="en-US" sz="2000" dirty="0"/>
              </a:p>
            </p:txBody>
          </p:sp>
        </mc:Choice>
        <mc:Fallback xmlns="">
          <p:sp>
            <p:nvSpPr>
              <p:cNvPr id="52" name="TextBox 51">
                <a:extLst>
                  <a:ext uri="{FF2B5EF4-FFF2-40B4-BE49-F238E27FC236}">
                    <a16:creationId xmlns:a16="http://schemas.microsoft.com/office/drawing/2014/main" id="{BB619D89-1B71-4DAE-9D95-68D63D7B05DD}"/>
                  </a:ext>
                </a:extLst>
              </p:cNvPr>
              <p:cNvSpPr txBox="1">
                <a:spLocks noRot="1" noChangeAspect="1" noMove="1" noResize="1" noEditPoints="1" noAdjustHandles="1" noChangeArrowheads="1" noChangeShapeType="1" noTextEdit="1"/>
              </p:cNvSpPr>
              <p:nvPr/>
            </p:nvSpPr>
            <p:spPr>
              <a:xfrm>
                <a:off x="5906952" y="5276292"/>
                <a:ext cx="3210543" cy="731419"/>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D1F0133-D88E-4AFF-A982-2BB2D770C1F9}"/>
                  </a:ext>
                </a:extLst>
              </p:cNvPr>
              <p:cNvSpPr txBox="1"/>
              <p:nvPr/>
            </p:nvSpPr>
            <p:spPr>
              <a:xfrm>
                <a:off x="5563299" y="6227270"/>
                <a:ext cx="20322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i="1" smtClean="0">
                          <a:latin typeface="Cambria Math" panose="02040503050406030204" pitchFamily="18" charset="0"/>
                          <a:ea typeface="Cambria Math" panose="02040503050406030204" pitchFamily="18" charset="0"/>
                        </a:rPr>
                        <m:t>h</m:t>
                      </m:r>
                      <m:r>
                        <a:rPr lang="af-ZA" sz="2000" b="0" i="0" smtClean="0">
                          <a:latin typeface="Cambria Math" panose="02040503050406030204" pitchFamily="18" charset="0"/>
                          <a:ea typeface="Cambria Math" panose="02040503050406030204" pitchFamily="18" charset="0"/>
                        </a:rPr>
                        <m:t>=</m:t>
                      </m:r>
                      <m:r>
                        <a:rPr lang="af-ZA" sz="2000" i="1" smtClean="0">
                          <a:latin typeface="Cambria Math" panose="02040503050406030204" pitchFamily="18" charset="0"/>
                          <a:ea typeface="Cambria Math" panose="02040503050406030204" pitchFamily="18" charset="0"/>
                        </a:rPr>
                        <m:t>…</m:t>
                      </m:r>
                      <m:r>
                        <a:rPr lang="af-ZA"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54" name="TextBox 53">
                <a:extLst>
                  <a:ext uri="{FF2B5EF4-FFF2-40B4-BE49-F238E27FC236}">
                    <a16:creationId xmlns:a16="http://schemas.microsoft.com/office/drawing/2014/main" id="{3D1F0133-D88E-4AFF-A982-2BB2D770C1F9}"/>
                  </a:ext>
                </a:extLst>
              </p:cNvPr>
              <p:cNvSpPr txBox="1">
                <a:spLocks noRot="1" noChangeAspect="1" noMove="1" noResize="1" noEditPoints="1" noAdjustHandles="1" noChangeArrowheads="1" noChangeShapeType="1" noTextEdit="1"/>
              </p:cNvSpPr>
              <p:nvPr/>
            </p:nvSpPr>
            <p:spPr>
              <a:xfrm>
                <a:off x="5563299" y="6227270"/>
                <a:ext cx="2032240" cy="400110"/>
              </a:xfrm>
              <a:prstGeom prst="rect">
                <a:avLst/>
              </a:prstGeom>
              <a:blipFill>
                <a:blip r:embed="rId3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1072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7" grpId="0"/>
      <p:bldP spid="22" grpId="0"/>
      <p:bldP spid="23" grpId="0"/>
      <p:bldP spid="46" grpId="0"/>
      <p:bldP spid="48" grpId="0"/>
      <p:bldP spid="53" grpId="0"/>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AC1BB5-0D1B-07E1-7291-4DB650746D86}"/>
              </a:ext>
            </a:extLst>
          </p:cNvPr>
          <p:cNvSpPr>
            <a:spLocks noGrp="1"/>
          </p:cNvSpPr>
          <p:nvPr>
            <p:ph type="title"/>
          </p:nvPr>
        </p:nvSpPr>
        <p:spPr>
          <a:xfrm>
            <a:off x="411690" y="416788"/>
            <a:ext cx="2808588" cy="882672"/>
          </a:xfrm>
        </p:spPr>
        <p:txBody>
          <a:bodyPr vert="horz" lIns="91440" tIns="45720" rIns="91440" bIns="45720" rtlCol="0" anchor="ctr">
            <a:normAutofit/>
          </a:bodyPr>
          <a:lstStyle/>
          <a:p>
            <a:r>
              <a:rPr lang="en-US" kern="1200" dirty="0">
                <a:solidFill>
                  <a:schemeClr val="tx1"/>
                </a:solidFill>
                <a:latin typeface="+mj-lt"/>
                <a:ea typeface="+mj-ea"/>
                <a:cs typeface="+mj-cs"/>
              </a:rPr>
              <a:t>Outline</a:t>
            </a:r>
          </a:p>
        </p:txBody>
      </p:sp>
      <p:sp>
        <p:nvSpPr>
          <p:cNvPr id="5" name="Content Placeholder 4">
            <a:extLst>
              <a:ext uri="{FF2B5EF4-FFF2-40B4-BE49-F238E27FC236}">
                <a16:creationId xmlns:a16="http://schemas.microsoft.com/office/drawing/2014/main" id="{F7907DDB-C84D-8EB9-F47A-F11E0BCBF599}"/>
              </a:ext>
            </a:extLst>
          </p:cNvPr>
          <p:cNvSpPr>
            <a:spLocks noGrp="1"/>
          </p:cNvSpPr>
          <p:nvPr>
            <p:ph sz="half" idx="1"/>
          </p:nvPr>
        </p:nvSpPr>
        <p:spPr>
          <a:xfrm>
            <a:off x="888769" y="2294193"/>
            <a:ext cx="5758109" cy="3164072"/>
          </a:xfrm>
        </p:spPr>
        <p:txBody>
          <a:bodyPr>
            <a:noAutofit/>
          </a:bodyPr>
          <a:lstStyle/>
          <a:p>
            <a:r>
              <a:rPr lang="en-US" sz="2400" dirty="0"/>
              <a:t>Trigonometry (term 3)</a:t>
            </a:r>
          </a:p>
          <a:p>
            <a:endParaRPr lang="en-US" sz="2400" dirty="0"/>
          </a:p>
          <a:p>
            <a:r>
              <a:rPr lang="en-US" sz="2400" dirty="0"/>
              <a:t> The sine rule</a:t>
            </a:r>
          </a:p>
          <a:p>
            <a:r>
              <a:rPr lang="en-US" sz="2400" dirty="0"/>
              <a:t> The cosine rule</a:t>
            </a:r>
          </a:p>
          <a:p>
            <a:r>
              <a:rPr lang="en-US" sz="2400" dirty="0"/>
              <a:t> The area rule </a:t>
            </a:r>
          </a:p>
          <a:p>
            <a:r>
              <a:rPr lang="en-US" sz="2400" dirty="0"/>
              <a:t> Solving problems in two dimensions</a:t>
            </a:r>
          </a:p>
        </p:txBody>
      </p:sp>
      <p:sp>
        <p:nvSpPr>
          <p:cNvPr id="8" name="Star: 5 Points 7">
            <a:extLst>
              <a:ext uri="{FF2B5EF4-FFF2-40B4-BE49-F238E27FC236}">
                <a16:creationId xmlns:a16="http://schemas.microsoft.com/office/drawing/2014/main" id="{BE5E0AB7-2785-10CA-05B1-5430F3BF83F3}"/>
              </a:ext>
            </a:extLst>
          </p:cNvPr>
          <p:cNvSpPr/>
          <p:nvPr/>
        </p:nvSpPr>
        <p:spPr>
          <a:xfrm flipH="1" flipV="1">
            <a:off x="3549180" y="3247178"/>
            <a:ext cx="281585" cy="266921"/>
          </a:xfrm>
          <a:prstGeom prst="star5">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Star: 5 Points 2">
            <a:extLst>
              <a:ext uri="{FF2B5EF4-FFF2-40B4-BE49-F238E27FC236}">
                <a16:creationId xmlns:a16="http://schemas.microsoft.com/office/drawing/2014/main" id="{B9A61738-AB2C-FEC9-54FA-63F7720F7FE0}"/>
              </a:ext>
            </a:extLst>
          </p:cNvPr>
          <p:cNvSpPr/>
          <p:nvPr/>
        </p:nvSpPr>
        <p:spPr>
          <a:xfrm flipH="1" flipV="1">
            <a:off x="3220278" y="4219261"/>
            <a:ext cx="281585" cy="266921"/>
          </a:xfrm>
          <a:prstGeom prst="star5">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Star: 5 Points 1">
            <a:extLst>
              <a:ext uri="{FF2B5EF4-FFF2-40B4-BE49-F238E27FC236}">
                <a16:creationId xmlns:a16="http://schemas.microsoft.com/office/drawing/2014/main" id="{B2373929-C63F-4AFF-A4A0-4662223B3772}"/>
              </a:ext>
            </a:extLst>
          </p:cNvPr>
          <p:cNvSpPr/>
          <p:nvPr/>
        </p:nvSpPr>
        <p:spPr>
          <a:xfrm flipH="1" flipV="1">
            <a:off x="3444789" y="3733219"/>
            <a:ext cx="281585" cy="266921"/>
          </a:xfrm>
          <a:prstGeom prst="star5">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Content Placeholder 5">
            <a:extLst>
              <a:ext uri="{FF2B5EF4-FFF2-40B4-BE49-F238E27FC236}">
                <a16:creationId xmlns:a16="http://schemas.microsoft.com/office/drawing/2014/main" id="{78D40C05-F184-A7CE-9559-4AC0E5892760}"/>
              </a:ext>
            </a:extLst>
          </p:cNvPr>
          <p:cNvSpPr txBox="1">
            <a:spLocks/>
          </p:cNvSpPr>
          <p:nvPr/>
        </p:nvSpPr>
        <p:spPr>
          <a:xfrm>
            <a:off x="7222319" y="1299460"/>
            <a:ext cx="4053593" cy="169716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defTabSz="365760">
              <a:spcBef>
                <a:spcPts val="800"/>
              </a:spcBef>
              <a:buNone/>
            </a:pPr>
            <a:r>
              <a:rPr lang="en-ZA" sz="2000" kern="1200" dirty="0">
                <a:solidFill>
                  <a:schemeClr val="accent1"/>
                </a:solidFill>
                <a:latin typeface="+mn-lt"/>
                <a:ea typeface="+mn-ea"/>
                <a:cs typeface="+mn-cs"/>
              </a:rPr>
              <a:t>do</a:t>
            </a:r>
          </a:p>
          <a:p>
            <a:pPr marL="0" indent="0" defTabSz="365760">
              <a:spcBef>
                <a:spcPts val="800"/>
              </a:spcBef>
              <a:buNone/>
            </a:pPr>
            <a:r>
              <a:rPr lang="en-ZA" sz="2000" kern="1200" dirty="0">
                <a:solidFill>
                  <a:schemeClr val="accent1"/>
                </a:solidFill>
                <a:latin typeface="+mn-lt"/>
                <a:ea typeface="+mn-ea"/>
                <a:cs typeface="+mn-cs"/>
              </a:rPr>
              <a:t>{</a:t>
            </a:r>
          </a:p>
          <a:p>
            <a:pPr marL="0" indent="0" defTabSz="365760">
              <a:spcBef>
                <a:spcPts val="800"/>
              </a:spcBef>
              <a:buNone/>
            </a:pPr>
            <a:r>
              <a:rPr lang="en-ZA" sz="2000" kern="1200" dirty="0">
                <a:solidFill>
                  <a:schemeClr val="tx1">
                    <a:lumMod val="75000"/>
                    <a:lumOff val="25000"/>
                  </a:schemeClr>
                </a:solidFill>
                <a:latin typeface="+mn-lt"/>
                <a:ea typeface="+mn-ea"/>
                <a:cs typeface="+mn-cs"/>
              </a:rPr>
              <a:t>     </a:t>
            </a:r>
            <a:r>
              <a:rPr lang="en-ZA" sz="2000" kern="1200" dirty="0" err="1">
                <a:solidFill>
                  <a:schemeClr val="tx1">
                    <a:lumMod val="75000"/>
                    <a:lumOff val="25000"/>
                  </a:schemeClr>
                </a:solidFill>
                <a:latin typeface="+mn-lt"/>
                <a:ea typeface="+mn-ea"/>
                <a:cs typeface="+mn-cs"/>
              </a:rPr>
              <a:t>practice_math</a:t>
            </a:r>
            <a:r>
              <a:rPr lang="en-ZA" sz="2000" kern="1200" dirty="0">
                <a:solidFill>
                  <a:schemeClr val="tx1">
                    <a:lumMod val="75000"/>
                    <a:lumOff val="25000"/>
                  </a:schemeClr>
                </a:solidFill>
                <a:latin typeface="+mn-lt"/>
                <a:ea typeface="+mn-ea"/>
                <a:cs typeface="+mn-cs"/>
              </a:rPr>
              <a:t>(    );</a:t>
            </a:r>
          </a:p>
          <a:p>
            <a:pPr marL="0" indent="0" defTabSz="365760">
              <a:spcBef>
                <a:spcPts val="800"/>
              </a:spcBef>
              <a:buNone/>
            </a:pPr>
            <a:r>
              <a:rPr lang="en-ZA" sz="2000" kern="1200" dirty="0">
                <a:solidFill>
                  <a:schemeClr val="accent1"/>
                </a:solidFill>
                <a:latin typeface="+mn-lt"/>
                <a:ea typeface="+mn-ea"/>
                <a:cs typeface="+mn-cs"/>
              </a:rPr>
              <a:t>} while</a:t>
            </a:r>
            <a:r>
              <a:rPr lang="en-ZA" sz="2000" kern="1200" dirty="0">
                <a:solidFill>
                  <a:schemeClr val="tx1">
                    <a:lumMod val="75000"/>
                    <a:lumOff val="25000"/>
                  </a:schemeClr>
                </a:solidFill>
                <a:latin typeface="+mn-lt"/>
                <a:ea typeface="+mn-ea"/>
                <a:cs typeface="+mn-cs"/>
              </a:rPr>
              <a:t>( </a:t>
            </a:r>
            <a:r>
              <a:rPr lang="en-ZA" sz="2000" kern="1200" dirty="0" err="1">
                <a:solidFill>
                  <a:schemeClr val="tx1">
                    <a:lumMod val="75000"/>
                    <a:lumOff val="25000"/>
                  </a:schemeClr>
                </a:solidFill>
                <a:latin typeface="+mn-lt"/>
                <a:ea typeface="+mn-ea"/>
                <a:cs typeface="+mn-cs"/>
              </a:rPr>
              <a:t>Learner.equals</a:t>
            </a:r>
            <a:r>
              <a:rPr lang="en-ZA" sz="2000" kern="1200" dirty="0">
                <a:solidFill>
                  <a:schemeClr val="tx1">
                    <a:lumMod val="75000"/>
                    <a:lumOff val="25000"/>
                  </a:schemeClr>
                </a:solidFill>
                <a:latin typeface="+mn-lt"/>
                <a:ea typeface="+mn-ea"/>
                <a:cs typeface="+mn-cs"/>
              </a:rPr>
              <a:t>(</a:t>
            </a:r>
            <a:r>
              <a:rPr lang="en-ZA" sz="2000" kern="1200" dirty="0" err="1">
                <a:solidFill>
                  <a:schemeClr val="tx1">
                    <a:lumMod val="75000"/>
                    <a:lumOff val="25000"/>
                  </a:schemeClr>
                </a:solidFill>
                <a:latin typeface="+mn-lt"/>
                <a:ea typeface="+mn-ea"/>
                <a:cs typeface="+mn-cs"/>
              </a:rPr>
              <a:t>DoeVid</a:t>
            </a:r>
            <a:r>
              <a:rPr lang="en-ZA" sz="2000" kern="1200" dirty="0">
                <a:solidFill>
                  <a:schemeClr val="tx1">
                    <a:lumMod val="75000"/>
                    <a:lumOff val="25000"/>
                  </a:schemeClr>
                </a:solidFill>
                <a:latin typeface="+mn-lt"/>
                <a:ea typeface="+mn-ea"/>
                <a:cs typeface="+mn-cs"/>
              </a:rPr>
              <a:t>));</a:t>
            </a:r>
          </a:p>
        </p:txBody>
      </p:sp>
      <p:pic>
        <p:nvPicPr>
          <p:cNvPr id="11" name="Picture 10">
            <a:extLst>
              <a:ext uri="{FF2B5EF4-FFF2-40B4-BE49-F238E27FC236}">
                <a16:creationId xmlns:a16="http://schemas.microsoft.com/office/drawing/2014/main" id="{B011E1A4-957F-4137-B780-6517FE008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094" y="3503082"/>
            <a:ext cx="2820459" cy="22558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Heart 11">
            <a:extLst>
              <a:ext uri="{FF2B5EF4-FFF2-40B4-BE49-F238E27FC236}">
                <a16:creationId xmlns:a16="http://schemas.microsoft.com/office/drawing/2014/main" id="{D942B5D3-33C2-4BC3-A34A-4B15F218F4FE}"/>
              </a:ext>
            </a:extLst>
          </p:cNvPr>
          <p:cNvSpPr/>
          <p:nvPr/>
        </p:nvSpPr>
        <p:spPr>
          <a:xfrm>
            <a:off x="9157288" y="2252194"/>
            <a:ext cx="241712" cy="213173"/>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5213985"/>
      </p:ext>
    </p:extLst>
  </p:cSld>
  <p:clrMapOvr>
    <a:masterClrMapping/>
  </p:clrMapOvr>
  <mc:AlternateContent xmlns:mc="http://schemas.openxmlformats.org/markup-compatibility/2006" xmlns:p14="http://schemas.microsoft.com/office/powerpoint/2010/main">
    <mc:Choice Requires="p14">
      <p:transition spd="slow" p14:dur="2000" advTm="23577"/>
    </mc:Choice>
    <mc:Fallback xmlns="">
      <p:transition spd="slow" advTm="23577"/>
    </mc:Fallback>
  </mc:AlternateContent>
  <p:extLst>
    <p:ext uri="{3A86A75C-4F4B-4683-9AE1-C65F6400EC91}">
      <p14:laserTraceLst xmlns:p14="http://schemas.microsoft.com/office/powerpoint/2010/main">
        <p14:tracePtLst>
          <p14:tracePt t="13214" x="4649788" y="4546600"/>
          <p14:tracePt t="13934" x="4637088" y="4506913"/>
          <p14:tracePt t="13941" x="4610100" y="4456113"/>
          <p14:tracePt t="13962" x="4533900" y="4313238"/>
          <p14:tracePt t="13979" x="4506913" y="4287838"/>
          <p14:tracePt t="13997" x="4481513" y="4249738"/>
          <p14:tracePt t="13999" x="4456113" y="4235450"/>
          <p14:tracePt t="14012" x="4443413" y="4210050"/>
          <p14:tracePt t="14030" x="4416425" y="4197350"/>
          <p14:tracePt t="14032" x="4391025" y="4171950"/>
          <p14:tracePt t="14045" x="4352925" y="4159250"/>
          <p14:tracePt t="14061" x="4313238" y="4132263"/>
          <p14:tracePt t="14079" x="4262438" y="4094163"/>
          <p14:tracePt t="14097" x="4222750" y="4081463"/>
          <p14:tracePt t="14111" x="4171950" y="4068763"/>
          <p14:tracePt t="14128" x="4106863" y="4029075"/>
          <p14:tracePt t="14145" x="4068763" y="4016375"/>
          <p14:tracePt t="14162" x="4016375" y="4003675"/>
          <p14:tracePt t="14178" x="3990975" y="3990975"/>
          <p14:tracePt t="14197" x="3965575" y="3990975"/>
          <p14:tracePt t="14199" x="3951288" y="3990975"/>
          <p14:tracePt t="14211" x="3925888" y="3978275"/>
          <p14:tracePt t="14228" x="3887788" y="3978275"/>
          <p14:tracePt t="14247" x="3862388" y="3965575"/>
          <p14:tracePt t="14249" x="3835400" y="3965575"/>
          <p14:tracePt t="14261" x="3719513" y="3965575"/>
          <p14:tracePt t="14279" x="3578225" y="3951288"/>
          <p14:tracePt t="14298" x="3384550" y="3938588"/>
          <p14:tracePt t="14311" x="3216275" y="3938588"/>
          <p14:tracePt t="14329" x="2944813" y="3925888"/>
          <p14:tracePt t="14346" x="2763838" y="3925888"/>
          <p14:tracePt t="14361" x="2635250" y="3925888"/>
          <p14:tracePt t="14379" x="2517775" y="3925888"/>
          <p14:tracePt t="14397" x="2479675" y="3925888"/>
          <p14:tracePt t="14399" x="2454275" y="3925888"/>
          <p14:tracePt t="14412" x="2414588" y="3925888"/>
          <p14:tracePt t="14413" x="2389188" y="3925888"/>
          <p14:tracePt t="14429" x="2324100" y="3925888"/>
          <p14:tracePt t="14445" x="2273300" y="3925888"/>
          <p14:tracePt t="14462" x="2233613" y="3925888"/>
          <p14:tracePt t="14478" x="2208213" y="3925888"/>
          <p14:tracePt t="14497" x="2195513" y="3925888"/>
          <p14:tracePt t="14511" x="2182813" y="3925888"/>
          <p14:tracePt t="14527" x="2170113" y="3925888"/>
          <p14:tracePt t="14559" x="2182813" y="3925888"/>
          <p14:tracePt t="14566" x="2247900" y="3875088"/>
          <p14:tracePt t="14578" x="2517775" y="3797300"/>
          <p14:tracePt t="14580" x="2932113" y="3694113"/>
          <p14:tracePt t="14597" x="3563938" y="3641725"/>
          <p14:tracePt t="14611" x="4094163" y="3629025"/>
          <p14:tracePt t="14630" x="4778375" y="3668713"/>
          <p14:tracePt t="14647" x="5153025" y="3706813"/>
          <p14:tracePt t="14649" x="5256213" y="3719513"/>
          <p14:tracePt t="14662" x="5321300" y="3719513"/>
          <p14:tracePt t="14663" x="5424488" y="3757613"/>
          <p14:tracePt t="14678" x="5618163" y="3835400"/>
          <p14:tracePt t="14698" x="5734050" y="3862388"/>
          <p14:tracePt t="14700" x="5759450" y="3875088"/>
          <p14:tracePt t="14712" x="5837238" y="3913188"/>
          <p14:tracePt t="14728" x="5889625" y="3965575"/>
          <p14:tracePt t="14747" x="5927725" y="4003675"/>
          <p14:tracePt t="14748" x="5940425" y="4016375"/>
          <p14:tracePt t="14761" x="5992813" y="4041775"/>
          <p14:tracePt t="14778" x="6005513" y="4056063"/>
          <p14:tracePt t="14797" x="6018213" y="4068763"/>
          <p14:tracePt t="14811" x="6030913" y="4068763"/>
          <p14:tracePt t="14829" x="6030913" y="4081463"/>
          <p14:tracePt t="14830" x="6043613" y="4081463"/>
          <p14:tracePt t="14892" x="6057900" y="4081463"/>
          <p14:tracePt t="15060" x="6057900" y="4094163"/>
          <p14:tracePt t="15164" x="6070600" y="4094163"/>
          <p14:tracePt t="15178" x="6070600" y="4081463"/>
          <p14:tracePt t="15185" x="6096000" y="4041775"/>
          <p14:tracePt t="15197" x="6108700" y="3965575"/>
          <p14:tracePt t="15199" x="6134100" y="3848100"/>
          <p14:tracePt t="15212" x="6161088" y="3629025"/>
          <p14:tracePt t="15229" x="6161088" y="3319463"/>
          <p14:tracePt t="15245" x="6134100" y="3189288"/>
          <p14:tracePt t="15247" x="6096000" y="3138488"/>
          <p14:tracePt t="15262" x="6030913" y="3073400"/>
          <p14:tracePt t="15279" x="5927725" y="3009900"/>
          <p14:tracePt t="15298" x="5502275" y="2892425"/>
          <p14:tracePt t="15311" x="5062538" y="2801938"/>
          <p14:tracePt t="15328" x="4559300" y="2763838"/>
          <p14:tracePt t="15330" x="4275138" y="2751138"/>
          <p14:tracePt t="15345" x="3965575" y="2763838"/>
          <p14:tracePt t="15361" x="3744913" y="2789238"/>
          <p14:tracePt t="15378" x="3551238" y="2867025"/>
          <p14:tracePt t="15396" x="3513138" y="2906713"/>
          <p14:tracePt t="15412" x="3487738" y="2944813"/>
          <p14:tracePt t="15413" x="3487738" y="2957513"/>
          <p14:tracePt t="15428" x="3487738" y="2970213"/>
          <p14:tracePt t="15447" x="3487738" y="2995613"/>
          <p14:tracePt t="15450" x="3487738" y="3009900"/>
          <p14:tracePt t="15462" x="3513138" y="3048000"/>
          <p14:tracePt t="15479" x="3590925" y="3113088"/>
          <p14:tracePt t="15498" x="3757613" y="3189288"/>
          <p14:tracePt t="15499" x="3925888" y="3228975"/>
          <p14:tracePt t="15511" x="4403725" y="3241675"/>
          <p14:tracePt t="15529" x="4597400" y="3241675"/>
          <p14:tracePt t="15547" x="4752975" y="3228975"/>
          <p14:tracePt t="15561" x="4791075" y="3216275"/>
          <p14:tracePt t="15579" x="4803775" y="3216275"/>
          <p14:tracePt t="15597" x="4818063" y="3216275"/>
          <p14:tracePt t="15611" x="4818063" y="3228975"/>
          <p14:tracePt t="15632" x="4818063" y="3254375"/>
          <p14:tracePt t="15921" x="4700588" y="3254375"/>
          <p14:tracePt t="15928" x="4352925" y="3254375"/>
          <p14:tracePt t="15934" x="4003675" y="3279775"/>
          <p14:tracePt t="15947" x="3654425" y="3332163"/>
          <p14:tracePt t="15948" x="3397250" y="3422650"/>
          <p14:tracePt t="15962" x="3113088" y="3487738"/>
          <p14:tracePt t="15979" x="2879725" y="3603625"/>
          <p14:tracePt t="15997" x="2479675" y="3757613"/>
          <p14:tracePt t="16012" x="2273300" y="3835400"/>
          <p14:tracePt t="16028" x="2066925" y="3938588"/>
          <p14:tracePt t="16045" x="1860550" y="4094163"/>
          <p14:tracePt t="16061" x="1795463" y="4146550"/>
          <p14:tracePt t="16080" x="1743075" y="4197350"/>
          <p14:tracePt t="16097" x="1692275" y="4249738"/>
          <p14:tracePt t="16111" x="1639888" y="4325938"/>
          <p14:tracePt t="16130" x="1601788" y="4378325"/>
          <p14:tracePt t="16456" x="1562100" y="4378325"/>
          <p14:tracePt t="16462" x="1524000" y="4365625"/>
          <p14:tracePt t="16478" x="1433513" y="4340225"/>
          <p14:tracePt t="16497" x="1368425" y="4340225"/>
          <p14:tracePt t="16499" x="1330325" y="4340225"/>
          <p14:tracePt t="16511" x="1292225" y="4340225"/>
          <p14:tracePt t="16528" x="1265238" y="4340225"/>
          <p14:tracePt t="16546" x="1239838" y="4340225"/>
          <p14:tracePt t="16561" x="1227138" y="4352925"/>
          <p14:tracePt t="16578" x="1214438" y="4365625"/>
          <p14:tracePt t="16580" x="1214438" y="4378325"/>
          <p14:tracePt t="16597" x="1214438" y="4430713"/>
          <p14:tracePt t="16611" x="1214438" y="4572000"/>
          <p14:tracePt t="16629" x="1368425" y="4843463"/>
          <p14:tracePt t="16647" x="1601788" y="5037138"/>
          <p14:tracePt t="16661" x="1808163" y="5114925"/>
          <p14:tracePt t="16678" x="2195513" y="5178425"/>
          <p14:tracePt t="16698" x="2338388" y="5153025"/>
          <p14:tracePt t="16700" x="2414588" y="5140325"/>
          <p14:tracePt t="16712" x="2582863" y="5075238"/>
          <p14:tracePt t="16728" x="2711450" y="5011738"/>
          <p14:tracePt t="16747" x="2867025" y="4959350"/>
          <p14:tracePt t="16748" x="2906713" y="4946650"/>
          <p14:tracePt t="16762" x="2982913" y="4894263"/>
          <p14:tracePt t="16778" x="3086100" y="4843463"/>
          <p14:tracePt t="16797" x="3176588" y="4791075"/>
          <p14:tracePt t="16811" x="3216275" y="4765675"/>
          <p14:tracePt t="16829" x="3241675" y="4752975"/>
          <p14:tracePt t="16830" x="3241675" y="4740275"/>
          <p14:tracePt t="16845" x="3254375" y="4727575"/>
          <p14:tracePt t="16861" x="3267075" y="4713288"/>
          <p14:tracePt t="16879" x="3279775" y="4700588"/>
          <p14:tracePt t="16896" x="3294063" y="4687888"/>
          <p14:tracePt t="16912" x="3294063" y="4675188"/>
          <p14:tracePt t="16913" x="3294063" y="4662488"/>
          <p14:tracePt t="16929" x="3306763" y="4649788"/>
          <p14:tracePt t="16962" x="3319463" y="4637088"/>
          <p14:tracePt t="16989" x="3319463" y="4624388"/>
          <p14:tracePt t="17011" x="3332163" y="4624388"/>
          <p14:tracePt t="17025" x="3332163" y="4610100"/>
          <p14:tracePt t="17067" x="3332163" y="4597400"/>
          <p14:tracePt t="17096" x="3344863" y="4597400"/>
          <p14:tracePt t="17463" x="3306763" y="4597400"/>
          <p14:tracePt t="17470" x="3267075" y="4624388"/>
          <p14:tracePt t="17478" x="3203575" y="4649788"/>
          <p14:tracePt t="17499" x="3100388" y="4687888"/>
          <p14:tracePt t="17500" x="3035300" y="4713288"/>
          <p14:tracePt t="17511" x="2906713" y="4752975"/>
          <p14:tracePt t="17528" x="2816225" y="4791075"/>
          <p14:tracePt t="17547" x="2711450" y="4818063"/>
          <p14:tracePt t="17561" x="2673350" y="4843463"/>
          <p14:tracePt t="17579" x="2660650" y="4856163"/>
          <p14:tracePt t="17580" x="2635250" y="4868863"/>
          <p14:tracePt t="17597" x="2622550" y="4868863"/>
          <p14:tracePt t="17611" x="2608263" y="4881563"/>
          <p14:tracePt t="17629" x="2570163" y="4894263"/>
          <p14:tracePt t="17644" x="2557463" y="4908550"/>
          <p14:tracePt t="17661" x="2517775" y="4921250"/>
          <p14:tracePt t="17663" x="2505075" y="4946650"/>
          <p14:tracePt t="17679" x="2492375" y="4959350"/>
          <p14:tracePt t="17694" x="2466975" y="4984750"/>
          <p14:tracePt t="17699" x="2454275" y="4984750"/>
          <p14:tracePt t="17712" x="2427288" y="5011738"/>
          <p14:tracePt t="17727" x="2401888" y="5024438"/>
          <p14:tracePt t="17745" x="2376488" y="5049838"/>
          <p14:tracePt t="17761" x="2363788" y="5049838"/>
          <p14:tracePt t="17778" x="2351088" y="5049838"/>
          <p14:tracePt t="17797" x="2338388" y="5062538"/>
          <p14:tracePt t="17816" x="2324100" y="5062538"/>
          <p14:tracePt t="17886" x="2324100" y="5049838"/>
          <p14:tracePt t="18298" x="2389188" y="5011738"/>
          <p14:tracePt t="18303" x="2492375" y="4946650"/>
          <p14:tracePt t="18311" x="2686050" y="4868863"/>
          <p14:tracePt t="18329" x="3100388" y="4675188"/>
          <p14:tracePt t="18331" x="3203575" y="4649788"/>
          <p14:tracePt t="18347" x="3397250" y="4624388"/>
          <p14:tracePt t="18361" x="3525838" y="4624388"/>
          <p14:tracePt t="18379" x="3681413" y="4624388"/>
          <p14:tracePt t="18396" x="3797300" y="4649788"/>
          <p14:tracePt t="18411" x="3862388" y="4662488"/>
          <p14:tracePt t="18429" x="3925888" y="4675188"/>
          <p14:tracePt t="18444" x="3938588" y="4687888"/>
          <p14:tracePt t="18461" x="3951288" y="4687888"/>
          <p14:tracePt t="18463" x="3951288" y="4700588"/>
          <p14:tracePt t="18484" x="3965575" y="4700588"/>
          <p14:tracePt t="18511" x="3965575" y="4713288"/>
          <p14:tracePt t="18518" x="3978275" y="4713288"/>
          <p14:tracePt t="18539" x="3978275" y="4727575"/>
          <p14:tracePt t="18803" x="3965575" y="4727575"/>
          <p14:tracePt t="18810" x="3938588" y="4727575"/>
          <p14:tracePt t="18818" x="3900488" y="4713288"/>
          <p14:tracePt t="18829" x="3862388" y="4700588"/>
          <p14:tracePt t="18831" x="3797300" y="4687888"/>
          <p14:tracePt t="18845" x="3732213" y="4649788"/>
          <p14:tracePt t="18861" x="3668713" y="4610100"/>
          <p14:tracePt t="18879" x="3629025" y="4584700"/>
          <p14:tracePt t="18897" x="3590925" y="4559300"/>
          <p14:tracePt t="18911" x="3538538" y="4533900"/>
          <p14:tracePt t="18928" x="3460750" y="4468813"/>
          <p14:tracePt t="18944" x="3397250" y="4430713"/>
          <p14:tracePt t="18961" x="3332163" y="4391025"/>
          <p14:tracePt t="18963" x="3294063" y="4378325"/>
          <p14:tracePt t="18977" x="3189288" y="4340225"/>
          <p14:tracePt t="18994" x="3073400" y="4300538"/>
          <p14:tracePt t="18999" x="2957513" y="4287838"/>
          <p14:tracePt t="19011" x="2763838" y="4275138"/>
          <p14:tracePt t="19027" x="2595563" y="4287838"/>
          <p14:tracePt t="19047" x="2466975" y="4287838"/>
          <p14:tracePt t="19049" x="2376488" y="4287838"/>
          <p14:tracePt t="19061" x="2233613" y="4287838"/>
          <p14:tracePt t="19079" x="2079625" y="4313238"/>
          <p14:tracePt t="19081" x="2014538" y="4313238"/>
          <p14:tracePt t="19098" x="1976438" y="4325938"/>
          <p14:tracePt t="19100" x="1936750" y="4325938"/>
          <p14:tracePt t="19102" x="1911350" y="4325938"/>
          <p14:tracePt t="19111" x="1885950" y="4325938"/>
          <p14:tracePt t="19129" x="1770063" y="4352925"/>
          <p14:tracePt t="19146" x="1704975" y="4365625"/>
          <p14:tracePt t="19161" x="1627188" y="4378325"/>
          <p14:tracePt t="19179" x="1536700" y="4403725"/>
          <p14:tracePt t="19196" x="1485900" y="4416425"/>
          <p14:tracePt t="19198" x="1471613" y="4416425"/>
          <p14:tracePt t="19212" x="1458913" y="4416425"/>
          <p14:tracePt t="19213" x="1458913" y="4430713"/>
          <p14:tracePt t="19229" x="1433513" y="4430713"/>
          <p14:tracePt t="19244" x="1408113" y="4456113"/>
          <p14:tracePt t="19261" x="1382713" y="4494213"/>
          <p14:tracePt t="19278" x="1355725" y="4533900"/>
          <p14:tracePt t="19297" x="1317625" y="4649788"/>
          <p14:tracePt t="19298" x="1317625" y="4687888"/>
          <p14:tracePt t="19311" x="1317625" y="4791075"/>
          <p14:tracePt t="19329" x="1330325" y="4894263"/>
          <p14:tracePt t="19331" x="1355725" y="4959350"/>
          <p14:tracePt t="19345" x="1458913" y="5087938"/>
          <p14:tracePt t="19361" x="1692275" y="5243513"/>
          <p14:tracePt t="19379" x="2092325" y="5346700"/>
          <p14:tracePt t="19394" x="2324100" y="5359400"/>
          <p14:tracePt t="19411" x="2517775" y="5346700"/>
          <p14:tracePt t="19428" x="2867025" y="5281613"/>
          <p14:tracePt t="19444" x="3100388" y="5192713"/>
          <p14:tracePt t="19448" x="3176588" y="5153025"/>
          <p14:tracePt t="19461" x="3241675" y="5114925"/>
          <p14:tracePt t="19463" x="3319463" y="5062538"/>
          <p14:tracePt t="19479" x="3384550" y="5037138"/>
          <p14:tracePt t="19494" x="3422650" y="5011738"/>
          <p14:tracePt t="19499" x="3435350" y="4997450"/>
          <p14:tracePt t="19511" x="3460750" y="4984750"/>
          <p14:tracePt t="19528" x="3500438" y="4984750"/>
          <p14:tracePt t="19547" x="3513138" y="4984750"/>
          <p14:tracePt t="19548" x="3525838" y="4984750"/>
          <p14:tracePt t="19561" x="3551238" y="4984750"/>
          <p14:tracePt t="19579" x="3578225" y="4997450"/>
          <p14:tracePt t="19581" x="3590925" y="5011738"/>
          <p14:tracePt t="19597" x="3641725" y="5037138"/>
          <p14:tracePt t="19971" x="3629025" y="5049838"/>
          <p14:tracePt t="19978" x="3603625" y="5049838"/>
          <p14:tracePt t="19984" x="3578225" y="5062538"/>
          <p14:tracePt t="19997" x="3513138" y="5102225"/>
          <p14:tracePt t="19999" x="3460750" y="5102225"/>
          <p14:tracePt t="20012" x="3332163" y="5153025"/>
          <p14:tracePt t="20028" x="3203575" y="5205413"/>
          <p14:tracePt t="20045" x="3151188" y="5230813"/>
          <p14:tracePt t="20046" x="3100388" y="5256213"/>
          <p14:tracePt t="20061" x="3060700" y="5268913"/>
          <p14:tracePt t="20079" x="3022600" y="5281613"/>
          <p14:tracePt t="20096" x="2995613" y="5295900"/>
          <p14:tracePt t="20123" x="2982913" y="5295900"/>
          <p14:tracePt t="20129" x="2982913" y="5308600"/>
          <p14:tracePt t="20146" x="2970213" y="5308600"/>
          <p14:tracePt t="20161" x="2957513" y="5321300"/>
          <p14:tracePt t="20178" x="2944813" y="5321300"/>
          <p14:tracePt t="20205" x="2932113" y="5334000"/>
          <p14:tracePt t="20241" x="2919413" y="5334000"/>
          <p14:tracePt t="20261" x="2906713" y="5334000"/>
          <p14:tracePt t="20276" x="2892425" y="5334000"/>
          <p14:tracePt t="20282" x="2892425" y="5346700"/>
          <p14:tracePt t="20298" x="2879725" y="5346700"/>
          <p14:tracePt t="20299" x="2867025" y="5346700"/>
          <p14:tracePt t="20311" x="2854325" y="5346700"/>
          <p14:tracePt t="20329" x="2841625" y="5359400"/>
          <p14:tracePt t="20346" x="2828925" y="5359400"/>
          <p14:tracePt t="20361" x="2816225" y="5359400"/>
          <p14:tracePt t="20379" x="2801938" y="5359400"/>
          <p14:tracePt t="20396" x="2789238" y="5359400"/>
          <p14:tracePt t="20411" x="2776538" y="5359400"/>
          <p14:tracePt t="20429" x="2751138" y="5346700"/>
          <p14:tracePt t="20444" x="2738438" y="5346700"/>
          <p14:tracePt t="20461" x="2725738" y="5321300"/>
          <p14:tracePt t="20463" x="2711450" y="5321300"/>
          <p14:tracePt t="20479" x="2698750" y="5308600"/>
          <p14:tracePt t="20494" x="2686050" y="5295900"/>
          <p14:tracePt t="20498" x="2686050" y="5281613"/>
          <p14:tracePt t="20511" x="2660650" y="5268913"/>
          <p14:tracePt t="20527" x="2635250" y="5256213"/>
          <p14:tracePt t="20545" x="2608263" y="5243513"/>
          <p14:tracePt t="20546" x="2582863" y="5230813"/>
          <p14:tracePt t="20561" x="2532063" y="5205413"/>
          <p14:tracePt t="20577" x="2505075" y="5178425"/>
          <p14:tracePt t="20597" x="2427288" y="5153025"/>
          <p14:tracePt t="20610" x="2389188" y="5127625"/>
          <p14:tracePt t="20628" x="2351088" y="5102225"/>
          <p14:tracePt t="20630" x="2311400" y="5102225"/>
          <p14:tracePt t="20644" x="2286000" y="5087938"/>
          <p14:tracePt t="20661" x="2247900" y="5049838"/>
          <p14:tracePt t="20679" x="2195513" y="5024438"/>
          <p14:tracePt t="20698" x="2130425" y="4984750"/>
          <p14:tracePt t="20699" x="2105025" y="4959350"/>
          <p14:tracePt t="20711" x="2039938" y="4946650"/>
          <p14:tracePt t="20728" x="1898650" y="4894263"/>
          <p14:tracePt t="20747" x="1808163" y="4868863"/>
          <p14:tracePt t="20749" x="1782763" y="4856163"/>
          <p14:tracePt t="20761" x="1717675" y="4856163"/>
          <p14:tracePt t="20778" x="1639888" y="4843463"/>
          <p14:tracePt t="20797" x="1589088" y="4843463"/>
          <p14:tracePt t="20798" x="1576388" y="4843463"/>
          <p14:tracePt t="20811" x="1536700" y="4868863"/>
          <p14:tracePt t="20829" x="1511300" y="4881563"/>
          <p14:tracePt t="20845" x="1485900" y="4921250"/>
          <p14:tracePt t="20861" x="1471613" y="4946650"/>
          <p14:tracePt t="20879" x="1446213" y="5011738"/>
          <p14:tracePt t="20897" x="1433513" y="5049838"/>
          <p14:tracePt t="20911" x="1433513" y="5127625"/>
          <p14:tracePt t="20928" x="1446213" y="5281613"/>
          <p14:tracePt t="20944" x="1458913" y="5424488"/>
          <p14:tracePt t="20961" x="1498600" y="5514975"/>
          <p14:tracePt t="20963" x="1511300" y="5553075"/>
          <p14:tracePt t="20978" x="1536700" y="5592763"/>
          <p14:tracePt t="20997" x="1549400" y="5630863"/>
          <p14:tracePt t="20999" x="1562100" y="5630863"/>
          <p14:tracePt t="21011" x="1601788" y="5656263"/>
          <p14:tracePt t="21027" x="1665288" y="5670550"/>
          <p14:tracePt t="21046" x="1808163" y="5695950"/>
          <p14:tracePt t="21048" x="1885950" y="5695950"/>
          <p14:tracePt t="21061" x="2170113" y="5683250"/>
          <p14:tracePt t="21078" x="2582863" y="5527675"/>
          <p14:tracePt t="21098" x="2906713" y="5346700"/>
          <p14:tracePt t="21111" x="3048000" y="5281613"/>
          <p14:tracePt t="21129" x="3163888" y="5230813"/>
          <p14:tracePt t="21130" x="3241675" y="5192713"/>
          <p14:tracePt t="21146" x="3319463" y="5165725"/>
          <p14:tracePt t="21161" x="3384550" y="5140325"/>
          <p14:tracePt t="21179" x="3448050" y="5114925"/>
          <p14:tracePt t="21196" x="3460750" y="5114925"/>
          <p14:tracePt t="21213" x="3473450" y="5114925"/>
          <p14:tracePt t="21228" x="3487738" y="5114925"/>
          <p14:tracePt t="21246" x="3487738" y="5102225"/>
          <p14:tracePt t="21547" x="3500438" y="5037138"/>
          <p14:tracePt t="21553" x="3513138" y="4984750"/>
          <p14:tracePt t="21561" x="3525838" y="4921250"/>
          <p14:tracePt t="21579" x="3538538" y="4894263"/>
          <p14:tracePt t="21582" x="3538538" y="4881563"/>
          <p14:tracePt t="21597" x="3538538" y="4868863"/>
          <p14:tracePt t="21616" x="3525838" y="4868863"/>
          <p14:tracePt t="21629" x="3513138" y="4868863"/>
          <p14:tracePt t="21631" x="3473450" y="4868863"/>
          <p14:tracePt t="21645" x="3294063" y="4946650"/>
          <p14:tracePt t="21661" x="2867025" y="5140325"/>
          <p14:tracePt t="21679" x="2517775" y="5334000"/>
          <p14:tracePt t="21696" x="2351088" y="5462588"/>
          <p14:tracePt t="21711" x="2170113" y="5605463"/>
          <p14:tracePt t="21712" x="2117725" y="5643563"/>
          <p14:tracePt t="21728" x="1976438" y="5773738"/>
          <p14:tracePt t="21744" x="1898650" y="5864225"/>
          <p14:tracePt t="21761" x="1730375" y="6030913"/>
          <p14:tracePt t="21777" x="1601788" y="6148388"/>
          <p14:tracePt t="21797" x="1536700" y="6224588"/>
          <p14:tracePt t="22124" x="1576388" y="6237288"/>
          <p14:tracePt t="22129" x="1665288" y="6276975"/>
          <p14:tracePt t="22145" x="1795463" y="6315075"/>
          <p14:tracePt t="22161" x="1846263" y="6327775"/>
          <p14:tracePt t="22178" x="1924050" y="6367463"/>
          <p14:tracePt t="22196" x="1963738" y="6380163"/>
          <p14:tracePt t="22211" x="2001838" y="6432550"/>
          <p14:tracePt t="22213" x="2014538" y="6508750"/>
          <p14:tracePt t="22228" x="2001838" y="6689725"/>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D5D63432-DAC0-47F9-8907-69677184448A}"/>
              </a:ext>
            </a:extLst>
          </p:cNvPr>
          <p:cNvSpPr txBox="1"/>
          <p:nvPr/>
        </p:nvSpPr>
        <p:spPr>
          <a:xfrm>
            <a:off x="5306059" y="4021346"/>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R</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93372A8-6E9B-4AD6-B701-F36EE03D410B}"/>
                  </a:ext>
                </a:extLst>
              </p:cNvPr>
              <p:cNvSpPr txBox="1"/>
              <p:nvPr/>
            </p:nvSpPr>
            <p:spPr>
              <a:xfrm>
                <a:off x="1577009" y="1183572"/>
                <a:ext cx="9567945" cy="410433"/>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In the diagram below, distance </a:t>
                </a:r>
                <a14:m>
                  <m:oMath xmlns:m="http://schemas.openxmlformats.org/officeDocument/2006/math">
                    <m:r>
                      <a:rPr lang="af-ZA" sz="2000" b="0" i="1" smtClean="0">
                        <a:latin typeface="Cambria Math" panose="02040503050406030204" pitchFamily="18" charset="0"/>
                        <a:ea typeface="Cambria Math" panose="02040503050406030204" pitchFamily="18" charset="0"/>
                      </a:rPr>
                      <m:t>𝑄𝑅</m:t>
                    </m:r>
                    <m:r>
                      <a:rPr lang="af-ZA" sz="2000" b="0" i="1" smtClean="0">
                        <a:latin typeface="Cambria Math" panose="02040503050406030204" pitchFamily="18" charset="0"/>
                        <a:ea typeface="Cambria Math" panose="02040503050406030204" pitchFamily="18" charset="0"/>
                      </a:rPr>
                      <m:t>=24 </m:t>
                    </m:r>
                    <m:r>
                      <a:rPr lang="af-ZA" sz="2000" b="0" i="1" smtClean="0">
                        <a:latin typeface="Cambria Math" panose="02040503050406030204" pitchFamily="18" charset="0"/>
                        <a:ea typeface="Cambria Math" panose="02040503050406030204" pitchFamily="18" charset="0"/>
                      </a:rPr>
                      <m:t>𝑚</m:t>
                    </m:r>
                    <m:r>
                      <a:rPr lang="af-ZA" sz="2000" b="0" i="1" smtClean="0">
                        <a:latin typeface="Cambria Math" panose="02040503050406030204" pitchFamily="18" charset="0"/>
                        <a:ea typeface="Cambria Math" panose="02040503050406030204" pitchFamily="18" charset="0"/>
                      </a:rPr>
                      <m:t> ,  </m:t>
                    </m:r>
                    <m:acc>
                      <m:accPr>
                        <m:chr m:val="̂"/>
                        <m:ctrlPr>
                          <a:rPr lang="af-ZA" sz="2000" i="1">
                            <a:latin typeface="Cambria Math" panose="02040503050406030204" pitchFamily="18" charset="0"/>
                            <a:ea typeface="Cambria Math" panose="02040503050406030204" pitchFamily="18" charset="0"/>
                          </a:rPr>
                        </m:ctrlPr>
                      </m:accPr>
                      <m:e>
                        <m:r>
                          <a:rPr lang="af-ZA" sz="2000" b="0" i="1" smtClean="0">
                            <a:latin typeface="Cambria Math" panose="02040503050406030204" pitchFamily="18" charset="0"/>
                            <a:ea typeface="Cambria Math" panose="02040503050406030204" pitchFamily="18" charset="0"/>
                          </a:rPr>
                          <m:t>𝑄</m:t>
                        </m:r>
                      </m:e>
                    </m:acc>
                    <m:r>
                      <a:rPr lang="af-ZA" sz="2000">
                        <a:latin typeface="Cambria Math" panose="02040503050406030204" pitchFamily="18" charset="0"/>
                        <a:ea typeface="Cambria Math" panose="02040503050406030204" pitchFamily="18" charset="0"/>
                      </a:rPr>
                      <m:t>=</m:t>
                    </m:r>
                    <m:r>
                      <a:rPr lang="af-ZA" sz="2000" b="0" i="1" smtClean="0">
                        <a:latin typeface="Cambria Math" panose="02040503050406030204" pitchFamily="18" charset="0"/>
                        <a:ea typeface="Cambria Math" panose="02040503050406030204" pitchFamily="18" charset="0"/>
                      </a:rPr>
                      <m:t>28° </m:t>
                    </m:r>
                    <m:r>
                      <a:rPr lang="af-ZA" sz="2000" b="0" i="1" smtClean="0">
                        <a:latin typeface="Cambria Math" panose="02040503050406030204" pitchFamily="18" charset="0"/>
                        <a:ea typeface="Cambria Math" panose="02040503050406030204" pitchFamily="18" charset="0"/>
                      </a:rPr>
                      <m:t>𝑎𝑛𝑑</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𝑃</m:t>
                    </m:r>
                    <m:acc>
                      <m:accPr>
                        <m:chr m:val="̂"/>
                        <m:ctrlPr>
                          <a:rPr lang="af-ZA" sz="2000" i="1">
                            <a:latin typeface="Cambria Math" panose="02040503050406030204" pitchFamily="18" charset="0"/>
                            <a:ea typeface="Cambria Math" panose="02040503050406030204" pitchFamily="18" charset="0"/>
                          </a:rPr>
                        </m:ctrlPr>
                      </m:accPr>
                      <m:e>
                        <m:r>
                          <a:rPr lang="af-ZA" sz="2000" b="0" i="1" smtClean="0">
                            <a:latin typeface="Cambria Math" panose="02040503050406030204" pitchFamily="18" charset="0"/>
                            <a:ea typeface="Cambria Math" panose="02040503050406030204" pitchFamily="18" charset="0"/>
                          </a:rPr>
                          <m:t>𝑅</m:t>
                        </m:r>
                      </m:e>
                    </m:acc>
                    <m:r>
                      <a:rPr lang="af-ZA" sz="2000" b="0" i="1" smtClean="0">
                        <a:latin typeface="Cambria Math" panose="02040503050406030204" pitchFamily="18" charset="0"/>
                        <a:ea typeface="Cambria Math" panose="02040503050406030204" pitchFamily="18" charset="0"/>
                      </a:rPr>
                      <m:t>𝑆</m:t>
                    </m:r>
                    <m:r>
                      <a:rPr lang="af-ZA" sz="2000" b="0" i="1" smtClean="0">
                        <a:latin typeface="Cambria Math" panose="02040503050406030204" pitchFamily="18" charset="0"/>
                        <a:ea typeface="Cambria Math" panose="02040503050406030204" pitchFamily="18" charset="0"/>
                      </a:rPr>
                      <m:t>=50°</m:t>
                    </m:r>
                  </m:oMath>
                </a14:m>
                <a:endParaRPr lang="en-ZA" sz="2000" dirty="0">
                  <a:latin typeface="Cambria Math" panose="02040503050406030204" pitchFamily="18" charset="0"/>
                  <a:ea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893372A8-6E9B-4AD6-B701-F36EE03D410B}"/>
                  </a:ext>
                </a:extLst>
              </p:cNvPr>
              <p:cNvSpPr txBox="1">
                <a:spLocks noRot="1" noChangeAspect="1" noMove="1" noResize="1" noEditPoints="1" noAdjustHandles="1" noChangeArrowheads="1" noChangeShapeType="1" noTextEdit="1"/>
              </p:cNvSpPr>
              <p:nvPr/>
            </p:nvSpPr>
            <p:spPr>
              <a:xfrm>
                <a:off x="1577009" y="1183572"/>
                <a:ext cx="9567945" cy="410433"/>
              </a:xfrm>
              <a:prstGeom prst="rect">
                <a:avLst/>
              </a:prstGeom>
              <a:blipFill>
                <a:blip r:embed="rId2"/>
                <a:stretch>
                  <a:fillRect l="-701" t="-7463" b="-25373"/>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B8A8078F-13AF-4BCB-8960-79F7210FD552}"/>
              </a:ext>
            </a:extLst>
          </p:cNvPr>
          <p:cNvCxnSpPr>
            <a:cxnSpLocks/>
            <a:endCxn id="24" idx="2"/>
          </p:cNvCxnSpPr>
          <p:nvPr/>
        </p:nvCxnSpPr>
        <p:spPr>
          <a:xfrm flipV="1">
            <a:off x="3321149" y="4030632"/>
            <a:ext cx="214935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7AB58D9-7BB7-411C-9342-92900FF2DC04}"/>
              </a:ext>
            </a:extLst>
          </p:cNvPr>
          <p:cNvCxnSpPr>
            <a:cxnSpLocks/>
            <a:stCxn id="24" idx="0"/>
          </p:cNvCxnSpPr>
          <p:nvPr/>
        </p:nvCxnSpPr>
        <p:spPr>
          <a:xfrm flipH="1">
            <a:off x="3321149" y="2287604"/>
            <a:ext cx="3689948" cy="1743027"/>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26D0885-1CA5-4C56-9A59-8E470CB115CA}"/>
              </a:ext>
            </a:extLst>
          </p:cNvPr>
          <p:cNvSpPr txBox="1"/>
          <p:nvPr/>
        </p:nvSpPr>
        <p:spPr>
          <a:xfrm>
            <a:off x="7048444" y="1839314"/>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P</a:t>
            </a:r>
          </a:p>
        </p:txBody>
      </p:sp>
      <p:sp>
        <p:nvSpPr>
          <p:cNvPr id="23" name="TextBox 22">
            <a:extLst>
              <a:ext uri="{FF2B5EF4-FFF2-40B4-BE49-F238E27FC236}">
                <a16:creationId xmlns:a16="http://schemas.microsoft.com/office/drawing/2014/main" id="{AFAAE445-8CDB-45EB-8157-4E92995D0CAE}"/>
              </a:ext>
            </a:extLst>
          </p:cNvPr>
          <p:cNvSpPr txBox="1"/>
          <p:nvPr/>
        </p:nvSpPr>
        <p:spPr>
          <a:xfrm>
            <a:off x="7067693" y="3873875"/>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S</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8AF960E-655F-47A2-A650-2B4E670EEAC1}"/>
                  </a:ext>
                </a:extLst>
              </p:cNvPr>
              <p:cNvSpPr txBox="1"/>
              <p:nvPr/>
            </p:nvSpPr>
            <p:spPr>
              <a:xfrm>
                <a:off x="5716353" y="3642730"/>
                <a:ext cx="3343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800" b="0" i="1" smtClean="0">
                          <a:latin typeface="Cambria Math" panose="02040503050406030204" pitchFamily="18" charset="0"/>
                          <a:ea typeface="Cambria Math" panose="02040503050406030204" pitchFamily="18" charset="0"/>
                        </a:rPr>
                        <m:t>50°</m:t>
                      </m:r>
                    </m:oMath>
                  </m:oMathPara>
                </a14:m>
                <a:endParaRPr lang="en-US" dirty="0"/>
              </a:p>
            </p:txBody>
          </p:sp>
        </mc:Choice>
        <mc:Fallback xmlns="">
          <p:sp>
            <p:nvSpPr>
              <p:cNvPr id="42" name="TextBox 41">
                <a:extLst>
                  <a:ext uri="{FF2B5EF4-FFF2-40B4-BE49-F238E27FC236}">
                    <a16:creationId xmlns:a16="http://schemas.microsoft.com/office/drawing/2014/main" id="{28AF960E-655F-47A2-A650-2B4E670EEAC1}"/>
                  </a:ext>
                </a:extLst>
              </p:cNvPr>
              <p:cNvSpPr txBox="1">
                <a:spLocks noRot="1" noChangeAspect="1" noMove="1" noResize="1" noEditPoints="1" noAdjustHandles="1" noChangeArrowheads="1" noChangeShapeType="1" noTextEdit="1"/>
              </p:cNvSpPr>
              <p:nvPr/>
            </p:nvSpPr>
            <p:spPr>
              <a:xfrm>
                <a:off x="5716353" y="3642730"/>
                <a:ext cx="334342" cy="369332"/>
              </a:xfrm>
              <a:prstGeom prst="rect">
                <a:avLst/>
              </a:prstGeom>
              <a:blipFill>
                <a:blip r:embed="rId3"/>
                <a:stretch>
                  <a:fillRect r="-5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BCDCAC2-7248-4B4A-8C69-FE6476433B86}"/>
                  </a:ext>
                </a:extLst>
              </p:cNvPr>
              <p:cNvSpPr txBox="1"/>
              <p:nvPr/>
            </p:nvSpPr>
            <p:spPr>
              <a:xfrm>
                <a:off x="1402257" y="5202558"/>
                <a:ext cx="6920108"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1.C</a:t>
                </a:r>
                <a14:m>
                  <m:oMath xmlns:m="http://schemas.openxmlformats.org/officeDocument/2006/math">
                    <m:r>
                      <m:rPr>
                        <m:sty m:val="p"/>
                      </m:rPr>
                      <a:rPr lang="af-ZA" sz="2000" b="0" i="0" smtClean="0">
                        <a:latin typeface="Cambria Math" panose="02040503050406030204" pitchFamily="18" charset="0"/>
                        <a:ea typeface="Cambria Math" panose="02040503050406030204" pitchFamily="18" charset="0"/>
                      </a:rPr>
                      <m:t>alculat</m:t>
                    </m:r>
                    <m:r>
                      <a:rPr lang="af-ZA" sz="2000" b="0" i="1" smtClean="0">
                        <a:latin typeface="Cambria Math" panose="02040503050406030204" pitchFamily="18" charset="0"/>
                        <a:ea typeface="Cambria Math" panose="02040503050406030204" pitchFamily="18" charset="0"/>
                      </a:rPr>
                      <m:t>𝑒</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𝑡h𝑒</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𝑙𝑒𝑛𝑔𝑡h</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𝑜𝑓</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𝑃𝑅</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𝑐𝑜𝑟𝑟𝑒𝑐𝑡</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𝑡𝑜</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𝑡h𝑒</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𝑛𝑒𝑎𝑟𝑒𝑠𝑡</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𝑚𝑒𝑡𝑟𝑒</m:t>
                    </m:r>
                    <m:r>
                      <a:rPr lang="af-ZA" sz="2000" b="0" i="1" smtClean="0">
                        <a:latin typeface="Cambria Math" panose="02040503050406030204" pitchFamily="18" charset="0"/>
                        <a:ea typeface="Cambria Math" panose="02040503050406030204" pitchFamily="18" charset="0"/>
                      </a:rPr>
                      <m:t>.</m:t>
                    </m:r>
                  </m:oMath>
                </a14:m>
                <a:endParaRPr lang="en-ZA" sz="2000" dirty="0">
                  <a:latin typeface="Cambria Math" panose="02040503050406030204" pitchFamily="18" charset="0"/>
                  <a:ea typeface="Cambria Math" panose="02040503050406030204" pitchFamily="18" charset="0"/>
                </a:endParaRPr>
              </a:p>
            </p:txBody>
          </p:sp>
        </mc:Choice>
        <mc:Fallback xmlns="">
          <p:sp>
            <p:nvSpPr>
              <p:cNvPr id="46" name="TextBox 45">
                <a:extLst>
                  <a:ext uri="{FF2B5EF4-FFF2-40B4-BE49-F238E27FC236}">
                    <a16:creationId xmlns:a16="http://schemas.microsoft.com/office/drawing/2014/main" id="{FBCDCAC2-7248-4B4A-8C69-FE6476433B86}"/>
                  </a:ext>
                </a:extLst>
              </p:cNvPr>
              <p:cNvSpPr txBox="1">
                <a:spLocks noRot="1" noChangeAspect="1" noMove="1" noResize="1" noEditPoints="1" noAdjustHandles="1" noChangeArrowheads="1" noChangeShapeType="1" noTextEdit="1"/>
              </p:cNvSpPr>
              <p:nvPr/>
            </p:nvSpPr>
            <p:spPr>
              <a:xfrm>
                <a:off x="1402257" y="5202558"/>
                <a:ext cx="6920108" cy="400110"/>
              </a:xfrm>
              <a:prstGeom prst="rect">
                <a:avLst/>
              </a:prstGeom>
              <a:blipFill>
                <a:blip r:embed="rId4"/>
                <a:stretch>
                  <a:fillRect l="-881" t="-7576" b="-25758"/>
                </a:stretch>
              </a:blipFill>
            </p:spPr>
            <p:txBody>
              <a:bodyPr/>
              <a:lstStyle/>
              <a:p>
                <a:r>
                  <a:rPr lang="en-US">
                    <a:noFill/>
                  </a:rPr>
                  <a:t> </a:t>
                </a:r>
              </a:p>
            </p:txBody>
          </p:sp>
        </mc:Fallback>
      </mc:AlternateContent>
      <p:sp>
        <p:nvSpPr>
          <p:cNvPr id="53" name="TextBox 52">
            <a:extLst>
              <a:ext uri="{FF2B5EF4-FFF2-40B4-BE49-F238E27FC236}">
                <a16:creationId xmlns:a16="http://schemas.microsoft.com/office/drawing/2014/main" id="{D9459E26-36A9-4FAE-904E-B0F98AE97868}"/>
              </a:ext>
            </a:extLst>
          </p:cNvPr>
          <p:cNvSpPr txBox="1"/>
          <p:nvPr/>
        </p:nvSpPr>
        <p:spPr>
          <a:xfrm>
            <a:off x="3148789" y="4030631"/>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Q</a:t>
            </a:r>
          </a:p>
        </p:txBody>
      </p:sp>
      <p:sp>
        <p:nvSpPr>
          <p:cNvPr id="24" name="Isosceles Triangle 23">
            <a:extLst>
              <a:ext uri="{FF2B5EF4-FFF2-40B4-BE49-F238E27FC236}">
                <a16:creationId xmlns:a16="http://schemas.microsoft.com/office/drawing/2014/main" id="{474BEDB1-9E4F-4293-9CF2-8CEB93E3D1A1}"/>
              </a:ext>
            </a:extLst>
          </p:cNvPr>
          <p:cNvSpPr/>
          <p:nvPr/>
        </p:nvSpPr>
        <p:spPr>
          <a:xfrm>
            <a:off x="5470504" y="2287604"/>
            <a:ext cx="1556941" cy="1743028"/>
          </a:xfrm>
          <a:prstGeom prst="triangle">
            <a:avLst>
              <a:gd name="adj" fmla="val 98950"/>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5ECB4FC-2EE7-4B77-BBBD-57B28C63564F}"/>
                  </a:ext>
                </a:extLst>
              </p:cNvPr>
              <p:cNvSpPr txBox="1"/>
              <p:nvPr/>
            </p:nvSpPr>
            <p:spPr>
              <a:xfrm>
                <a:off x="3909476" y="3678155"/>
                <a:ext cx="3343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800" b="0" i="1" smtClean="0">
                          <a:latin typeface="Cambria Math" panose="02040503050406030204" pitchFamily="18" charset="0"/>
                          <a:ea typeface="Cambria Math" panose="02040503050406030204" pitchFamily="18" charset="0"/>
                        </a:rPr>
                        <m:t>20°</m:t>
                      </m:r>
                    </m:oMath>
                  </m:oMathPara>
                </a14:m>
                <a:endParaRPr lang="en-US" dirty="0"/>
              </a:p>
            </p:txBody>
          </p:sp>
        </mc:Choice>
        <mc:Fallback xmlns="">
          <p:sp>
            <p:nvSpPr>
              <p:cNvPr id="43" name="TextBox 42">
                <a:extLst>
                  <a:ext uri="{FF2B5EF4-FFF2-40B4-BE49-F238E27FC236}">
                    <a16:creationId xmlns:a16="http://schemas.microsoft.com/office/drawing/2014/main" id="{15ECB4FC-2EE7-4B77-BBBD-57B28C63564F}"/>
                  </a:ext>
                </a:extLst>
              </p:cNvPr>
              <p:cNvSpPr txBox="1">
                <a:spLocks noRot="1" noChangeAspect="1" noMove="1" noResize="1" noEditPoints="1" noAdjustHandles="1" noChangeArrowheads="1" noChangeShapeType="1" noTextEdit="1"/>
              </p:cNvSpPr>
              <p:nvPr/>
            </p:nvSpPr>
            <p:spPr>
              <a:xfrm>
                <a:off x="3909476" y="3678155"/>
                <a:ext cx="334342" cy="369332"/>
              </a:xfrm>
              <a:prstGeom prst="rect">
                <a:avLst/>
              </a:prstGeom>
              <a:blipFill>
                <a:blip r:embed="rId5"/>
                <a:stretch>
                  <a:fillRect r="-54545"/>
                </a:stretch>
              </a:blipFill>
            </p:spPr>
            <p:txBody>
              <a:bodyPr/>
              <a:lstStyle/>
              <a:p>
                <a:r>
                  <a:rPr lang="en-US">
                    <a:noFill/>
                  </a:rPr>
                  <a:t> </a:t>
                </a:r>
              </a:p>
            </p:txBody>
          </p:sp>
        </mc:Fallback>
      </mc:AlternateContent>
      <p:sp>
        <p:nvSpPr>
          <p:cNvPr id="47" name="Rectangle 46">
            <a:extLst>
              <a:ext uri="{FF2B5EF4-FFF2-40B4-BE49-F238E27FC236}">
                <a16:creationId xmlns:a16="http://schemas.microsoft.com/office/drawing/2014/main" id="{A1AA35BD-3F55-4574-87CA-D42863B0EB60}"/>
              </a:ext>
            </a:extLst>
          </p:cNvPr>
          <p:cNvSpPr/>
          <p:nvPr/>
        </p:nvSpPr>
        <p:spPr>
          <a:xfrm>
            <a:off x="6762153" y="3810538"/>
            <a:ext cx="265292" cy="224079"/>
          </a:xfrm>
          <a:prstGeom prst="rect">
            <a:avLst/>
          </a:prstGeom>
          <a:noFill/>
          <a:ln w="28575">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ZA"/>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7223194-0ECD-471D-A7BB-F2AC7DD26482}"/>
                  </a:ext>
                </a:extLst>
              </p:cNvPr>
              <p:cNvSpPr txBox="1"/>
              <p:nvPr/>
            </p:nvSpPr>
            <p:spPr>
              <a:xfrm>
                <a:off x="4095726" y="4064267"/>
                <a:ext cx="3343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800" b="0" i="1" smtClean="0">
                          <a:latin typeface="Cambria Math" panose="02040503050406030204" pitchFamily="18" charset="0"/>
                          <a:ea typeface="Cambria Math" panose="02040503050406030204" pitchFamily="18" charset="0"/>
                        </a:rPr>
                        <m:t>24 </m:t>
                      </m:r>
                      <m:r>
                        <a:rPr lang="af-ZA" sz="1800" b="0" i="1" smtClean="0">
                          <a:latin typeface="Cambria Math" panose="02040503050406030204" pitchFamily="18" charset="0"/>
                          <a:ea typeface="Cambria Math" panose="02040503050406030204" pitchFamily="18" charset="0"/>
                        </a:rPr>
                        <m:t>𝑚</m:t>
                      </m:r>
                    </m:oMath>
                  </m:oMathPara>
                </a14:m>
                <a:endParaRPr lang="en-US" dirty="0"/>
              </a:p>
            </p:txBody>
          </p:sp>
        </mc:Choice>
        <mc:Fallback xmlns="">
          <p:sp>
            <p:nvSpPr>
              <p:cNvPr id="57" name="TextBox 56">
                <a:extLst>
                  <a:ext uri="{FF2B5EF4-FFF2-40B4-BE49-F238E27FC236}">
                    <a16:creationId xmlns:a16="http://schemas.microsoft.com/office/drawing/2014/main" id="{B7223194-0ECD-471D-A7BB-F2AC7DD26482}"/>
                  </a:ext>
                </a:extLst>
              </p:cNvPr>
              <p:cNvSpPr txBox="1">
                <a:spLocks noRot="1" noChangeAspect="1" noMove="1" noResize="1" noEditPoints="1" noAdjustHandles="1" noChangeArrowheads="1" noChangeShapeType="1" noTextEdit="1"/>
              </p:cNvSpPr>
              <p:nvPr/>
            </p:nvSpPr>
            <p:spPr>
              <a:xfrm>
                <a:off x="4095726" y="4064267"/>
                <a:ext cx="334342" cy="369332"/>
              </a:xfrm>
              <a:prstGeom prst="rect">
                <a:avLst/>
              </a:prstGeom>
              <a:blipFill>
                <a:blip r:embed="rId6"/>
                <a:stretch>
                  <a:fillRect r="-9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2E65CDB-1CE0-40F6-A727-A98F4A0552D8}"/>
                  </a:ext>
                </a:extLst>
              </p:cNvPr>
              <p:cNvSpPr txBox="1"/>
              <p:nvPr/>
            </p:nvSpPr>
            <p:spPr>
              <a:xfrm>
                <a:off x="1377825" y="5866208"/>
                <a:ext cx="7162455"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1.C</a:t>
                </a:r>
                <a14:m>
                  <m:oMath xmlns:m="http://schemas.openxmlformats.org/officeDocument/2006/math">
                    <m:r>
                      <m:rPr>
                        <m:sty m:val="p"/>
                      </m:rPr>
                      <a:rPr lang="af-ZA" sz="2000" b="0" i="0" smtClean="0">
                        <a:latin typeface="Cambria Math" panose="02040503050406030204" pitchFamily="18" charset="0"/>
                        <a:ea typeface="Cambria Math" panose="02040503050406030204" pitchFamily="18" charset="0"/>
                      </a:rPr>
                      <m:t>alculat</m:t>
                    </m:r>
                    <m:r>
                      <a:rPr lang="af-ZA" sz="2000" b="0" i="1" smtClean="0">
                        <a:latin typeface="Cambria Math" panose="02040503050406030204" pitchFamily="18" charset="0"/>
                        <a:ea typeface="Cambria Math" panose="02040503050406030204" pitchFamily="18" charset="0"/>
                      </a:rPr>
                      <m:t>𝑒</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𝑡h𝑒</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h𝑒𝑖𝑔𝑡h</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𝑃𝑆</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𝑟𝑜𝑢𝑛𝑑𝑒𝑑</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𝑜𝑓𝑓</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𝑡𝑜</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𝑡h𝑒</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𝑛𝑒𝑎𝑟𝑒𝑠𝑡</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𝑚𝑒𝑡𝑟𝑒</m:t>
                    </m:r>
                    <m:r>
                      <a:rPr lang="af-ZA" sz="2000" b="0" i="1" smtClean="0">
                        <a:latin typeface="Cambria Math" panose="02040503050406030204" pitchFamily="18" charset="0"/>
                        <a:ea typeface="Cambria Math" panose="02040503050406030204" pitchFamily="18" charset="0"/>
                      </a:rPr>
                      <m:t>.</m:t>
                    </m:r>
                  </m:oMath>
                </a14:m>
                <a:endParaRPr lang="en-ZA" sz="2000" dirty="0">
                  <a:latin typeface="Cambria Math" panose="02040503050406030204" pitchFamily="18" charset="0"/>
                  <a:ea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12E65CDB-1CE0-40F6-A727-A98F4A0552D8}"/>
                  </a:ext>
                </a:extLst>
              </p:cNvPr>
              <p:cNvSpPr txBox="1">
                <a:spLocks noRot="1" noChangeAspect="1" noMove="1" noResize="1" noEditPoints="1" noAdjustHandles="1" noChangeArrowheads="1" noChangeShapeType="1" noTextEdit="1"/>
              </p:cNvSpPr>
              <p:nvPr/>
            </p:nvSpPr>
            <p:spPr>
              <a:xfrm>
                <a:off x="1377825" y="5866208"/>
                <a:ext cx="7162455" cy="400110"/>
              </a:xfrm>
              <a:prstGeom prst="rect">
                <a:avLst/>
              </a:prstGeom>
              <a:blipFill>
                <a:blip r:embed="rId7"/>
                <a:stretch>
                  <a:fillRect l="-851" t="-7576" b="-25758"/>
                </a:stretch>
              </a:blipFill>
            </p:spPr>
            <p:txBody>
              <a:bodyPr/>
              <a:lstStyle/>
              <a:p>
                <a:r>
                  <a:rPr lang="en-US">
                    <a:noFill/>
                  </a:rPr>
                  <a:t> </a:t>
                </a:r>
              </a:p>
            </p:txBody>
          </p:sp>
        </mc:Fallback>
      </mc:AlternateContent>
      <p:sp>
        <p:nvSpPr>
          <p:cNvPr id="25" name="Title 1">
            <a:extLst>
              <a:ext uri="{FF2B5EF4-FFF2-40B4-BE49-F238E27FC236}">
                <a16:creationId xmlns:a16="http://schemas.microsoft.com/office/drawing/2014/main" id="{B7A3829D-0360-4F76-90EE-E52836440B98}"/>
              </a:ext>
            </a:extLst>
          </p:cNvPr>
          <p:cNvSpPr txBox="1">
            <a:spLocks/>
          </p:cNvSpPr>
          <p:nvPr/>
        </p:nvSpPr>
        <p:spPr>
          <a:xfrm>
            <a:off x="549905" y="337612"/>
            <a:ext cx="1655840" cy="510345"/>
          </a:xfrm>
          <a:prstGeom prst="rect">
            <a:avLst/>
          </a:prstGeom>
          <a:ln>
            <a:solidFill>
              <a:schemeClr val="tx1"/>
            </a:solid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RS Questions</a:t>
            </a:r>
            <a:endParaRPr lang="en-US" sz="2400" b="1" i="1" dirty="0"/>
          </a:p>
        </p:txBody>
      </p:sp>
      <p:sp>
        <p:nvSpPr>
          <p:cNvPr id="26" name="Title 1">
            <a:extLst>
              <a:ext uri="{FF2B5EF4-FFF2-40B4-BE49-F238E27FC236}">
                <a16:creationId xmlns:a16="http://schemas.microsoft.com/office/drawing/2014/main" id="{73F2DA83-2B2C-4F4C-90D9-4F33BA68DDBF}"/>
              </a:ext>
            </a:extLst>
          </p:cNvPr>
          <p:cNvSpPr txBox="1">
            <a:spLocks/>
          </p:cNvSpPr>
          <p:nvPr/>
        </p:nvSpPr>
        <p:spPr>
          <a:xfrm>
            <a:off x="3081556" y="372268"/>
            <a:ext cx="1655840" cy="510345"/>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Question A</a:t>
            </a:r>
            <a:endParaRPr lang="en-US" sz="2400" b="1" i="1" dirty="0"/>
          </a:p>
        </p:txBody>
      </p:sp>
      <p:sp>
        <p:nvSpPr>
          <p:cNvPr id="27" name="TextBox 26">
            <a:extLst>
              <a:ext uri="{FF2B5EF4-FFF2-40B4-BE49-F238E27FC236}">
                <a16:creationId xmlns:a16="http://schemas.microsoft.com/office/drawing/2014/main" id="{097CA7E5-98EB-4CA1-8080-F415CB4B310F}"/>
              </a:ext>
            </a:extLst>
          </p:cNvPr>
          <p:cNvSpPr txBox="1"/>
          <p:nvPr/>
        </p:nvSpPr>
        <p:spPr>
          <a:xfrm>
            <a:off x="9084137" y="5232501"/>
            <a:ext cx="649355" cy="400110"/>
          </a:xfrm>
          <a:prstGeom prst="rect">
            <a:avLst/>
          </a:prstGeom>
          <a:noFill/>
        </p:spPr>
        <p:txBody>
          <a:bodyPr wrap="square" rtlCol="0">
            <a:spAutoFit/>
          </a:bodyPr>
          <a:lstStyle/>
          <a:p>
            <a:r>
              <a:rPr lang="af-ZA" sz="2000" dirty="0"/>
              <a:t>(3)</a:t>
            </a:r>
            <a:endParaRPr lang="en-US" sz="2400" dirty="0"/>
          </a:p>
        </p:txBody>
      </p:sp>
      <p:sp>
        <p:nvSpPr>
          <p:cNvPr id="29" name="TextBox 28">
            <a:extLst>
              <a:ext uri="{FF2B5EF4-FFF2-40B4-BE49-F238E27FC236}">
                <a16:creationId xmlns:a16="http://schemas.microsoft.com/office/drawing/2014/main" id="{A31D53E3-5EF5-4EAC-9D5D-98EBBEF31E29}"/>
              </a:ext>
            </a:extLst>
          </p:cNvPr>
          <p:cNvSpPr txBox="1"/>
          <p:nvPr/>
        </p:nvSpPr>
        <p:spPr>
          <a:xfrm>
            <a:off x="9084137" y="5866208"/>
            <a:ext cx="649355" cy="400110"/>
          </a:xfrm>
          <a:prstGeom prst="rect">
            <a:avLst/>
          </a:prstGeom>
          <a:noFill/>
        </p:spPr>
        <p:txBody>
          <a:bodyPr wrap="square" rtlCol="0">
            <a:spAutoFit/>
          </a:bodyPr>
          <a:lstStyle/>
          <a:p>
            <a:r>
              <a:rPr lang="af-ZA" sz="2000" dirty="0"/>
              <a:t>(3)</a:t>
            </a:r>
            <a:endParaRPr lang="en-US" sz="2400" dirty="0"/>
          </a:p>
        </p:txBody>
      </p:sp>
      <p:sp>
        <p:nvSpPr>
          <p:cNvPr id="31" name="Content Placeholder 2">
            <a:extLst>
              <a:ext uri="{FF2B5EF4-FFF2-40B4-BE49-F238E27FC236}">
                <a16:creationId xmlns:a16="http://schemas.microsoft.com/office/drawing/2014/main" id="{7CA77D8A-3F8A-46A6-B39D-1736E4984D44}"/>
              </a:ext>
            </a:extLst>
          </p:cNvPr>
          <p:cNvSpPr txBox="1">
            <a:spLocks/>
          </p:cNvSpPr>
          <p:nvPr/>
        </p:nvSpPr>
        <p:spPr>
          <a:xfrm>
            <a:off x="7949741" y="59249"/>
            <a:ext cx="4113144" cy="675302"/>
          </a:xfrm>
          <a:prstGeom prst="rect">
            <a:avLst/>
          </a:prstGeom>
          <a:ln>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dirty="0">
                <a:ea typeface="Cambria Math" panose="02040503050406030204" pitchFamily="18" charset="0"/>
              </a:rPr>
              <a:t>Complete these questions. They will be marked during the online sessions.</a:t>
            </a:r>
            <a:endParaRPr lang="en-ZA" sz="2000" dirty="0">
              <a:ea typeface="Cambria Math" panose="02040503050406030204" pitchFamily="18" charset="0"/>
            </a:endParaRPr>
          </a:p>
        </p:txBody>
      </p:sp>
    </p:spTree>
    <p:extLst>
      <p:ext uri="{BB962C8B-B14F-4D97-AF65-F5344CB8AC3E}">
        <p14:creationId xmlns:p14="http://schemas.microsoft.com/office/powerpoint/2010/main" val="215398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7" grpId="0"/>
      <p:bldP spid="22" grpId="0"/>
      <p:bldP spid="23" grpId="0"/>
      <p:bldP spid="46" grpId="0"/>
      <p:bldP spid="53" grpId="0"/>
      <p:bldP spid="47" grpId="0" animBg="1"/>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D5D63432-DAC0-47F9-8907-69677184448A}"/>
              </a:ext>
            </a:extLst>
          </p:cNvPr>
          <p:cNvSpPr txBox="1"/>
          <p:nvPr/>
        </p:nvSpPr>
        <p:spPr>
          <a:xfrm>
            <a:off x="2697147" y="4187091"/>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B</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93372A8-6E9B-4AD6-B701-F36EE03D410B}"/>
                  </a:ext>
                </a:extLst>
              </p:cNvPr>
              <p:cNvSpPr txBox="1"/>
              <p:nvPr/>
            </p:nvSpPr>
            <p:spPr>
              <a:xfrm>
                <a:off x="788548" y="1343041"/>
                <a:ext cx="6987595" cy="408445"/>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In the figure below, BC = z, A</a:t>
                </a:r>
                <a14:m>
                  <m:oMath xmlns:m="http://schemas.openxmlformats.org/officeDocument/2006/math">
                    <m:acc>
                      <m:accPr>
                        <m:chr m:val="̂"/>
                        <m:ctrlPr>
                          <a:rPr lang="af-ZA" sz="2000" i="1">
                            <a:latin typeface="Cambria Math" panose="02040503050406030204" pitchFamily="18" charset="0"/>
                            <a:ea typeface="Cambria Math" panose="02040503050406030204" pitchFamily="18" charset="0"/>
                          </a:rPr>
                        </m:ctrlPr>
                      </m:accPr>
                      <m:e>
                        <m:r>
                          <a:rPr lang="af-ZA" sz="2000" b="0" i="1" smtClean="0">
                            <a:latin typeface="Cambria Math" panose="02040503050406030204" pitchFamily="18" charset="0"/>
                            <a:ea typeface="Cambria Math" panose="02040503050406030204" pitchFamily="18" charset="0"/>
                          </a:rPr>
                          <m:t>𝐸</m:t>
                        </m:r>
                      </m:e>
                    </m:acc>
                    <m:r>
                      <a:rPr lang="af-ZA" sz="2000" b="0" i="1" smtClean="0">
                        <a:latin typeface="Cambria Math" panose="02040503050406030204" pitchFamily="18" charset="0"/>
                        <a:ea typeface="Cambria Math" panose="02040503050406030204" pitchFamily="18" charset="0"/>
                      </a:rPr>
                      <m:t>𝐵</m:t>
                    </m:r>
                    <m:r>
                      <a:rPr lang="af-ZA" sz="2000" b="0" i="1" smtClean="0">
                        <a:latin typeface="Cambria Math" panose="02040503050406030204" pitchFamily="18" charset="0"/>
                        <a:ea typeface="Cambria Math" panose="02040503050406030204" pitchFamily="18" charset="0"/>
                      </a:rPr>
                      <m:t>=</m:t>
                    </m:r>
                    <m:r>
                      <a:rPr lang="af-ZA" sz="2000" b="0" i="1" smtClean="0">
                        <a:latin typeface="Cambria Math" panose="02040503050406030204" pitchFamily="18" charset="0"/>
                        <a:ea typeface="Cambria Math" panose="02040503050406030204" pitchFamily="18" charset="0"/>
                      </a:rPr>
                      <m:t>𝑥</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𝑎𝑛𝑑</m:t>
                    </m:r>
                    <m:r>
                      <m:rPr>
                        <m:nor/>
                      </m:rPr>
                      <a:rPr lang="af-ZA" sz="2000" b="0" i="0" smtClean="0">
                        <a:latin typeface="Cambria Math" panose="02040503050406030204" pitchFamily="18" charset="0"/>
                        <a:ea typeface="Cambria Math" panose="02040503050406030204" pitchFamily="18" charset="0"/>
                      </a:rPr>
                      <m:t> </m:t>
                    </m:r>
                    <m:r>
                      <m:rPr>
                        <m:nor/>
                      </m:rPr>
                      <a:rPr lang="af-ZA" sz="2000" b="0" i="0" smtClean="0">
                        <a:latin typeface="Cambria Math" panose="02040503050406030204" pitchFamily="18" charset="0"/>
                        <a:ea typeface="Cambria Math" panose="02040503050406030204" pitchFamily="18" charset="0"/>
                      </a:rPr>
                      <m:t>B</m:t>
                    </m:r>
                    <m:acc>
                      <m:accPr>
                        <m:chr m:val="̂"/>
                        <m:ctrlPr>
                          <a:rPr lang="af-ZA" sz="2000" i="1">
                            <a:latin typeface="Cambria Math" panose="02040503050406030204" pitchFamily="18" charset="0"/>
                            <a:ea typeface="Cambria Math" panose="02040503050406030204" pitchFamily="18" charset="0"/>
                          </a:rPr>
                        </m:ctrlPr>
                      </m:accPr>
                      <m:e>
                        <m:r>
                          <a:rPr lang="af-ZA" sz="2000" i="1">
                            <a:latin typeface="Cambria Math" panose="02040503050406030204" pitchFamily="18" charset="0"/>
                            <a:ea typeface="Cambria Math" panose="02040503050406030204" pitchFamily="18" charset="0"/>
                          </a:rPr>
                          <m:t>𝐸</m:t>
                        </m:r>
                      </m:e>
                    </m:acc>
                    <m:r>
                      <a:rPr lang="af-ZA" sz="2000" b="0" i="1" smtClean="0">
                        <a:latin typeface="Cambria Math" panose="02040503050406030204" pitchFamily="18" charset="0"/>
                        <a:ea typeface="Cambria Math" panose="02040503050406030204" pitchFamily="18" charset="0"/>
                      </a:rPr>
                      <m:t>𝐶</m:t>
                    </m:r>
                    <m:r>
                      <a:rPr lang="af-ZA" sz="2000" b="0" i="1" smtClean="0">
                        <a:latin typeface="Cambria Math" panose="02040503050406030204" pitchFamily="18" charset="0"/>
                        <a:ea typeface="Cambria Math" panose="02040503050406030204" pitchFamily="18" charset="0"/>
                      </a:rPr>
                      <m:t>=</m:t>
                    </m:r>
                    <m:r>
                      <a:rPr lang="af-ZA" sz="2000" b="0" i="1" smtClean="0">
                        <a:latin typeface="Cambria Math" panose="02040503050406030204" pitchFamily="18" charset="0"/>
                        <a:ea typeface="Cambria Math" panose="02040503050406030204" pitchFamily="18" charset="0"/>
                      </a:rPr>
                      <m:t>𝑦</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𝑠h𝑜𝑤</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𝑡h𝑎𝑡</m:t>
                    </m:r>
                  </m:oMath>
                </a14:m>
                <a:endParaRPr lang="en-ZA" sz="2000" dirty="0">
                  <a:latin typeface="Cambria Math" panose="02040503050406030204" pitchFamily="18" charset="0"/>
                  <a:ea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893372A8-6E9B-4AD6-B701-F36EE03D410B}"/>
                  </a:ext>
                </a:extLst>
              </p:cNvPr>
              <p:cNvSpPr txBox="1">
                <a:spLocks noRot="1" noChangeAspect="1" noMove="1" noResize="1" noEditPoints="1" noAdjustHandles="1" noChangeArrowheads="1" noChangeShapeType="1" noTextEdit="1"/>
              </p:cNvSpPr>
              <p:nvPr/>
            </p:nvSpPr>
            <p:spPr>
              <a:xfrm>
                <a:off x="788548" y="1343041"/>
                <a:ext cx="6987595" cy="408445"/>
              </a:xfrm>
              <a:prstGeom prst="rect">
                <a:avLst/>
              </a:prstGeom>
              <a:blipFill>
                <a:blip r:embed="rId2"/>
                <a:stretch>
                  <a:fillRect l="-872" t="-7463" b="-25373"/>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77AB58D9-7BB7-411C-9342-92900FF2DC04}"/>
              </a:ext>
            </a:extLst>
          </p:cNvPr>
          <p:cNvCxnSpPr>
            <a:cxnSpLocks/>
            <a:stCxn id="24" idx="2"/>
          </p:cNvCxnSpPr>
          <p:nvPr/>
        </p:nvCxnSpPr>
        <p:spPr>
          <a:xfrm flipH="1">
            <a:off x="3081556" y="4387146"/>
            <a:ext cx="4505080" cy="174131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26D0885-1CA5-4C56-9A59-8E470CB115CA}"/>
              </a:ext>
            </a:extLst>
          </p:cNvPr>
          <p:cNvSpPr txBox="1"/>
          <p:nvPr/>
        </p:nvSpPr>
        <p:spPr>
          <a:xfrm>
            <a:off x="7604146" y="6076590"/>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D</a:t>
            </a:r>
          </a:p>
        </p:txBody>
      </p:sp>
      <p:sp>
        <p:nvSpPr>
          <p:cNvPr id="23" name="TextBox 22">
            <a:extLst>
              <a:ext uri="{FF2B5EF4-FFF2-40B4-BE49-F238E27FC236}">
                <a16:creationId xmlns:a16="http://schemas.microsoft.com/office/drawing/2014/main" id="{AFAAE445-8CDB-45EB-8157-4E92995D0CAE}"/>
              </a:ext>
            </a:extLst>
          </p:cNvPr>
          <p:cNvSpPr txBox="1"/>
          <p:nvPr/>
        </p:nvSpPr>
        <p:spPr>
          <a:xfrm>
            <a:off x="2760467" y="6152484"/>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C</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8AF960E-655F-47A2-A650-2B4E670EEAC1}"/>
                  </a:ext>
                </a:extLst>
              </p:cNvPr>
              <p:cNvSpPr txBox="1"/>
              <p:nvPr/>
            </p:nvSpPr>
            <p:spPr>
              <a:xfrm>
                <a:off x="6566099" y="4375742"/>
                <a:ext cx="3343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800" b="0" i="1" smtClean="0">
                          <a:latin typeface="Cambria Math" panose="02040503050406030204" pitchFamily="18" charset="0"/>
                          <a:ea typeface="Cambria Math" panose="02040503050406030204" pitchFamily="18" charset="0"/>
                        </a:rPr>
                        <m:t>𝑦</m:t>
                      </m:r>
                    </m:oMath>
                  </m:oMathPara>
                </a14:m>
                <a:endParaRPr lang="en-US" dirty="0"/>
              </a:p>
            </p:txBody>
          </p:sp>
        </mc:Choice>
        <mc:Fallback xmlns="">
          <p:sp>
            <p:nvSpPr>
              <p:cNvPr id="42" name="TextBox 41">
                <a:extLst>
                  <a:ext uri="{FF2B5EF4-FFF2-40B4-BE49-F238E27FC236}">
                    <a16:creationId xmlns:a16="http://schemas.microsoft.com/office/drawing/2014/main" id="{28AF960E-655F-47A2-A650-2B4E670EEAC1}"/>
                  </a:ext>
                </a:extLst>
              </p:cNvPr>
              <p:cNvSpPr txBox="1">
                <a:spLocks noRot="1" noChangeAspect="1" noMove="1" noResize="1" noEditPoints="1" noAdjustHandles="1" noChangeArrowheads="1" noChangeShapeType="1" noTextEdit="1"/>
              </p:cNvSpPr>
              <p:nvPr/>
            </p:nvSpPr>
            <p:spPr>
              <a:xfrm>
                <a:off x="6566099" y="4375742"/>
                <a:ext cx="334342" cy="369332"/>
              </a:xfrm>
              <a:prstGeom prst="rect">
                <a:avLst/>
              </a:prstGeom>
              <a:blipFill>
                <a:blip r:embed="rId3"/>
                <a:stretch>
                  <a:fillRect b="-6667"/>
                </a:stretch>
              </a:blipFill>
            </p:spPr>
            <p:txBody>
              <a:bodyPr/>
              <a:lstStyle/>
              <a:p>
                <a:r>
                  <a:rPr lang="en-US">
                    <a:noFill/>
                  </a:rPr>
                  <a:t> </a:t>
                </a:r>
              </a:p>
            </p:txBody>
          </p:sp>
        </mc:Fallback>
      </mc:AlternateContent>
      <p:sp>
        <p:nvSpPr>
          <p:cNvPr id="53" name="TextBox 52">
            <a:extLst>
              <a:ext uri="{FF2B5EF4-FFF2-40B4-BE49-F238E27FC236}">
                <a16:creationId xmlns:a16="http://schemas.microsoft.com/office/drawing/2014/main" id="{D9459E26-36A9-4FAE-904E-B0F98AE97868}"/>
              </a:ext>
            </a:extLst>
          </p:cNvPr>
          <p:cNvSpPr txBox="1"/>
          <p:nvPr/>
        </p:nvSpPr>
        <p:spPr>
          <a:xfrm>
            <a:off x="2698722" y="2270799"/>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A</a:t>
            </a:r>
          </a:p>
        </p:txBody>
      </p:sp>
      <p:sp>
        <p:nvSpPr>
          <p:cNvPr id="24" name="Isosceles Triangle 23">
            <a:extLst>
              <a:ext uri="{FF2B5EF4-FFF2-40B4-BE49-F238E27FC236}">
                <a16:creationId xmlns:a16="http://schemas.microsoft.com/office/drawing/2014/main" id="{474BEDB1-9E4F-4293-9CF2-8CEB93E3D1A1}"/>
              </a:ext>
            </a:extLst>
          </p:cNvPr>
          <p:cNvSpPr/>
          <p:nvPr/>
        </p:nvSpPr>
        <p:spPr>
          <a:xfrm flipH="1">
            <a:off x="3081556" y="2470854"/>
            <a:ext cx="4505080" cy="1916292"/>
          </a:xfrm>
          <a:prstGeom prst="triangle">
            <a:avLst>
              <a:gd name="adj" fmla="val 100000"/>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5ECB4FC-2EE7-4B77-BBBD-57B28C63564F}"/>
                  </a:ext>
                </a:extLst>
              </p:cNvPr>
              <p:cNvSpPr txBox="1"/>
              <p:nvPr/>
            </p:nvSpPr>
            <p:spPr>
              <a:xfrm>
                <a:off x="6642913" y="4029218"/>
                <a:ext cx="3343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800" b="0" i="1" smtClean="0">
                          <a:latin typeface="Cambria Math" panose="02040503050406030204" pitchFamily="18" charset="0"/>
                          <a:ea typeface="Cambria Math" panose="02040503050406030204" pitchFamily="18" charset="0"/>
                        </a:rPr>
                        <m:t>𝑥</m:t>
                      </m:r>
                    </m:oMath>
                  </m:oMathPara>
                </a14:m>
                <a:endParaRPr lang="en-US" dirty="0"/>
              </a:p>
            </p:txBody>
          </p:sp>
        </mc:Choice>
        <mc:Fallback xmlns="">
          <p:sp>
            <p:nvSpPr>
              <p:cNvPr id="43" name="TextBox 42">
                <a:extLst>
                  <a:ext uri="{FF2B5EF4-FFF2-40B4-BE49-F238E27FC236}">
                    <a16:creationId xmlns:a16="http://schemas.microsoft.com/office/drawing/2014/main" id="{15ECB4FC-2EE7-4B77-BBBD-57B28C63564F}"/>
                  </a:ext>
                </a:extLst>
              </p:cNvPr>
              <p:cNvSpPr txBox="1">
                <a:spLocks noRot="1" noChangeAspect="1" noMove="1" noResize="1" noEditPoints="1" noAdjustHandles="1" noChangeArrowheads="1" noChangeShapeType="1" noTextEdit="1"/>
              </p:cNvSpPr>
              <p:nvPr/>
            </p:nvSpPr>
            <p:spPr>
              <a:xfrm>
                <a:off x="6642913" y="4029218"/>
                <a:ext cx="334342" cy="369332"/>
              </a:xfrm>
              <a:prstGeom prst="rect">
                <a:avLst/>
              </a:prstGeom>
              <a:blipFill>
                <a:blip r:embed="rId4"/>
                <a:stretch>
                  <a:fillRect/>
                </a:stretch>
              </a:blipFill>
            </p:spPr>
            <p:txBody>
              <a:bodyPr/>
              <a:lstStyle/>
              <a:p>
                <a:r>
                  <a:rPr lang="en-US">
                    <a:noFill/>
                  </a:rPr>
                  <a:t> </a:t>
                </a:r>
              </a:p>
            </p:txBody>
          </p:sp>
        </mc:Fallback>
      </mc:AlternateContent>
      <p:sp>
        <p:nvSpPr>
          <p:cNvPr id="47" name="Rectangle 46">
            <a:extLst>
              <a:ext uri="{FF2B5EF4-FFF2-40B4-BE49-F238E27FC236}">
                <a16:creationId xmlns:a16="http://schemas.microsoft.com/office/drawing/2014/main" id="{A1AA35BD-3F55-4574-87CA-D42863B0EB60}"/>
              </a:ext>
            </a:extLst>
          </p:cNvPr>
          <p:cNvSpPr/>
          <p:nvPr/>
        </p:nvSpPr>
        <p:spPr>
          <a:xfrm>
            <a:off x="3104461" y="4163067"/>
            <a:ext cx="265292" cy="224079"/>
          </a:xfrm>
          <a:prstGeom prst="rect">
            <a:avLst/>
          </a:prstGeom>
          <a:noFill/>
          <a:ln w="28575">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ZA"/>
          </a:p>
        </p:txBody>
      </p:sp>
      <p:sp>
        <p:nvSpPr>
          <p:cNvPr id="2" name="Rectangle 1">
            <a:extLst>
              <a:ext uri="{FF2B5EF4-FFF2-40B4-BE49-F238E27FC236}">
                <a16:creationId xmlns:a16="http://schemas.microsoft.com/office/drawing/2014/main" id="{C782958B-D6E4-496D-A61F-5F86FD6493B0}"/>
              </a:ext>
            </a:extLst>
          </p:cNvPr>
          <p:cNvSpPr/>
          <p:nvPr/>
        </p:nvSpPr>
        <p:spPr>
          <a:xfrm>
            <a:off x="3081556" y="4387146"/>
            <a:ext cx="4545495" cy="174131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CEA8F5B-E3D7-43BD-9A4C-0F49792FA82B}"/>
              </a:ext>
            </a:extLst>
          </p:cNvPr>
          <p:cNvSpPr txBox="1"/>
          <p:nvPr/>
        </p:nvSpPr>
        <p:spPr>
          <a:xfrm>
            <a:off x="7575184" y="4127745"/>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E</a:t>
            </a:r>
          </a:p>
        </p:txBody>
      </p:sp>
      <p:sp>
        <p:nvSpPr>
          <p:cNvPr id="32" name="Rectangle 31">
            <a:extLst>
              <a:ext uri="{FF2B5EF4-FFF2-40B4-BE49-F238E27FC236}">
                <a16:creationId xmlns:a16="http://schemas.microsoft.com/office/drawing/2014/main" id="{94CE5F8B-3F46-4634-8625-035E8356780B}"/>
              </a:ext>
            </a:extLst>
          </p:cNvPr>
          <p:cNvSpPr/>
          <p:nvPr/>
        </p:nvSpPr>
        <p:spPr>
          <a:xfrm>
            <a:off x="3081556" y="5904381"/>
            <a:ext cx="265292" cy="224079"/>
          </a:xfrm>
          <a:prstGeom prst="rect">
            <a:avLst/>
          </a:prstGeom>
          <a:noFill/>
          <a:ln w="28575">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ZA"/>
          </a:p>
        </p:txBody>
      </p:sp>
      <p:sp>
        <p:nvSpPr>
          <p:cNvPr id="33" name="Rectangle 32">
            <a:extLst>
              <a:ext uri="{FF2B5EF4-FFF2-40B4-BE49-F238E27FC236}">
                <a16:creationId xmlns:a16="http://schemas.microsoft.com/office/drawing/2014/main" id="{71B44CA9-059F-4A65-B7F7-0564A2F45A02}"/>
              </a:ext>
            </a:extLst>
          </p:cNvPr>
          <p:cNvSpPr/>
          <p:nvPr/>
        </p:nvSpPr>
        <p:spPr>
          <a:xfrm>
            <a:off x="7367616" y="5914847"/>
            <a:ext cx="265292" cy="224079"/>
          </a:xfrm>
          <a:prstGeom prst="rect">
            <a:avLst/>
          </a:prstGeom>
          <a:noFill/>
          <a:ln w="28575">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ZA"/>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9E15987-36C7-4A5D-BC45-9BAD01709811}"/>
                  </a:ext>
                </a:extLst>
              </p:cNvPr>
              <p:cNvSpPr txBox="1"/>
              <p:nvPr/>
            </p:nvSpPr>
            <p:spPr>
              <a:xfrm>
                <a:off x="7776143" y="1206913"/>
                <a:ext cx="2199861" cy="680699"/>
              </a:xfrm>
              <a:prstGeom prst="rect">
                <a:avLst/>
              </a:prstGeom>
              <a:noFill/>
            </p:spPr>
            <p:txBody>
              <a:bodyPr wrap="square">
                <a:spAutoFit/>
              </a:bodyPr>
              <a:lstStyle/>
              <a:p>
                <a14:m>
                  <m:oMath xmlns:m="http://schemas.openxmlformats.org/officeDocument/2006/math">
                    <m:r>
                      <a:rPr lang="af-ZA" sz="2400" b="0" i="1" smtClean="0">
                        <a:latin typeface="Cambria Math" panose="02040503050406030204" pitchFamily="18" charset="0"/>
                        <a:ea typeface="Cambria Math" panose="02040503050406030204" pitchFamily="18" charset="0"/>
                      </a:rPr>
                      <m:t>𝐴𝐶</m:t>
                    </m:r>
                    <m:r>
                      <a:rPr lang="af-ZA" sz="2400" b="0" i="1" smtClean="0">
                        <a:latin typeface="Cambria Math" panose="02040503050406030204" pitchFamily="18" charset="0"/>
                        <a:ea typeface="Cambria Math" panose="02040503050406030204" pitchFamily="18" charset="0"/>
                      </a:rPr>
                      <m:t>=</m:t>
                    </m:r>
                  </m:oMath>
                </a14:m>
                <a:r>
                  <a:rPr lang="en-ZA" sz="2400" dirty="0">
                    <a:latin typeface="Cambria Math" panose="02040503050406030204" pitchFamily="18" charset="0"/>
                    <a:ea typeface="Cambria Math" panose="02040503050406030204" pitchFamily="18" charset="0"/>
                  </a:rPr>
                  <a:t> </a:t>
                </a:r>
                <a14:m>
                  <m:oMath xmlns:m="http://schemas.openxmlformats.org/officeDocument/2006/math">
                    <m:f>
                      <m:fPr>
                        <m:ctrlPr>
                          <a:rPr lang="af-ZA" sz="2400" i="1">
                            <a:latin typeface="Cambria Math" panose="02040503050406030204" pitchFamily="18" charset="0"/>
                            <a:ea typeface="Cambria Math" panose="02040503050406030204" pitchFamily="18" charset="0"/>
                          </a:rPr>
                        </m:ctrlPr>
                      </m:fPr>
                      <m:num>
                        <m:r>
                          <a:rPr lang="af-ZA" sz="2400" b="0" i="1" smtClean="0">
                            <a:latin typeface="Cambria Math" panose="02040503050406030204" pitchFamily="18" charset="0"/>
                            <a:ea typeface="Cambria Math" panose="02040503050406030204" pitchFamily="18" charset="0"/>
                          </a:rPr>
                          <m:t>𝑧</m:t>
                        </m:r>
                        <m:r>
                          <a:rPr lang="af-ZA" sz="2400" i="1">
                            <a:latin typeface="Cambria Math" panose="02040503050406030204" pitchFamily="18" charset="0"/>
                            <a:ea typeface="Cambria Math" panose="02040503050406030204" pitchFamily="18" charset="0"/>
                          </a:rPr>
                          <m:t>.</m:t>
                        </m:r>
                        <m:func>
                          <m:funcPr>
                            <m:ctrlPr>
                              <a:rPr lang="af-ZA" sz="2400" i="1">
                                <a:latin typeface="Cambria Math" panose="02040503050406030204" pitchFamily="18" charset="0"/>
                                <a:ea typeface="Cambria Math" panose="02040503050406030204" pitchFamily="18" charset="0"/>
                              </a:rPr>
                            </m:ctrlPr>
                          </m:funcPr>
                          <m:fName>
                            <m:r>
                              <m:rPr>
                                <m:sty m:val="p"/>
                              </m:rPr>
                              <a:rPr lang="af-ZA" sz="240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𝑥</m:t>
                            </m:r>
                            <m:r>
                              <a:rPr lang="af-ZA" sz="2400" b="0" i="1" smtClean="0">
                                <a:latin typeface="Cambria Math" panose="02040503050406030204" pitchFamily="18" charset="0"/>
                                <a:ea typeface="Cambria Math" panose="02040503050406030204" pitchFamily="18" charset="0"/>
                              </a:rPr>
                              <m:t>+</m:t>
                            </m:r>
                            <m:r>
                              <a:rPr lang="af-ZA" sz="2400" i="1">
                                <a:latin typeface="Cambria Math" panose="02040503050406030204" pitchFamily="18" charset="0"/>
                                <a:ea typeface="Cambria Math" panose="02040503050406030204" pitchFamily="18" charset="0"/>
                              </a:rPr>
                              <m:t>𝑦</m:t>
                            </m:r>
                            <m:r>
                              <a:rPr lang="af-ZA" sz="2400" b="0" i="1" smtClean="0">
                                <a:latin typeface="Cambria Math" panose="02040503050406030204" pitchFamily="18" charset="0"/>
                                <a:ea typeface="Cambria Math" panose="02040503050406030204" pitchFamily="18" charset="0"/>
                              </a:rPr>
                              <m:t>)</m:t>
                            </m:r>
                          </m:e>
                        </m:func>
                      </m:num>
                      <m:den>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𝑦</m:t>
                            </m:r>
                          </m:e>
                        </m:func>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cos</m:t>
                            </m:r>
                          </m:fName>
                          <m:e>
                            <m:r>
                              <a:rPr lang="af-ZA" sz="2400" b="0" i="1" smtClean="0">
                                <a:latin typeface="Cambria Math" panose="02040503050406030204" pitchFamily="18" charset="0"/>
                                <a:ea typeface="Cambria Math" panose="02040503050406030204" pitchFamily="18" charset="0"/>
                              </a:rPr>
                              <m:t>𝑥</m:t>
                            </m:r>
                          </m:e>
                        </m:func>
                      </m:den>
                    </m:f>
                  </m:oMath>
                </a14:m>
                <a:endParaRPr lang="en-US" sz="2400" dirty="0"/>
              </a:p>
            </p:txBody>
          </p:sp>
        </mc:Choice>
        <mc:Fallback xmlns="">
          <p:sp>
            <p:nvSpPr>
              <p:cNvPr id="35" name="TextBox 34">
                <a:extLst>
                  <a:ext uri="{FF2B5EF4-FFF2-40B4-BE49-F238E27FC236}">
                    <a16:creationId xmlns:a16="http://schemas.microsoft.com/office/drawing/2014/main" id="{79E15987-36C7-4A5D-BC45-9BAD01709811}"/>
                  </a:ext>
                </a:extLst>
              </p:cNvPr>
              <p:cNvSpPr txBox="1">
                <a:spLocks noRot="1" noChangeAspect="1" noMove="1" noResize="1" noEditPoints="1" noAdjustHandles="1" noChangeArrowheads="1" noChangeShapeType="1" noTextEdit="1"/>
              </p:cNvSpPr>
              <p:nvPr/>
            </p:nvSpPr>
            <p:spPr>
              <a:xfrm>
                <a:off x="7776143" y="1206913"/>
                <a:ext cx="2199861" cy="680699"/>
              </a:xfrm>
              <a:prstGeom prst="rect">
                <a:avLst/>
              </a:prstGeom>
              <a:blipFill>
                <a:blip r:embed="rId5"/>
                <a:stretch>
                  <a:fillRect/>
                </a:stretch>
              </a:blipFill>
            </p:spPr>
            <p:txBody>
              <a:bodyPr/>
              <a:lstStyle/>
              <a:p>
                <a:r>
                  <a:rPr lang="en-US">
                    <a:noFill/>
                  </a:rPr>
                  <a:t> </a:t>
                </a:r>
              </a:p>
            </p:txBody>
          </p:sp>
        </mc:Fallback>
      </mc:AlternateContent>
      <p:sp>
        <p:nvSpPr>
          <p:cNvPr id="36" name="Title 1">
            <a:extLst>
              <a:ext uri="{FF2B5EF4-FFF2-40B4-BE49-F238E27FC236}">
                <a16:creationId xmlns:a16="http://schemas.microsoft.com/office/drawing/2014/main" id="{F5B699D2-D45C-4997-BAAF-D590098D9CD1}"/>
              </a:ext>
            </a:extLst>
          </p:cNvPr>
          <p:cNvSpPr txBox="1">
            <a:spLocks/>
          </p:cNvSpPr>
          <p:nvPr/>
        </p:nvSpPr>
        <p:spPr>
          <a:xfrm>
            <a:off x="760734" y="374776"/>
            <a:ext cx="1655840" cy="510345"/>
          </a:xfrm>
          <a:prstGeom prst="rect">
            <a:avLst/>
          </a:prstGeom>
          <a:ln>
            <a:solidFill>
              <a:schemeClr val="tx1"/>
            </a:solid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RS Questions</a:t>
            </a:r>
            <a:endParaRPr lang="en-US" sz="2400" b="1" i="1" dirty="0"/>
          </a:p>
        </p:txBody>
      </p:sp>
      <p:sp>
        <p:nvSpPr>
          <p:cNvPr id="37" name="Title 1">
            <a:extLst>
              <a:ext uri="{FF2B5EF4-FFF2-40B4-BE49-F238E27FC236}">
                <a16:creationId xmlns:a16="http://schemas.microsoft.com/office/drawing/2014/main" id="{F301C0C5-B6ED-40C0-90B0-2F4FBB17CB1A}"/>
              </a:ext>
            </a:extLst>
          </p:cNvPr>
          <p:cNvSpPr txBox="1">
            <a:spLocks/>
          </p:cNvSpPr>
          <p:nvPr/>
        </p:nvSpPr>
        <p:spPr>
          <a:xfrm>
            <a:off x="3081556" y="372268"/>
            <a:ext cx="1655840" cy="510345"/>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Question B</a:t>
            </a:r>
            <a:endParaRPr lang="en-US" sz="2400" b="1" i="1" dirty="0"/>
          </a:p>
        </p:txBody>
      </p:sp>
      <p:sp>
        <p:nvSpPr>
          <p:cNvPr id="41" name="TextBox 40">
            <a:extLst>
              <a:ext uri="{FF2B5EF4-FFF2-40B4-BE49-F238E27FC236}">
                <a16:creationId xmlns:a16="http://schemas.microsoft.com/office/drawing/2014/main" id="{7BED798C-73CE-4873-8CA1-AD83A7109EFE}"/>
              </a:ext>
            </a:extLst>
          </p:cNvPr>
          <p:cNvSpPr txBox="1"/>
          <p:nvPr/>
        </p:nvSpPr>
        <p:spPr>
          <a:xfrm>
            <a:off x="10748331" y="1351376"/>
            <a:ext cx="649355" cy="400110"/>
          </a:xfrm>
          <a:prstGeom prst="rect">
            <a:avLst/>
          </a:prstGeom>
          <a:noFill/>
        </p:spPr>
        <p:txBody>
          <a:bodyPr wrap="square" rtlCol="0">
            <a:spAutoFit/>
          </a:bodyPr>
          <a:lstStyle/>
          <a:p>
            <a:r>
              <a:rPr lang="af-ZA" sz="2000" dirty="0"/>
              <a:t>(6)</a:t>
            </a:r>
            <a:endParaRPr lang="en-US" sz="2400" dirty="0"/>
          </a:p>
        </p:txBody>
      </p:sp>
      <p:sp>
        <p:nvSpPr>
          <p:cNvPr id="45" name="Content Placeholder 2">
            <a:extLst>
              <a:ext uri="{FF2B5EF4-FFF2-40B4-BE49-F238E27FC236}">
                <a16:creationId xmlns:a16="http://schemas.microsoft.com/office/drawing/2014/main" id="{566C5D26-89A8-4F64-85E0-14CD54AB53A0}"/>
              </a:ext>
            </a:extLst>
          </p:cNvPr>
          <p:cNvSpPr txBox="1">
            <a:spLocks/>
          </p:cNvSpPr>
          <p:nvPr/>
        </p:nvSpPr>
        <p:spPr>
          <a:xfrm>
            <a:off x="7949741" y="59249"/>
            <a:ext cx="4113144" cy="675302"/>
          </a:xfrm>
          <a:prstGeom prst="rect">
            <a:avLst/>
          </a:prstGeom>
          <a:ln>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dirty="0">
                <a:ea typeface="Cambria Math" panose="02040503050406030204" pitchFamily="18" charset="0"/>
              </a:rPr>
              <a:t>Complete these questions. They will be marked during the online sessions.</a:t>
            </a:r>
            <a:endParaRPr lang="en-ZA" sz="2000" dirty="0">
              <a:ea typeface="Cambria Math" panose="02040503050406030204" pitchFamily="18" charset="0"/>
            </a:endParaRPr>
          </a:p>
        </p:txBody>
      </p:sp>
    </p:spTree>
    <p:extLst>
      <p:ext uri="{BB962C8B-B14F-4D97-AF65-F5344CB8AC3E}">
        <p14:creationId xmlns:p14="http://schemas.microsoft.com/office/powerpoint/2010/main" val="185449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7" grpId="0"/>
      <p:bldP spid="22" grpId="0"/>
      <p:bldP spid="23" grpId="0"/>
      <p:bldP spid="53" grpId="0"/>
      <p:bldP spid="47" grpId="0" animBg="1"/>
      <p:bldP spid="31" grpId="0"/>
      <p:bldP spid="32" grpId="0" animBg="1"/>
      <p:bldP spid="3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D5D63432-DAC0-47F9-8907-69677184448A}"/>
              </a:ext>
            </a:extLst>
          </p:cNvPr>
          <p:cNvSpPr txBox="1"/>
          <p:nvPr/>
        </p:nvSpPr>
        <p:spPr>
          <a:xfrm>
            <a:off x="7067693" y="3018720"/>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J</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93372A8-6E9B-4AD6-B701-F36EE03D410B}"/>
                  </a:ext>
                </a:extLst>
              </p:cNvPr>
              <p:cNvSpPr txBox="1"/>
              <p:nvPr/>
            </p:nvSpPr>
            <p:spPr>
              <a:xfrm>
                <a:off x="982642" y="5840450"/>
                <a:ext cx="6429045" cy="707886"/>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2. Calculate the distance FG if </a:t>
                </a:r>
                <a14:m>
                  <m:oMath xmlns:m="http://schemas.openxmlformats.org/officeDocument/2006/math">
                    <m:r>
                      <a:rPr lang="af-ZA" sz="2000" b="0" i="1" smtClean="0">
                        <a:latin typeface="Cambria Math" panose="02040503050406030204" pitchFamily="18" charset="0"/>
                        <a:ea typeface="Cambria Math" panose="02040503050406030204" pitchFamily="18" charset="0"/>
                      </a:rPr>
                      <m:t>𝑎</m:t>
                    </m:r>
                    <m:r>
                      <a:rPr lang="af-ZA" sz="2000" b="0" i="1" smtClean="0">
                        <a:latin typeface="Cambria Math" panose="02040503050406030204" pitchFamily="18" charset="0"/>
                        <a:ea typeface="Cambria Math" panose="02040503050406030204" pitchFamily="18" charset="0"/>
                      </a:rPr>
                      <m:t>=31,2 </m:t>
                    </m:r>
                    <m:r>
                      <a:rPr lang="af-ZA" sz="2000" b="0" i="1" smtClean="0">
                        <a:latin typeface="Cambria Math" panose="02040503050406030204" pitchFamily="18" charset="0"/>
                        <a:ea typeface="Cambria Math" panose="02040503050406030204" pitchFamily="18" charset="0"/>
                      </a:rPr>
                      <m:t>𝑚</m:t>
                    </m:r>
                    <m:r>
                      <a:rPr lang="af-ZA" sz="2000" b="0" i="1" smtClean="0">
                        <a:latin typeface="Cambria Math" panose="02040503050406030204" pitchFamily="18" charset="0"/>
                        <a:ea typeface="Cambria Math" panose="02040503050406030204" pitchFamily="18" charset="0"/>
                      </a:rPr>
                      <m:t> ,  </m:t>
                    </m:r>
                  </m:oMath>
                </a14:m>
                <a:endParaRPr lang="af-ZA" sz="20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af-ZA" sz="2000" i="1" smtClean="0">
                          <a:latin typeface="Cambria Math" panose="02040503050406030204" pitchFamily="18" charset="0"/>
                          <a:ea typeface="Cambria Math" panose="02040503050406030204" pitchFamily="18" charset="0"/>
                        </a:rPr>
                        <m:t>𝑥</m:t>
                      </m:r>
                      <m:r>
                        <a:rPr lang="af-ZA" sz="2000">
                          <a:latin typeface="Cambria Math" panose="02040503050406030204" pitchFamily="18" charset="0"/>
                          <a:ea typeface="Cambria Math" panose="02040503050406030204" pitchFamily="18" charset="0"/>
                        </a:rPr>
                        <m:t>=</m:t>
                      </m:r>
                      <m:r>
                        <a:rPr lang="af-ZA" sz="2000" b="0" i="1" smtClean="0">
                          <a:latin typeface="Cambria Math" panose="02040503050406030204" pitchFamily="18" charset="0"/>
                          <a:ea typeface="Cambria Math" panose="02040503050406030204" pitchFamily="18" charset="0"/>
                        </a:rPr>
                        <m:t>40° </m:t>
                      </m:r>
                      <m:r>
                        <a:rPr lang="af-ZA" sz="2000" b="0" i="1" smtClean="0">
                          <a:latin typeface="Cambria Math" panose="02040503050406030204" pitchFamily="18" charset="0"/>
                          <a:ea typeface="Cambria Math" panose="02040503050406030204" pitchFamily="18" charset="0"/>
                        </a:rPr>
                        <m:t>𝑎𝑛𝑑</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𝑦</m:t>
                      </m:r>
                      <m:r>
                        <a:rPr lang="af-ZA" sz="2000" b="0" i="1" smtClean="0">
                          <a:latin typeface="Cambria Math" panose="02040503050406030204" pitchFamily="18" charset="0"/>
                          <a:ea typeface="Cambria Math" panose="02040503050406030204" pitchFamily="18" charset="0"/>
                        </a:rPr>
                        <m:t>=28°, </m:t>
                      </m:r>
                      <m:r>
                        <a:rPr lang="af-ZA" sz="2000" i="1">
                          <a:latin typeface="Cambria Math" panose="02040503050406030204" pitchFamily="18" charset="0"/>
                          <a:ea typeface="Cambria Math" panose="02040503050406030204" pitchFamily="18" charset="0"/>
                        </a:rPr>
                        <m:t>𝑟𝑜𝑢𝑛𝑑</m:t>
                      </m:r>
                      <m:r>
                        <a:rPr lang="af-ZA" sz="2000" i="1">
                          <a:latin typeface="Cambria Math" panose="02040503050406030204" pitchFamily="18" charset="0"/>
                          <a:ea typeface="Cambria Math" panose="02040503050406030204" pitchFamily="18" charset="0"/>
                        </a:rPr>
                        <m:t> </m:t>
                      </m:r>
                      <m:r>
                        <a:rPr lang="af-ZA" sz="2000" i="1">
                          <a:latin typeface="Cambria Math" panose="02040503050406030204" pitchFamily="18" charset="0"/>
                          <a:ea typeface="Cambria Math" panose="02040503050406030204" pitchFamily="18" charset="0"/>
                        </a:rPr>
                        <m:t>𝑜𝑓𝑓</m:t>
                      </m:r>
                      <m:r>
                        <a:rPr lang="af-ZA" sz="2000" i="1">
                          <a:latin typeface="Cambria Math" panose="02040503050406030204" pitchFamily="18" charset="0"/>
                          <a:ea typeface="Cambria Math" panose="02040503050406030204" pitchFamily="18" charset="0"/>
                        </a:rPr>
                        <m:t> </m:t>
                      </m:r>
                      <m:r>
                        <a:rPr lang="af-ZA" sz="2000" i="1">
                          <a:latin typeface="Cambria Math" panose="02040503050406030204" pitchFamily="18" charset="0"/>
                          <a:ea typeface="Cambria Math" panose="02040503050406030204" pitchFamily="18" charset="0"/>
                        </a:rPr>
                        <m:t>𝑡𝑜</m:t>
                      </m:r>
                      <m:r>
                        <a:rPr lang="af-ZA" sz="2000" i="1">
                          <a:latin typeface="Cambria Math" panose="02040503050406030204" pitchFamily="18" charset="0"/>
                          <a:ea typeface="Cambria Math" panose="02040503050406030204" pitchFamily="18" charset="0"/>
                        </a:rPr>
                        <m:t> </m:t>
                      </m:r>
                      <m:r>
                        <a:rPr lang="af-ZA" sz="2000" i="1">
                          <a:latin typeface="Cambria Math" panose="02040503050406030204" pitchFamily="18" charset="0"/>
                          <a:ea typeface="Cambria Math" panose="02040503050406030204" pitchFamily="18" charset="0"/>
                        </a:rPr>
                        <m:t>𝑜𝑛𝑒</m:t>
                      </m:r>
                      <m:r>
                        <a:rPr lang="af-ZA" sz="2000" i="1">
                          <a:latin typeface="Cambria Math" panose="02040503050406030204" pitchFamily="18" charset="0"/>
                          <a:ea typeface="Cambria Math" panose="02040503050406030204" pitchFamily="18" charset="0"/>
                        </a:rPr>
                        <m:t> </m:t>
                      </m:r>
                      <m:r>
                        <a:rPr lang="af-ZA" sz="2000" i="1">
                          <a:latin typeface="Cambria Math" panose="02040503050406030204" pitchFamily="18" charset="0"/>
                          <a:ea typeface="Cambria Math" panose="02040503050406030204" pitchFamily="18" charset="0"/>
                        </a:rPr>
                        <m:t>𝑑𝑒𝑐𝑖𝑚𝑎𝑙</m:t>
                      </m:r>
                      <m:r>
                        <a:rPr lang="af-ZA" sz="2000" i="1">
                          <a:latin typeface="Cambria Math" panose="02040503050406030204" pitchFamily="18" charset="0"/>
                          <a:ea typeface="Cambria Math" panose="02040503050406030204" pitchFamily="18" charset="0"/>
                        </a:rPr>
                        <m:t> </m:t>
                      </m:r>
                      <m:r>
                        <a:rPr lang="af-ZA" sz="2000" i="1">
                          <a:latin typeface="Cambria Math" panose="02040503050406030204" pitchFamily="18" charset="0"/>
                          <a:ea typeface="Cambria Math" panose="02040503050406030204" pitchFamily="18" charset="0"/>
                        </a:rPr>
                        <m:t>𝑝𝑙𝑎𝑐𝑒</m:t>
                      </m:r>
                    </m:oMath>
                  </m:oMathPara>
                </a14:m>
                <a:endParaRPr lang="en-ZA" sz="2000" dirty="0">
                  <a:latin typeface="Cambria Math" panose="02040503050406030204" pitchFamily="18" charset="0"/>
                  <a:ea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893372A8-6E9B-4AD6-B701-F36EE03D410B}"/>
                  </a:ext>
                </a:extLst>
              </p:cNvPr>
              <p:cNvSpPr txBox="1">
                <a:spLocks noRot="1" noChangeAspect="1" noMove="1" noResize="1" noEditPoints="1" noAdjustHandles="1" noChangeArrowheads="1" noChangeShapeType="1" noTextEdit="1"/>
              </p:cNvSpPr>
              <p:nvPr/>
            </p:nvSpPr>
            <p:spPr>
              <a:xfrm>
                <a:off x="982642" y="5840450"/>
                <a:ext cx="6429045" cy="707886"/>
              </a:xfrm>
              <a:prstGeom prst="rect">
                <a:avLst/>
              </a:prstGeom>
              <a:blipFill>
                <a:blip r:embed="rId2"/>
                <a:stretch>
                  <a:fillRect l="-948" t="-4310" b="-9483"/>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77AB58D9-7BB7-411C-9342-92900FF2DC04}"/>
              </a:ext>
            </a:extLst>
          </p:cNvPr>
          <p:cNvCxnSpPr>
            <a:cxnSpLocks/>
            <a:stCxn id="24" idx="5"/>
            <a:endCxn id="24" idx="2"/>
          </p:cNvCxnSpPr>
          <p:nvPr/>
        </p:nvCxnSpPr>
        <p:spPr>
          <a:xfrm flipH="1">
            <a:off x="3299186" y="3191210"/>
            <a:ext cx="3689948" cy="104484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26D0885-1CA5-4C56-9A59-8E470CB115CA}"/>
              </a:ext>
            </a:extLst>
          </p:cNvPr>
          <p:cNvSpPr txBox="1"/>
          <p:nvPr/>
        </p:nvSpPr>
        <p:spPr>
          <a:xfrm>
            <a:off x="7026844" y="2022554"/>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H</a:t>
            </a:r>
          </a:p>
        </p:txBody>
      </p:sp>
      <p:sp>
        <p:nvSpPr>
          <p:cNvPr id="23" name="TextBox 22">
            <a:extLst>
              <a:ext uri="{FF2B5EF4-FFF2-40B4-BE49-F238E27FC236}">
                <a16:creationId xmlns:a16="http://schemas.microsoft.com/office/drawing/2014/main" id="{AFAAE445-8CDB-45EB-8157-4E92995D0CAE}"/>
              </a:ext>
            </a:extLst>
          </p:cNvPr>
          <p:cNvSpPr txBox="1"/>
          <p:nvPr/>
        </p:nvSpPr>
        <p:spPr>
          <a:xfrm>
            <a:off x="7046093" y="4057115"/>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G</a:t>
            </a:r>
          </a:p>
        </p:txBody>
      </p:sp>
      <p:sp>
        <p:nvSpPr>
          <p:cNvPr id="46" name="TextBox 45">
            <a:extLst>
              <a:ext uri="{FF2B5EF4-FFF2-40B4-BE49-F238E27FC236}">
                <a16:creationId xmlns:a16="http://schemas.microsoft.com/office/drawing/2014/main" id="{FBCDCAC2-7248-4B4A-8C69-FE6476433B86}"/>
              </a:ext>
            </a:extLst>
          </p:cNvPr>
          <p:cNvSpPr txBox="1"/>
          <p:nvPr/>
        </p:nvSpPr>
        <p:spPr>
          <a:xfrm>
            <a:off x="982641" y="5121666"/>
            <a:ext cx="1655840"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1. Show that</a:t>
            </a:r>
          </a:p>
        </p:txBody>
      </p:sp>
      <p:sp>
        <p:nvSpPr>
          <p:cNvPr id="53" name="TextBox 52">
            <a:extLst>
              <a:ext uri="{FF2B5EF4-FFF2-40B4-BE49-F238E27FC236}">
                <a16:creationId xmlns:a16="http://schemas.microsoft.com/office/drawing/2014/main" id="{D9459E26-36A9-4FAE-904E-B0F98AE97868}"/>
              </a:ext>
            </a:extLst>
          </p:cNvPr>
          <p:cNvSpPr txBox="1"/>
          <p:nvPr/>
        </p:nvSpPr>
        <p:spPr>
          <a:xfrm>
            <a:off x="3127189" y="4213871"/>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F</a:t>
            </a:r>
          </a:p>
        </p:txBody>
      </p:sp>
      <p:sp>
        <p:nvSpPr>
          <p:cNvPr id="24" name="Isosceles Triangle 23">
            <a:extLst>
              <a:ext uri="{FF2B5EF4-FFF2-40B4-BE49-F238E27FC236}">
                <a16:creationId xmlns:a16="http://schemas.microsoft.com/office/drawing/2014/main" id="{474BEDB1-9E4F-4293-9CF2-8CEB93E3D1A1}"/>
              </a:ext>
            </a:extLst>
          </p:cNvPr>
          <p:cNvSpPr/>
          <p:nvPr/>
        </p:nvSpPr>
        <p:spPr>
          <a:xfrm>
            <a:off x="3299186" y="2146364"/>
            <a:ext cx="3689948" cy="2089692"/>
          </a:xfrm>
          <a:prstGeom prst="triangle">
            <a:avLst>
              <a:gd name="adj" fmla="val 100000"/>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5ECB4FC-2EE7-4B77-BBBD-57B28C63564F}"/>
                  </a:ext>
                </a:extLst>
              </p:cNvPr>
              <p:cNvSpPr txBox="1"/>
              <p:nvPr/>
            </p:nvSpPr>
            <p:spPr>
              <a:xfrm>
                <a:off x="4101926" y="3887838"/>
                <a:ext cx="3343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800" b="0" i="1" smtClean="0">
                          <a:latin typeface="Cambria Math" panose="02040503050406030204" pitchFamily="18" charset="0"/>
                          <a:ea typeface="Cambria Math" panose="02040503050406030204" pitchFamily="18" charset="0"/>
                        </a:rPr>
                        <m:t>𝑥</m:t>
                      </m:r>
                    </m:oMath>
                  </m:oMathPara>
                </a14:m>
                <a:endParaRPr lang="en-US" dirty="0"/>
              </a:p>
            </p:txBody>
          </p:sp>
        </mc:Choice>
        <mc:Fallback xmlns="">
          <p:sp>
            <p:nvSpPr>
              <p:cNvPr id="43" name="TextBox 42">
                <a:extLst>
                  <a:ext uri="{FF2B5EF4-FFF2-40B4-BE49-F238E27FC236}">
                    <a16:creationId xmlns:a16="http://schemas.microsoft.com/office/drawing/2014/main" id="{15ECB4FC-2EE7-4B77-BBBD-57B28C63564F}"/>
                  </a:ext>
                </a:extLst>
              </p:cNvPr>
              <p:cNvSpPr txBox="1">
                <a:spLocks noRot="1" noChangeAspect="1" noMove="1" noResize="1" noEditPoints="1" noAdjustHandles="1" noChangeArrowheads="1" noChangeShapeType="1" noTextEdit="1"/>
              </p:cNvSpPr>
              <p:nvPr/>
            </p:nvSpPr>
            <p:spPr>
              <a:xfrm>
                <a:off x="4101926" y="3887838"/>
                <a:ext cx="334342" cy="369332"/>
              </a:xfrm>
              <a:prstGeom prst="rect">
                <a:avLst/>
              </a:prstGeom>
              <a:blipFill>
                <a:blip r:embed="rId3"/>
                <a:stretch>
                  <a:fillRect/>
                </a:stretch>
              </a:blipFill>
            </p:spPr>
            <p:txBody>
              <a:bodyPr/>
              <a:lstStyle/>
              <a:p>
                <a:r>
                  <a:rPr lang="en-US">
                    <a:noFill/>
                  </a:rPr>
                  <a:t> </a:t>
                </a:r>
              </a:p>
            </p:txBody>
          </p:sp>
        </mc:Fallback>
      </mc:AlternateContent>
      <p:sp>
        <p:nvSpPr>
          <p:cNvPr id="47" name="Rectangle 46">
            <a:extLst>
              <a:ext uri="{FF2B5EF4-FFF2-40B4-BE49-F238E27FC236}">
                <a16:creationId xmlns:a16="http://schemas.microsoft.com/office/drawing/2014/main" id="{A1AA35BD-3F55-4574-87CA-D42863B0EB60}"/>
              </a:ext>
            </a:extLst>
          </p:cNvPr>
          <p:cNvSpPr/>
          <p:nvPr/>
        </p:nvSpPr>
        <p:spPr>
          <a:xfrm>
            <a:off x="6740553" y="3993778"/>
            <a:ext cx="265292" cy="224079"/>
          </a:xfrm>
          <a:prstGeom prst="rect">
            <a:avLst/>
          </a:prstGeom>
          <a:noFill/>
          <a:ln w="28575">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ZA"/>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7223194-0ECD-471D-A7BB-F2AC7DD26482}"/>
                  </a:ext>
                </a:extLst>
              </p:cNvPr>
              <p:cNvSpPr txBox="1"/>
              <p:nvPr/>
            </p:nvSpPr>
            <p:spPr>
              <a:xfrm>
                <a:off x="6915593" y="2557140"/>
                <a:ext cx="3343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800"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57" name="TextBox 56">
                <a:extLst>
                  <a:ext uri="{FF2B5EF4-FFF2-40B4-BE49-F238E27FC236}">
                    <a16:creationId xmlns:a16="http://schemas.microsoft.com/office/drawing/2014/main" id="{B7223194-0ECD-471D-A7BB-F2AC7DD26482}"/>
                  </a:ext>
                </a:extLst>
              </p:cNvPr>
              <p:cNvSpPr txBox="1">
                <a:spLocks noRot="1" noChangeAspect="1" noMove="1" noResize="1" noEditPoints="1" noAdjustHandles="1" noChangeArrowheads="1" noChangeShapeType="1" noTextEdit="1"/>
              </p:cNvSpPr>
              <p:nvPr/>
            </p:nvSpPr>
            <p:spPr>
              <a:xfrm>
                <a:off x="6915593" y="2557140"/>
                <a:ext cx="3343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2E65CDB-1CE0-40F6-A727-A98F4A0552D8}"/>
                  </a:ext>
                </a:extLst>
              </p:cNvPr>
              <p:cNvSpPr txBox="1"/>
              <p:nvPr/>
            </p:nvSpPr>
            <p:spPr>
              <a:xfrm>
                <a:off x="1810561" y="1214547"/>
                <a:ext cx="7817805"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000" b="0" i="1" smtClean="0">
                          <a:latin typeface="Cambria Math" panose="02040503050406030204" pitchFamily="18" charset="0"/>
                          <a:ea typeface="Cambria Math" panose="02040503050406030204" pitchFamily="18" charset="0"/>
                        </a:rPr>
                        <m:t>𝑇h𝑒</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𝑎𝑛𝑔𝑙𝑒</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𝑜𝑓</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𝑒𝑙𝑒𝑣𝑎𝑡𝑖𝑜𝑛</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𝑜𝑓</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𝑎</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𝑏𝑢𝑖𝑙𝑑𝑖𝑛𝑔</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𝐺𝐻</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𝑓𝑟𝑜𝑚</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𝑎</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𝑝𝑜𝑖𝑛𝑡</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𝐹</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𝑖𝑠</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𝑥</m:t>
                      </m:r>
                      <m:r>
                        <a:rPr lang="af-ZA" sz="2000" b="0" i="1" smtClean="0">
                          <a:latin typeface="Cambria Math" panose="02040503050406030204" pitchFamily="18" charset="0"/>
                          <a:ea typeface="Cambria Math" panose="02040503050406030204" pitchFamily="18" charset="0"/>
                        </a:rPr>
                        <m:t>°. </m:t>
                      </m:r>
                    </m:oMath>
                  </m:oMathPara>
                </a14:m>
                <a:endParaRPr lang="af-ZA" sz="20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af-ZA" sz="2000" b="0" i="1" smtClean="0">
                          <a:latin typeface="Cambria Math" panose="02040503050406030204" pitchFamily="18" charset="0"/>
                          <a:ea typeface="Cambria Math" panose="02040503050406030204" pitchFamily="18" charset="0"/>
                        </a:rPr>
                        <m:t>𝑇h𝑒</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𝑎𝑛𝑔𝑙𝑒</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𝑜𝑓</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𝑒𝑙𝑒𝑣𝑎𝑡𝑖𝑜𝑛</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𝑓𝑟𝑜𝑚</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𝐹</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𝑡𝑜</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𝑎</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𝑝𝑜𝑖𝑛𝑡</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𝐽</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𝑎</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𝑚𝑒𝑡𝑟𝑒𝑠</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𝑏𝑒𝑙𝑜𝑤</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𝐻</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𝑖𝑠</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𝑦</m:t>
                      </m:r>
                      <m:r>
                        <a:rPr lang="af-ZA" sz="2000" b="0" i="1" smtClean="0">
                          <a:latin typeface="Cambria Math" panose="02040503050406030204" pitchFamily="18" charset="0"/>
                          <a:ea typeface="Cambria Math" panose="02040503050406030204" pitchFamily="18" charset="0"/>
                        </a:rPr>
                        <m:t>°:</m:t>
                      </m:r>
                    </m:oMath>
                  </m:oMathPara>
                </a14:m>
                <a:endParaRPr lang="en-ZA" sz="2000" dirty="0">
                  <a:latin typeface="Cambria Math" panose="02040503050406030204" pitchFamily="18" charset="0"/>
                  <a:ea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12E65CDB-1CE0-40F6-A727-A98F4A0552D8}"/>
                  </a:ext>
                </a:extLst>
              </p:cNvPr>
              <p:cNvSpPr txBox="1">
                <a:spLocks noRot="1" noChangeAspect="1" noMove="1" noResize="1" noEditPoints="1" noAdjustHandles="1" noChangeArrowheads="1" noChangeShapeType="1" noTextEdit="1"/>
              </p:cNvSpPr>
              <p:nvPr/>
            </p:nvSpPr>
            <p:spPr>
              <a:xfrm>
                <a:off x="1810561" y="1214547"/>
                <a:ext cx="7817805" cy="707886"/>
              </a:xfrm>
              <a:prstGeom prst="rect">
                <a:avLst/>
              </a:prstGeom>
              <a:blipFill>
                <a:blip r:embed="rId5"/>
                <a:stretch>
                  <a:fillRect b="-9483"/>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AD37D126-AE7A-4D6E-B0A2-D328F5976488}"/>
              </a:ext>
            </a:extLst>
          </p:cNvPr>
          <p:cNvSpPr txBox="1">
            <a:spLocks/>
          </p:cNvSpPr>
          <p:nvPr/>
        </p:nvSpPr>
        <p:spPr>
          <a:xfrm>
            <a:off x="489437" y="125163"/>
            <a:ext cx="1655840" cy="510345"/>
          </a:xfrm>
          <a:prstGeom prst="rect">
            <a:avLst/>
          </a:prstGeom>
          <a:ln>
            <a:solidFill>
              <a:schemeClr val="tx1"/>
            </a:solid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RS Questions</a:t>
            </a:r>
            <a:endParaRPr lang="en-US" sz="2400" b="1" i="1"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166F27E-DF45-46F2-92C8-32CD19516FA6}"/>
                  </a:ext>
                </a:extLst>
              </p:cNvPr>
              <p:cNvSpPr txBox="1"/>
              <p:nvPr/>
            </p:nvSpPr>
            <p:spPr>
              <a:xfrm>
                <a:off x="4490805" y="3866724"/>
                <a:ext cx="3343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800" b="0" i="1" smtClean="0">
                          <a:latin typeface="Cambria Math" panose="02040503050406030204" pitchFamily="18" charset="0"/>
                          <a:ea typeface="Cambria Math" panose="02040503050406030204" pitchFamily="18" charset="0"/>
                        </a:rPr>
                        <m:t>𝑦</m:t>
                      </m:r>
                    </m:oMath>
                  </m:oMathPara>
                </a14:m>
                <a:endParaRPr lang="en-US" dirty="0"/>
              </a:p>
            </p:txBody>
          </p:sp>
        </mc:Choice>
        <mc:Fallback xmlns="">
          <p:sp>
            <p:nvSpPr>
              <p:cNvPr id="26" name="TextBox 25">
                <a:extLst>
                  <a:ext uri="{FF2B5EF4-FFF2-40B4-BE49-F238E27FC236}">
                    <a16:creationId xmlns:a16="http://schemas.microsoft.com/office/drawing/2014/main" id="{5166F27E-DF45-46F2-92C8-32CD19516FA6}"/>
                  </a:ext>
                </a:extLst>
              </p:cNvPr>
              <p:cNvSpPr txBox="1">
                <a:spLocks noRot="1" noChangeAspect="1" noMove="1" noResize="1" noEditPoints="1" noAdjustHandles="1" noChangeArrowheads="1" noChangeShapeType="1" noTextEdit="1"/>
              </p:cNvSpPr>
              <p:nvPr/>
            </p:nvSpPr>
            <p:spPr>
              <a:xfrm>
                <a:off x="4490805" y="3866724"/>
                <a:ext cx="334342" cy="369332"/>
              </a:xfrm>
              <a:prstGeom prst="rect">
                <a:avLst/>
              </a:prstGeom>
              <a:blipFill>
                <a:blip r:embed="rId6"/>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84BB6C-A015-46F8-B700-8D7432652683}"/>
                  </a:ext>
                </a:extLst>
              </p:cNvPr>
              <p:cNvSpPr txBox="1"/>
              <p:nvPr/>
            </p:nvSpPr>
            <p:spPr>
              <a:xfrm>
                <a:off x="2638481" y="4961722"/>
                <a:ext cx="2473153" cy="670889"/>
              </a:xfrm>
              <a:prstGeom prst="rect">
                <a:avLst/>
              </a:prstGeom>
              <a:noFill/>
            </p:spPr>
            <p:txBody>
              <a:bodyPr wrap="square">
                <a:spAutoFit/>
              </a:bodyPr>
              <a:lstStyle/>
              <a:p>
                <a14:m>
                  <m:oMath xmlns:m="http://schemas.openxmlformats.org/officeDocument/2006/math">
                    <m:r>
                      <a:rPr lang="af-ZA" sz="2400" b="0" i="1" smtClean="0">
                        <a:latin typeface="Cambria Math" panose="02040503050406030204" pitchFamily="18" charset="0"/>
                        <a:ea typeface="Cambria Math" panose="02040503050406030204" pitchFamily="18" charset="0"/>
                      </a:rPr>
                      <m:t>𝐹𝐺</m:t>
                    </m:r>
                    <m:r>
                      <a:rPr lang="af-ZA" sz="2400" b="0" i="1" smtClean="0">
                        <a:latin typeface="Cambria Math" panose="02040503050406030204" pitchFamily="18" charset="0"/>
                        <a:ea typeface="Cambria Math" panose="02040503050406030204" pitchFamily="18" charset="0"/>
                      </a:rPr>
                      <m:t>=</m:t>
                    </m:r>
                  </m:oMath>
                </a14:m>
                <a:r>
                  <a:rPr lang="en-ZA" sz="2400" dirty="0">
                    <a:latin typeface="Cambria Math" panose="02040503050406030204" pitchFamily="18" charset="0"/>
                    <a:ea typeface="Cambria Math" panose="02040503050406030204" pitchFamily="18" charset="0"/>
                  </a:rPr>
                  <a:t> </a:t>
                </a:r>
                <a14:m>
                  <m:oMath xmlns:m="http://schemas.openxmlformats.org/officeDocument/2006/math">
                    <m:f>
                      <m:fPr>
                        <m:ctrlPr>
                          <a:rPr lang="af-ZA" sz="2400" i="1">
                            <a:latin typeface="Cambria Math" panose="02040503050406030204" pitchFamily="18" charset="0"/>
                            <a:ea typeface="Cambria Math" panose="02040503050406030204" pitchFamily="18" charset="0"/>
                          </a:rPr>
                        </m:ctrlPr>
                      </m:fPr>
                      <m:num>
                        <m:r>
                          <a:rPr lang="af-ZA" sz="2400" b="0" i="1" smtClean="0">
                            <a:latin typeface="Cambria Math" panose="02040503050406030204" pitchFamily="18" charset="0"/>
                            <a:ea typeface="Cambria Math" panose="02040503050406030204" pitchFamily="18" charset="0"/>
                          </a:rPr>
                          <m:t>𝑎</m:t>
                        </m:r>
                        <m:func>
                          <m:funcPr>
                            <m:ctrlPr>
                              <a:rPr lang="af-ZA" sz="2400" i="1">
                                <a:latin typeface="Cambria Math" panose="02040503050406030204" pitchFamily="18" charset="0"/>
                                <a:ea typeface="Cambria Math" panose="02040503050406030204" pitchFamily="18" charset="0"/>
                              </a:rPr>
                            </m:ctrlPr>
                          </m:funcPr>
                          <m:fName>
                            <m:r>
                              <m:rPr>
                                <m:sty m:val="p"/>
                              </m:rPr>
                              <a:rPr lang="af-ZA" sz="240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𝑥</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cos</m:t>
                                </m:r>
                              </m:fName>
                              <m:e>
                                <m:r>
                                  <a:rPr lang="af-ZA" sz="2400" b="0" i="1" smtClean="0">
                                    <a:latin typeface="Cambria Math" panose="02040503050406030204" pitchFamily="18" charset="0"/>
                                    <a:ea typeface="Cambria Math" panose="02040503050406030204" pitchFamily="18" charset="0"/>
                                  </a:rPr>
                                  <m:t>𝑦</m:t>
                                </m:r>
                              </m:e>
                            </m:func>
                          </m:e>
                        </m:func>
                      </m:num>
                      <m:den>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𝑥</m:t>
                            </m:r>
                            <m:r>
                              <a:rPr lang="af-ZA"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𝑦</m:t>
                            </m:r>
                          </m:e>
                        </m:func>
                        <m:r>
                          <a:rPr lang="af-ZA" sz="2400" b="0" i="1" smtClean="0">
                            <a:latin typeface="Cambria Math" panose="02040503050406030204" pitchFamily="18" charset="0"/>
                            <a:ea typeface="Cambria Math" panose="02040503050406030204" pitchFamily="18" charset="0"/>
                          </a:rPr>
                          <m:t>)</m:t>
                        </m:r>
                      </m:den>
                    </m:f>
                  </m:oMath>
                </a14:m>
                <a:endParaRPr lang="en-US" sz="2400" dirty="0"/>
              </a:p>
            </p:txBody>
          </p:sp>
        </mc:Choice>
        <mc:Fallback xmlns="">
          <p:sp>
            <p:nvSpPr>
              <p:cNvPr id="27" name="TextBox 26">
                <a:extLst>
                  <a:ext uri="{FF2B5EF4-FFF2-40B4-BE49-F238E27FC236}">
                    <a16:creationId xmlns:a16="http://schemas.microsoft.com/office/drawing/2014/main" id="{2684BB6C-A015-46F8-B700-8D7432652683}"/>
                  </a:ext>
                </a:extLst>
              </p:cNvPr>
              <p:cNvSpPr txBox="1">
                <a:spLocks noRot="1" noChangeAspect="1" noMove="1" noResize="1" noEditPoints="1" noAdjustHandles="1" noChangeArrowheads="1" noChangeShapeType="1" noTextEdit="1"/>
              </p:cNvSpPr>
              <p:nvPr/>
            </p:nvSpPr>
            <p:spPr>
              <a:xfrm>
                <a:off x="2638481" y="4961722"/>
                <a:ext cx="2473153" cy="670889"/>
              </a:xfrm>
              <a:prstGeom prst="rect">
                <a:avLst/>
              </a:prstGeom>
              <a:blipFill>
                <a:blip r:embed="rId7"/>
                <a:stretch>
                  <a:fillRect/>
                </a:stretch>
              </a:blipFill>
            </p:spPr>
            <p:txBody>
              <a:bodyPr/>
              <a:lstStyle/>
              <a:p>
                <a:r>
                  <a:rPr lang="en-US">
                    <a:noFill/>
                  </a:rPr>
                  <a:t> </a:t>
                </a:r>
              </a:p>
            </p:txBody>
          </p:sp>
        </mc:Fallback>
      </mc:AlternateContent>
      <p:sp>
        <p:nvSpPr>
          <p:cNvPr id="10" name="Arc 9">
            <a:extLst>
              <a:ext uri="{FF2B5EF4-FFF2-40B4-BE49-F238E27FC236}">
                <a16:creationId xmlns:a16="http://schemas.microsoft.com/office/drawing/2014/main" id="{3AD43ED7-C8AB-439C-B6E5-706D9DB421AA}"/>
              </a:ext>
            </a:extLst>
          </p:cNvPr>
          <p:cNvSpPr/>
          <p:nvPr/>
        </p:nvSpPr>
        <p:spPr>
          <a:xfrm rot="5126020">
            <a:off x="4261699" y="3702101"/>
            <a:ext cx="693133" cy="420320"/>
          </a:xfrm>
          <a:prstGeom prst="arc">
            <a:avLst>
              <a:gd name="adj1" fmla="val 10643049"/>
              <a:gd name="adj2" fmla="val 20687568"/>
            </a:avLst>
          </a:prstGeom>
          <a:ln w="28575">
            <a:solidFill>
              <a:srgbClr val="FFFF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9972E68D-3A71-4801-8B73-89DEAEE79245}"/>
              </a:ext>
            </a:extLst>
          </p:cNvPr>
          <p:cNvSpPr/>
          <p:nvPr/>
        </p:nvSpPr>
        <p:spPr>
          <a:xfrm rot="15810937" flipV="1">
            <a:off x="3740952" y="3855513"/>
            <a:ext cx="693133" cy="675658"/>
          </a:xfrm>
          <a:prstGeom prst="arc">
            <a:avLst>
              <a:gd name="adj1" fmla="val 15250044"/>
              <a:gd name="adj2" fmla="val 18013542"/>
            </a:avLst>
          </a:prstGeom>
          <a:ln w="28575">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itle 1">
            <a:extLst>
              <a:ext uri="{FF2B5EF4-FFF2-40B4-BE49-F238E27FC236}">
                <a16:creationId xmlns:a16="http://schemas.microsoft.com/office/drawing/2014/main" id="{B17F5A66-8606-4777-A4AB-8136D9F03D98}"/>
              </a:ext>
            </a:extLst>
          </p:cNvPr>
          <p:cNvSpPr txBox="1">
            <a:spLocks/>
          </p:cNvSpPr>
          <p:nvPr/>
        </p:nvSpPr>
        <p:spPr>
          <a:xfrm>
            <a:off x="3087196" y="133176"/>
            <a:ext cx="1655840" cy="510345"/>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Question C</a:t>
            </a:r>
            <a:endParaRPr lang="en-US" sz="2400" b="1" i="1" dirty="0"/>
          </a:p>
        </p:txBody>
      </p:sp>
      <p:sp>
        <p:nvSpPr>
          <p:cNvPr id="31" name="TextBox 30">
            <a:extLst>
              <a:ext uri="{FF2B5EF4-FFF2-40B4-BE49-F238E27FC236}">
                <a16:creationId xmlns:a16="http://schemas.microsoft.com/office/drawing/2014/main" id="{0C6606D8-9DD1-43D8-B869-3DB238EBE65A}"/>
              </a:ext>
            </a:extLst>
          </p:cNvPr>
          <p:cNvSpPr txBox="1"/>
          <p:nvPr/>
        </p:nvSpPr>
        <p:spPr>
          <a:xfrm>
            <a:off x="9084137" y="5232501"/>
            <a:ext cx="649355" cy="400110"/>
          </a:xfrm>
          <a:prstGeom prst="rect">
            <a:avLst/>
          </a:prstGeom>
          <a:noFill/>
        </p:spPr>
        <p:txBody>
          <a:bodyPr wrap="square" rtlCol="0">
            <a:spAutoFit/>
          </a:bodyPr>
          <a:lstStyle/>
          <a:p>
            <a:r>
              <a:rPr lang="af-ZA" sz="2000" dirty="0"/>
              <a:t>(4)</a:t>
            </a:r>
            <a:endParaRPr lang="en-US" sz="2400" dirty="0"/>
          </a:p>
        </p:txBody>
      </p:sp>
      <p:sp>
        <p:nvSpPr>
          <p:cNvPr id="32" name="TextBox 31">
            <a:extLst>
              <a:ext uri="{FF2B5EF4-FFF2-40B4-BE49-F238E27FC236}">
                <a16:creationId xmlns:a16="http://schemas.microsoft.com/office/drawing/2014/main" id="{56F67145-1348-4E85-BFD5-DA0B8B930D4A}"/>
              </a:ext>
            </a:extLst>
          </p:cNvPr>
          <p:cNvSpPr txBox="1"/>
          <p:nvPr/>
        </p:nvSpPr>
        <p:spPr>
          <a:xfrm>
            <a:off x="9084137" y="6194393"/>
            <a:ext cx="649355" cy="400110"/>
          </a:xfrm>
          <a:prstGeom prst="rect">
            <a:avLst/>
          </a:prstGeom>
          <a:noFill/>
        </p:spPr>
        <p:txBody>
          <a:bodyPr wrap="square" rtlCol="0">
            <a:spAutoFit/>
          </a:bodyPr>
          <a:lstStyle/>
          <a:p>
            <a:r>
              <a:rPr lang="af-ZA" sz="2000" dirty="0"/>
              <a:t>(2)</a:t>
            </a:r>
            <a:endParaRPr lang="en-US" sz="2400" dirty="0"/>
          </a:p>
        </p:txBody>
      </p:sp>
      <p:sp>
        <p:nvSpPr>
          <p:cNvPr id="34" name="Content Placeholder 2">
            <a:extLst>
              <a:ext uri="{FF2B5EF4-FFF2-40B4-BE49-F238E27FC236}">
                <a16:creationId xmlns:a16="http://schemas.microsoft.com/office/drawing/2014/main" id="{1A215BCF-E15D-4DE9-8FD1-3EB52EF15B86}"/>
              </a:ext>
            </a:extLst>
          </p:cNvPr>
          <p:cNvSpPr txBox="1">
            <a:spLocks/>
          </p:cNvSpPr>
          <p:nvPr/>
        </p:nvSpPr>
        <p:spPr>
          <a:xfrm>
            <a:off x="7949741" y="59249"/>
            <a:ext cx="4113144" cy="675302"/>
          </a:xfrm>
          <a:prstGeom prst="rect">
            <a:avLst/>
          </a:prstGeom>
          <a:ln>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dirty="0">
                <a:ea typeface="Cambria Math" panose="02040503050406030204" pitchFamily="18" charset="0"/>
              </a:rPr>
              <a:t>Complete these questions. They will be marked during the online sessions.</a:t>
            </a:r>
            <a:endParaRPr lang="en-ZA" sz="2000" dirty="0">
              <a:ea typeface="Cambria Math" panose="02040503050406030204" pitchFamily="18" charset="0"/>
            </a:endParaRPr>
          </a:p>
        </p:txBody>
      </p:sp>
    </p:spTree>
    <p:extLst>
      <p:ext uri="{BB962C8B-B14F-4D97-AF65-F5344CB8AC3E}">
        <p14:creationId xmlns:p14="http://schemas.microsoft.com/office/powerpoint/2010/main" val="302436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7" grpId="0"/>
      <p:bldP spid="22" grpId="0"/>
      <p:bldP spid="23" grpId="0"/>
      <p:bldP spid="46" grpId="0"/>
      <p:bldP spid="53" grpId="0"/>
      <p:bldP spid="47" grpId="0" animBg="1"/>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D5D63432-DAC0-47F9-8907-69677184448A}"/>
              </a:ext>
            </a:extLst>
          </p:cNvPr>
          <p:cNvSpPr txBox="1"/>
          <p:nvPr/>
        </p:nvSpPr>
        <p:spPr>
          <a:xfrm>
            <a:off x="3704483" y="2307572"/>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A</a:t>
            </a:r>
          </a:p>
        </p:txBody>
      </p:sp>
      <p:sp>
        <p:nvSpPr>
          <p:cNvPr id="67" name="TextBox 66">
            <a:extLst>
              <a:ext uri="{FF2B5EF4-FFF2-40B4-BE49-F238E27FC236}">
                <a16:creationId xmlns:a16="http://schemas.microsoft.com/office/drawing/2014/main" id="{893372A8-6E9B-4AD6-B701-F36EE03D410B}"/>
              </a:ext>
            </a:extLst>
          </p:cNvPr>
          <p:cNvSpPr txBox="1"/>
          <p:nvPr/>
        </p:nvSpPr>
        <p:spPr>
          <a:xfrm>
            <a:off x="982641" y="6223082"/>
            <a:ext cx="7101185"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2. </a:t>
            </a:r>
            <a:r>
              <a:rPr lang="af-ZA" sz="2000" dirty="0">
                <a:latin typeface="Cambria Math" panose="02040503050406030204" pitchFamily="18" charset="0"/>
                <a:ea typeface="Cambria Math" panose="02040503050406030204" pitchFamily="18" charset="0"/>
              </a:rPr>
              <a:t>Dertermine the length of AB, correct to one decimal place.</a:t>
            </a:r>
            <a:endParaRPr lang="en-ZA" sz="2000" dirty="0">
              <a:latin typeface="Cambria Math" panose="02040503050406030204" pitchFamily="18" charset="0"/>
              <a:ea typeface="Cambria Math" panose="02040503050406030204" pitchFamily="18" charset="0"/>
            </a:endParaRPr>
          </a:p>
        </p:txBody>
      </p:sp>
      <p:cxnSp>
        <p:nvCxnSpPr>
          <p:cNvPr id="20" name="Straight Connector 19">
            <a:extLst>
              <a:ext uri="{FF2B5EF4-FFF2-40B4-BE49-F238E27FC236}">
                <a16:creationId xmlns:a16="http://schemas.microsoft.com/office/drawing/2014/main" id="{77AB58D9-7BB7-411C-9342-92900FF2DC04}"/>
              </a:ext>
            </a:extLst>
          </p:cNvPr>
          <p:cNvCxnSpPr>
            <a:cxnSpLocks/>
            <a:stCxn id="19" idx="0"/>
            <a:endCxn id="24" idx="0"/>
          </p:cNvCxnSpPr>
          <p:nvPr/>
        </p:nvCxnSpPr>
        <p:spPr>
          <a:xfrm flipH="1">
            <a:off x="4041756" y="2097918"/>
            <a:ext cx="2722564" cy="62312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26D0885-1CA5-4C56-9A59-8E470CB115CA}"/>
              </a:ext>
            </a:extLst>
          </p:cNvPr>
          <p:cNvSpPr txBox="1"/>
          <p:nvPr/>
        </p:nvSpPr>
        <p:spPr>
          <a:xfrm>
            <a:off x="6776758" y="1797666"/>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B</a:t>
            </a:r>
          </a:p>
        </p:txBody>
      </p:sp>
      <p:sp>
        <p:nvSpPr>
          <p:cNvPr id="23" name="TextBox 22">
            <a:extLst>
              <a:ext uri="{FF2B5EF4-FFF2-40B4-BE49-F238E27FC236}">
                <a16:creationId xmlns:a16="http://schemas.microsoft.com/office/drawing/2014/main" id="{AFAAE445-8CDB-45EB-8157-4E92995D0CAE}"/>
              </a:ext>
            </a:extLst>
          </p:cNvPr>
          <p:cNvSpPr txBox="1"/>
          <p:nvPr/>
        </p:nvSpPr>
        <p:spPr>
          <a:xfrm>
            <a:off x="7370428" y="4673199"/>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C</a:t>
            </a:r>
          </a:p>
        </p:txBody>
      </p:sp>
      <p:sp>
        <p:nvSpPr>
          <p:cNvPr id="46" name="TextBox 45">
            <a:extLst>
              <a:ext uri="{FF2B5EF4-FFF2-40B4-BE49-F238E27FC236}">
                <a16:creationId xmlns:a16="http://schemas.microsoft.com/office/drawing/2014/main" id="{FBCDCAC2-7248-4B4A-8C69-FE6476433B86}"/>
              </a:ext>
            </a:extLst>
          </p:cNvPr>
          <p:cNvSpPr txBox="1"/>
          <p:nvPr/>
        </p:nvSpPr>
        <p:spPr>
          <a:xfrm>
            <a:off x="982641" y="5665546"/>
            <a:ext cx="4785592"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1. Show that the length of AC = 80.04 m</a:t>
            </a:r>
          </a:p>
        </p:txBody>
      </p:sp>
      <p:sp>
        <p:nvSpPr>
          <p:cNvPr id="53" name="TextBox 52">
            <a:extLst>
              <a:ext uri="{FF2B5EF4-FFF2-40B4-BE49-F238E27FC236}">
                <a16:creationId xmlns:a16="http://schemas.microsoft.com/office/drawing/2014/main" id="{D9459E26-36A9-4FAE-904E-B0F98AE97868}"/>
              </a:ext>
            </a:extLst>
          </p:cNvPr>
          <p:cNvSpPr txBox="1"/>
          <p:nvPr/>
        </p:nvSpPr>
        <p:spPr>
          <a:xfrm>
            <a:off x="3384705" y="4814566"/>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D</a:t>
            </a:r>
          </a:p>
        </p:txBody>
      </p:sp>
      <p:sp>
        <p:nvSpPr>
          <p:cNvPr id="24" name="Isosceles Triangle 23">
            <a:extLst>
              <a:ext uri="{FF2B5EF4-FFF2-40B4-BE49-F238E27FC236}">
                <a16:creationId xmlns:a16="http://schemas.microsoft.com/office/drawing/2014/main" id="{474BEDB1-9E4F-4293-9CF2-8CEB93E3D1A1}"/>
              </a:ext>
            </a:extLst>
          </p:cNvPr>
          <p:cNvSpPr/>
          <p:nvPr/>
        </p:nvSpPr>
        <p:spPr>
          <a:xfrm>
            <a:off x="3578301" y="2721047"/>
            <a:ext cx="3746907" cy="2110806"/>
          </a:xfrm>
          <a:prstGeom prst="triangle">
            <a:avLst>
              <a:gd name="adj" fmla="val 12369"/>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5ECB4FC-2EE7-4B77-BBBD-57B28C63564F}"/>
                  </a:ext>
                </a:extLst>
              </p:cNvPr>
              <p:cNvSpPr txBox="1"/>
              <p:nvPr/>
            </p:nvSpPr>
            <p:spPr>
              <a:xfrm>
                <a:off x="4087596" y="4431341"/>
                <a:ext cx="3343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800" b="0" i="1" smtClean="0">
                          <a:latin typeface="Cambria Math" panose="02040503050406030204" pitchFamily="18" charset="0"/>
                          <a:ea typeface="Cambria Math" panose="02040503050406030204" pitchFamily="18" charset="0"/>
                        </a:rPr>
                        <m:t>37°</m:t>
                      </m:r>
                    </m:oMath>
                  </m:oMathPara>
                </a14:m>
                <a:endParaRPr lang="en-US" dirty="0"/>
              </a:p>
            </p:txBody>
          </p:sp>
        </mc:Choice>
        <mc:Fallback xmlns="">
          <p:sp>
            <p:nvSpPr>
              <p:cNvPr id="43" name="TextBox 42">
                <a:extLst>
                  <a:ext uri="{FF2B5EF4-FFF2-40B4-BE49-F238E27FC236}">
                    <a16:creationId xmlns:a16="http://schemas.microsoft.com/office/drawing/2014/main" id="{15ECB4FC-2EE7-4B77-BBBD-57B28C63564F}"/>
                  </a:ext>
                </a:extLst>
              </p:cNvPr>
              <p:cNvSpPr txBox="1">
                <a:spLocks noRot="1" noChangeAspect="1" noMove="1" noResize="1" noEditPoints="1" noAdjustHandles="1" noChangeArrowheads="1" noChangeShapeType="1" noTextEdit="1"/>
              </p:cNvSpPr>
              <p:nvPr/>
            </p:nvSpPr>
            <p:spPr>
              <a:xfrm>
                <a:off x="4087596" y="4431341"/>
                <a:ext cx="334342" cy="369332"/>
              </a:xfrm>
              <a:prstGeom prst="rect">
                <a:avLst/>
              </a:prstGeom>
              <a:blipFill>
                <a:blip r:embed="rId2"/>
                <a:stretch>
                  <a:fillRect r="-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7223194-0ECD-471D-A7BB-F2AC7DD26482}"/>
                  </a:ext>
                </a:extLst>
              </p:cNvPr>
              <p:cNvSpPr txBox="1"/>
              <p:nvPr/>
            </p:nvSpPr>
            <p:spPr>
              <a:xfrm>
                <a:off x="5018620" y="4873254"/>
                <a:ext cx="74961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800" b="0" i="1" smtClean="0">
                          <a:latin typeface="Cambria Math" panose="02040503050406030204" pitchFamily="18" charset="0"/>
                          <a:ea typeface="Cambria Math" panose="02040503050406030204" pitchFamily="18" charset="0"/>
                        </a:rPr>
                        <m:t>73,4 </m:t>
                      </m:r>
                      <m:r>
                        <a:rPr lang="af-ZA" sz="1800" b="0" i="1" smtClean="0">
                          <a:latin typeface="Cambria Math" panose="02040503050406030204" pitchFamily="18" charset="0"/>
                          <a:ea typeface="Cambria Math" panose="02040503050406030204" pitchFamily="18" charset="0"/>
                        </a:rPr>
                        <m:t>𝑚</m:t>
                      </m:r>
                    </m:oMath>
                  </m:oMathPara>
                </a14:m>
                <a:endParaRPr lang="en-US" dirty="0"/>
              </a:p>
            </p:txBody>
          </p:sp>
        </mc:Choice>
        <mc:Fallback xmlns="">
          <p:sp>
            <p:nvSpPr>
              <p:cNvPr id="57" name="TextBox 56">
                <a:extLst>
                  <a:ext uri="{FF2B5EF4-FFF2-40B4-BE49-F238E27FC236}">
                    <a16:creationId xmlns:a16="http://schemas.microsoft.com/office/drawing/2014/main" id="{B7223194-0ECD-471D-A7BB-F2AC7DD26482}"/>
                  </a:ext>
                </a:extLst>
              </p:cNvPr>
              <p:cNvSpPr txBox="1">
                <a:spLocks noRot="1" noChangeAspect="1" noMove="1" noResize="1" noEditPoints="1" noAdjustHandles="1" noChangeArrowheads="1" noChangeShapeType="1" noTextEdit="1"/>
              </p:cNvSpPr>
              <p:nvPr/>
            </p:nvSpPr>
            <p:spPr>
              <a:xfrm>
                <a:off x="5018620" y="4873254"/>
                <a:ext cx="749613" cy="369332"/>
              </a:xfrm>
              <a:prstGeom prst="rect">
                <a:avLst/>
              </a:prstGeom>
              <a:blipFill>
                <a:blip r:embed="rId3"/>
                <a:stretch>
                  <a:fillRect r="-105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2E65CDB-1CE0-40F6-A727-A98F4A0552D8}"/>
                  </a:ext>
                </a:extLst>
              </p:cNvPr>
              <p:cNvSpPr txBox="1"/>
              <p:nvPr/>
            </p:nvSpPr>
            <p:spPr>
              <a:xfrm>
                <a:off x="1227112" y="1174845"/>
                <a:ext cx="10257182" cy="75309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af-ZA" sz="2000" b="0" i="1" smtClean="0">
                          <a:latin typeface="Cambria Math" panose="02040503050406030204" pitchFamily="18" charset="0"/>
                          <a:ea typeface="Cambria Math" panose="02040503050406030204" pitchFamily="18" charset="0"/>
                        </a:rPr>
                        <m:t>𝐼𝑛</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𝑞𝑢𝑎𝑑𝑟𝑖𝑙𝑎𝑡𝑒𝑟𝑎𝑙</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𝐴𝐵𝐶𝐷</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𝑏𝑒𝑙𝑜𝑤</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𝐵𝐶</m:t>
                      </m:r>
                      <m:r>
                        <a:rPr lang="af-ZA" sz="2000" b="0" i="1" smtClean="0">
                          <a:latin typeface="Cambria Math" panose="02040503050406030204" pitchFamily="18" charset="0"/>
                          <a:ea typeface="Cambria Math" panose="02040503050406030204" pitchFamily="18" charset="0"/>
                        </a:rPr>
                        <m:t>=45,7 </m:t>
                      </m:r>
                      <m:r>
                        <a:rPr lang="af-ZA" sz="2000" b="0" i="1" smtClean="0">
                          <a:latin typeface="Cambria Math" panose="02040503050406030204" pitchFamily="18" charset="0"/>
                          <a:ea typeface="Cambria Math" panose="02040503050406030204" pitchFamily="18" charset="0"/>
                        </a:rPr>
                        <m:t>𝑚</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𝑎𝑛𝑑</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𝐶𝐷</m:t>
                      </m:r>
                      <m:r>
                        <a:rPr lang="af-ZA" sz="2000" b="0" i="1" smtClean="0">
                          <a:latin typeface="Cambria Math" panose="02040503050406030204" pitchFamily="18" charset="0"/>
                          <a:ea typeface="Cambria Math" panose="02040503050406030204" pitchFamily="18" charset="0"/>
                        </a:rPr>
                        <m:t>=73,4 </m:t>
                      </m:r>
                      <m:r>
                        <a:rPr lang="af-ZA" sz="2000" b="0" i="1" smtClean="0">
                          <a:latin typeface="Cambria Math" panose="02040503050406030204" pitchFamily="18" charset="0"/>
                          <a:ea typeface="Cambria Math" panose="02040503050406030204" pitchFamily="18" charset="0"/>
                        </a:rPr>
                        <m:t>𝑚</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𝐴</m:t>
                      </m:r>
                      <m:acc>
                        <m:accPr>
                          <m:chr m:val="̂"/>
                          <m:ctrlPr>
                            <a:rPr lang="af-ZA" sz="2000" i="1">
                              <a:latin typeface="Cambria Math" panose="02040503050406030204" pitchFamily="18" charset="0"/>
                              <a:ea typeface="Cambria Math" panose="02040503050406030204" pitchFamily="18" charset="0"/>
                            </a:rPr>
                          </m:ctrlPr>
                        </m:accPr>
                        <m:e>
                          <m:r>
                            <a:rPr lang="af-ZA" sz="2000" b="0" i="1" smtClean="0">
                              <a:latin typeface="Cambria Math" panose="02040503050406030204" pitchFamily="18" charset="0"/>
                              <a:ea typeface="Cambria Math" panose="02040503050406030204" pitchFamily="18" charset="0"/>
                            </a:rPr>
                            <m:t>𝐷</m:t>
                          </m:r>
                        </m:e>
                      </m:acc>
                      <m:r>
                        <a:rPr lang="af-ZA" sz="2000" b="0" i="1" smtClean="0">
                          <a:latin typeface="Cambria Math" panose="02040503050406030204" pitchFamily="18" charset="0"/>
                          <a:ea typeface="Cambria Math" panose="02040503050406030204" pitchFamily="18" charset="0"/>
                        </a:rPr>
                        <m:t>𝐶</m:t>
                      </m:r>
                      <m:r>
                        <a:rPr lang="af-ZA" sz="2000" b="0" i="1" smtClean="0">
                          <a:latin typeface="Cambria Math" panose="02040503050406030204" pitchFamily="18" charset="0"/>
                          <a:ea typeface="Cambria Math" panose="02040503050406030204" pitchFamily="18" charset="0"/>
                        </a:rPr>
                        <m:t>=85°, </m:t>
                      </m:r>
                      <m:r>
                        <a:rPr lang="af-ZA" sz="2000" b="0" i="1" smtClean="0">
                          <a:latin typeface="Cambria Math" panose="02040503050406030204" pitchFamily="18" charset="0"/>
                          <a:ea typeface="Cambria Math" panose="02040503050406030204" pitchFamily="18" charset="0"/>
                        </a:rPr>
                        <m:t>𝐵</m:t>
                      </m:r>
                      <m:acc>
                        <m:accPr>
                          <m:chr m:val="̂"/>
                          <m:ctrlPr>
                            <a:rPr lang="af-ZA" sz="2000" i="1" smtClean="0">
                              <a:latin typeface="Cambria Math" panose="02040503050406030204" pitchFamily="18" charset="0"/>
                              <a:ea typeface="Cambria Math" panose="02040503050406030204" pitchFamily="18" charset="0"/>
                            </a:rPr>
                          </m:ctrlPr>
                        </m:accPr>
                        <m:e>
                          <m:r>
                            <a:rPr lang="af-ZA" sz="2000" b="0" i="1" smtClean="0">
                              <a:latin typeface="Cambria Math" panose="02040503050406030204" pitchFamily="18" charset="0"/>
                              <a:ea typeface="Cambria Math" panose="02040503050406030204" pitchFamily="18" charset="0"/>
                            </a:rPr>
                            <m:t>𝐷</m:t>
                          </m:r>
                        </m:e>
                      </m:acc>
                      <m:r>
                        <a:rPr lang="af-ZA" sz="2000" b="0" i="1" smtClean="0">
                          <a:latin typeface="Cambria Math" panose="02040503050406030204" pitchFamily="18" charset="0"/>
                          <a:ea typeface="Cambria Math" panose="02040503050406030204" pitchFamily="18" charset="0"/>
                        </a:rPr>
                        <m:t>𝐶</m:t>
                      </m:r>
                      <m:r>
                        <a:rPr lang="af-ZA" sz="2000" b="0" i="1" smtClean="0">
                          <a:latin typeface="Cambria Math" panose="02040503050406030204" pitchFamily="18" charset="0"/>
                          <a:ea typeface="Cambria Math" panose="02040503050406030204" pitchFamily="18" charset="0"/>
                        </a:rPr>
                        <m:t>=37°,    </m:t>
                      </m:r>
                      <m:r>
                        <a:rPr lang="af-ZA" sz="2000" b="0" i="1" smtClean="0">
                          <a:latin typeface="Cambria Math" panose="02040503050406030204" pitchFamily="18" charset="0"/>
                          <a:ea typeface="Cambria Math" panose="02040503050406030204" pitchFamily="18" charset="0"/>
                        </a:rPr>
                        <m:t>𝐴</m:t>
                      </m:r>
                      <m:acc>
                        <m:accPr>
                          <m:chr m:val="̂"/>
                          <m:ctrlPr>
                            <a:rPr lang="af-ZA" sz="2000" i="1">
                              <a:latin typeface="Cambria Math" panose="02040503050406030204" pitchFamily="18" charset="0"/>
                              <a:ea typeface="Cambria Math" panose="02040503050406030204" pitchFamily="18" charset="0"/>
                            </a:rPr>
                          </m:ctrlPr>
                        </m:accPr>
                        <m:e>
                          <m:r>
                            <a:rPr lang="af-ZA" sz="2000" b="0" i="1" smtClean="0">
                              <a:latin typeface="Cambria Math" panose="02040503050406030204" pitchFamily="18" charset="0"/>
                              <a:ea typeface="Cambria Math" panose="02040503050406030204" pitchFamily="18" charset="0"/>
                            </a:rPr>
                            <m:t>𝐶</m:t>
                          </m:r>
                        </m:e>
                      </m:acc>
                      <m:r>
                        <a:rPr lang="af-ZA" sz="2000" b="0" i="1" smtClean="0">
                          <a:latin typeface="Cambria Math" panose="02040503050406030204" pitchFamily="18" charset="0"/>
                          <a:ea typeface="Cambria Math" panose="02040503050406030204" pitchFamily="18" charset="0"/>
                        </a:rPr>
                        <m:t>𝐷</m:t>
                      </m:r>
                      <m:r>
                        <a:rPr lang="af-ZA" sz="2000" b="0" i="1" smtClean="0">
                          <a:latin typeface="Cambria Math" panose="02040503050406030204" pitchFamily="18" charset="0"/>
                          <a:ea typeface="Cambria Math" panose="02040503050406030204" pitchFamily="18" charset="0"/>
                        </a:rPr>
                        <m:t>=29° </m:t>
                      </m:r>
                      <m:r>
                        <a:rPr lang="af-ZA" sz="2000" b="0" i="1" smtClean="0">
                          <a:latin typeface="Cambria Math" panose="02040503050406030204" pitchFamily="18" charset="0"/>
                          <a:ea typeface="Cambria Math" panose="02040503050406030204" pitchFamily="18" charset="0"/>
                        </a:rPr>
                        <m:t>𝑎𝑛𝑑</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𝐵</m:t>
                      </m:r>
                      <m:acc>
                        <m:accPr>
                          <m:chr m:val="̂"/>
                          <m:ctrlPr>
                            <a:rPr lang="af-ZA" sz="2000" i="1">
                              <a:latin typeface="Cambria Math" panose="02040503050406030204" pitchFamily="18" charset="0"/>
                              <a:ea typeface="Cambria Math" panose="02040503050406030204" pitchFamily="18" charset="0"/>
                            </a:rPr>
                          </m:ctrlPr>
                        </m:accPr>
                        <m:e>
                          <m:r>
                            <a:rPr lang="af-ZA" sz="2000" b="0" i="1" smtClean="0">
                              <a:latin typeface="Cambria Math" panose="02040503050406030204" pitchFamily="18" charset="0"/>
                              <a:ea typeface="Cambria Math" panose="02040503050406030204" pitchFamily="18" charset="0"/>
                            </a:rPr>
                            <m:t>𝐶</m:t>
                          </m:r>
                        </m:e>
                      </m:acc>
                      <m:r>
                        <a:rPr lang="af-ZA" sz="2000" b="0" i="1" smtClean="0">
                          <a:latin typeface="Cambria Math" panose="02040503050406030204" pitchFamily="18" charset="0"/>
                          <a:ea typeface="Cambria Math" panose="02040503050406030204" pitchFamily="18" charset="0"/>
                        </a:rPr>
                        <m:t>𝐷</m:t>
                      </m:r>
                      <m:r>
                        <a:rPr lang="af-ZA" sz="2000" b="0" i="1" smtClean="0">
                          <a:latin typeface="Cambria Math" panose="02040503050406030204" pitchFamily="18" charset="0"/>
                          <a:ea typeface="Cambria Math" panose="02040503050406030204" pitchFamily="18" charset="0"/>
                        </a:rPr>
                        <m:t>=70°.</m:t>
                      </m:r>
                    </m:oMath>
                  </m:oMathPara>
                </a14:m>
                <a:endParaRPr lang="af-ZA" sz="2000" b="0" i="1" dirty="0">
                  <a:latin typeface="Cambria Math" panose="02040503050406030204" pitchFamily="18" charset="0"/>
                  <a:ea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12E65CDB-1CE0-40F6-A727-A98F4A0552D8}"/>
                  </a:ext>
                </a:extLst>
              </p:cNvPr>
              <p:cNvSpPr txBox="1">
                <a:spLocks noRot="1" noChangeAspect="1" noMove="1" noResize="1" noEditPoints="1" noAdjustHandles="1" noChangeArrowheads="1" noChangeShapeType="1" noTextEdit="1"/>
              </p:cNvSpPr>
              <p:nvPr/>
            </p:nvSpPr>
            <p:spPr>
              <a:xfrm>
                <a:off x="1227112" y="1174845"/>
                <a:ext cx="10257182" cy="753091"/>
              </a:xfrm>
              <a:prstGeom prst="rect">
                <a:avLst/>
              </a:prstGeom>
              <a:blipFill>
                <a:blip r:embed="rId4"/>
                <a:stretch>
                  <a:fillRect t="-4065"/>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AD37D126-AE7A-4D6E-B0A2-D328F5976488}"/>
              </a:ext>
            </a:extLst>
          </p:cNvPr>
          <p:cNvSpPr txBox="1">
            <a:spLocks/>
          </p:cNvSpPr>
          <p:nvPr/>
        </p:nvSpPr>
        <p:spPr>
          <a:xfrm>
            <a:off x="489437" y="125163"/>
            <a:ext cx="1655840" cy="510345"/>
          </a:xfrm>
          <a:prstGeom prst="rect">
            <a:avLst/>
          </a:prstGeom>
          <a:ln>
            <a:solidFill>
              <a:schemeClr val="tx1"/>
            </a:solid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RS Questions</a:t>
            </a:r>
            <a:endParaRPr lang="en-US" sz="2400" b="1" i="1"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166F27E-DF45-46F2-92C8-32CD19516FA6}"/>
                  </a:ext>
                </a:extLst>
              </p:cNvPr>
              <p:cNvSpPr txBox="1"/>
              <p:nvPr/>
            </p:nvSpPr>
            <p:spPr>
              <a:xfrm>
                <a:off x="3830518" y="3892077"/>
                <a:ext cx="3343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800" b="0" i="1" smtClean="0">
                          <a:latin typeface="Cambria Math" panose="02040503050406030204" pitchFamily="18" charset="0"/>
                          <a:ea typeface="Cambria Math" panose="02040503050406030204" pitchFamily="18" charset="0"/>
                        </a:rPr>
                        <m:t>85°</m:t>
                      </m:r>
                    </m:oMath>
                  </m:oMathPara>
                </a14:m>
                <a:endParaRPr lang="en-US" dirty="0"/>
              </a:p>
            </p:txBody>
          </p:sp>
        </mc:Choice>
        <mc:Fallback xmlns="">
          <p:sp>
            <p:nvSpPr>
              <p:cNvPr id="26" name="TextBox 25">
                <a:extLst>
                  <a:ext uri="{FF2B5EF4-FFF2-40B4-BE49-F238E27FC236}">
                    <a16:creationId xmlns:a16="http://schemas.microsoft.com/office/drawing/2014/main" id="{5166F27E-DF45-46F2-92C8-32CD19516FA6}"/>
                  </a:ext>
                </a:extLst>
              </p:cNvPr>
              <p:cNvSpPr txBox="1">
                <a:spLocks noRot="1" noChangeAspect="1" noMove="1" noResize="1" noEditPoints="1" noAdjustHandles="1" noChangeArrowheads="1" noChangeShapeType="1" noTextEdit="1"/>
              </p:cNvSpPr>
              <p:nvPr/>
            </p:nvSpPr>
            <p:spPr>
              <a:xfrm>
                <a:off x="3830518" y="3892077"/>
                <a:ext cx="334342" cy="369332"/>
              </a:xfrm>
              <a:prstGeom prst="rect">
                <a:avLst/>
              </a:prstGeom>
              <a:blipFill>
                <a:blip r:embed="rId5"/>
                <a:stretch>
                  <a:fillRect r="-54545"/>
                </a:stretch>
              </a:blipFill>
            </p:spPr>
            <p:txBody>
              <a:bodyPr/>
              <a:lstStyle/>
              <a:p>
                <a:r>
                  <a:rPr lang="en-US">
                    <a:noFill/>
                  </a:rPr>
                  <a:t> </a:t>
                </a:r>
              </a:p>
            </p:txBody>
          </p:sp>
        </mc:Fallback>
      </mc:AlternateContent>
      <p:sp>
        <p:nvSpPr>
          <p:cNvPr id="10" name="Arc 9">
            <a:extLst>
              <a:ext uri="{FF2B5EF4-FFF2-40B4-BE49-F238E27FC236}">
                <a16:creationId xmlns:a16="http://schemas.microsoft.com/office/drawing/2014/main" id="{3AD43ED7-C8AB-439C-B6E5-706D9DB421AA}"/>
              </a:ext>
            </a:extLst>
          </p:cNvPr>
          <p:cNvSpPr/>
          <p:nvPr/>
        </p:nvSpPr>
        <p:spPr>
          <a:xfrm rot="5126020">
            <a:off x="3539254" y="4312747"/>
            <a:ext cx="693133" cy="420320"/>
          </a:xfrm>
          <a:prstGeom prst="arc">
            <a:avLst>
              <a:gd name="adj1" fmla="val 9553719"/>
              <a:gd name="adj2" fmla="val 20687568"/>
            </a:avLst>
          </a:prstGeom>
          <a:ln w="28575">
            <a:solidFill>
              <a:srgbClr val="FFFF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9972E68D-3A71-4801-8B73-89DEAEE79245}"/>
              </a:ext>
            </a:extLst>
          </p:cNvPr>
          <p:cNvSpPr/>
          <p:nvPr/>
        </p:nvSpPr>
        <p:spPr>
          <a:xfrm rot="15810937" flipV="1">
            <a:off x="3908201" y="4242253"/>
            <a:ext cx="693133" cy="675658"/>
          </a:xfrm>
          <a:prstGeom prst="arc">
            <a:avLst>
              <a:gd name="adj1" fmla="val 13213215"/>
              <a:gd name="adj2" fmla="val 20946772"/>
            </a:avLst>
          </a:prstGeom>
          <a:ln w="28575">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1BA02B6F-91D5-439F-B8C7-66315BE59459}"/>
              </a:ext>
            </a:extLst>
          </p:cNvPr>
          <p:cNvSpPr/>
          <p:nvPr/>
        </p:nvSpPr>
        <p:spPr>
          <a:xfrm>
            <a:off x="3606781" y="2097918"/>
            <a:ext cx="3718427" cy="2738833"/>
          </a:xfrm>
          <a:prstGeom prst="triangle">
            <a:avLst>
              <a:gd name="adj" fmla="val 84916"/>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6C50106-E472-4B49-B866-DA335567B0D6}"/>
                  </a:ext>
                </a:extLst>
              </p:cNvPr>
              <p:cNvSpPr txBox="1"/>
              <p:nvPr/>
            </p:nvSpPr>
            <p:spPr>
              <a:xfrm>
                <a:off x="7086290" y="3214775"/>
                <a:ext cx="86345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800" b="0" i="1" smtClean="0">
                          <a:latin typeface="Cambria Math" panose="02040503050406030204" pitchFamily="18" charset="0"/>
                          <a:ea typeface="Cambria Math" panose="02040503050406030204" pitchFamily="18" charset="0"/>
                        </a:rPr>
                        <m:t>73,4 </m:t>
                      </m:r>
                      <m:r>
                        <a:rPr lang="af-ZA" sz="1800" b="0" i="1" smtClean="0">
                          <a:latin typeface="Cambria Math" panose="02040503050406030204" pitchFamily="18" charset="0"/>
                          <a:ea typeface="Cambria Math" panose="02040503050406030204" pitchFamily="18" charset="0"/>
                        </a:rPr>
                        <m:t>𝑚</m:t>
                      </m:r>
                    </m:oMath>
                  </m:oMathPara>
                </a14:m>
                <a:endParaRPr lang="en-US" dirty="0"/>
              </a:p>
            </p:txBody>
          </p:sp>
        </mc:Choice>
        <mc:Fallback xmlns="">
          <p:sp>
            <p:nvSpPr>
              <p:cNvPr id="31" name="TextBox 30">
                <a:extLst>
                  <a:ext uri="{FF2B5EF4-FFF2-40B4-BE49-F238E27FC236}">
                    <a16:creationId xmlns:a16="http://schemas.microsoft.com/office/drawing/2014/main" id="{16C50106-E472-4B49-B866-DA335567B0D6}"/>
                  </a:ext>
                </a:extLst>
              </p:cNvPr>
              <p:cNvSpPr txBox="1">
                <a:spLocks noRot="1" noChangeAspect="1" noMove="1" noResize="1" noEditPoints="1" noAdjustHandles="1" noChangeArrowheads="1" noChangeShapeType="1" noTextEdit="1"/>
              </p:cNvSpPr>
              <p:nvPr/>
            </p:nvSpPr>
            <p:spPr>
              <a:xfrm>
                <a:off x="7086290" y="3214775"/>
                <a:ext cx="863451" cy="369332"/>
              </a:xfrm>
              <a:prstGeom prst="rect">
                <a:avLst/>
              </a:prstGeom>
              <a:blipFill>
                <a:blip r:embed="rId6"/>
                <a:stretch>
                  <a:fillRect/>
                </a:stretch>
              </a:blipFill>
            </p:spPr>
            <p:txBody>
              <a:bodyPr/>
              <a:lstStyle/>
              <a:p>
                <a:r>
                  <a:rPr lang="en-US">
                    <a:noFill/>
                  </a:rPr>
                  <a:t> </a:t>
                </a:r>
              </a:p>
            </p:txBody>
          </p:sp>
        </mc:Fallback>
      </mc:AlternateContent>
      <p:sp>
        <p:nvSpPr>
          <p:cNvPr id="32" name="Arc 31">
            <a:extLst>
              <a:ext uri="{FF2B5EF4-FFF2-40B4-BE49-F238E27FC236}">
                <a16:creationId xmlns:a16="http://schemas.microsoft.com/office/drawing/2014/main" id="{888C5BD8-D93C-4F9D-8C70-6A839B990F02}"/>
              </a:ext>
            </a:extLst>
          </p:cNvPr>
          <p:cNvSpPr/>
          <p:nvPr/>
        </p:nvSpPr>
        <p:spPr>
          <a:xfrm rot="5691605" flipV="1">
            <a:off x="6765961" y="4325742"/>
            <a:ext cx="580131" cy="490978"/>
          </a:xfrm>
          <a:prstGeom prst="arc">
            <a:avLst>
              <a:gd name="adj1" fmla="val 9553719"/>
              <a:gd name="adj2" fmla="val 20687568"/>
            </a:avLst>
          </a:prstGeom>
          <a:ln w="28575">
            <a:solidFill>
              <a:srgbClr val="FFFF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A1B97586-5CE7-4C3E-9718-339BBBB42B0F}"/>
              </a:ext>
            </a:extLst>
          </p:cNvPr>
          <p:cNvSpPr/>
          <p:nvPr/>
        </p:nvSpPr>
        <p:spPr>
          <a:xfrm rot="4327841" flipV="1">
            <a:off x="6363178" y="4373728"/>
            <a:ext cx="412305" cy="436267"/>
          </a:xfrm>
          <a:prstGeom prst="arc">
            <a:avLst>
              <a:gd name="adj1" fmla="val 9553719"/>
              <a:gd name="adj2" fmla="val 20687568"/>
            </a:avLst>
          </a:prstGeom>
          <a:ln w="28575">
            <a:solidFill>
              <a:srgbClr val="FFFF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7140885-8023-4756-BFEE-E805A3C21527}"/>
                  </a:ext>
                </a:extLst>
              </p:cNvPr>
              <p:cNvSpPr txBox="1"/>
              <p:nvPr/>
            </p:nvSpPr>
            <p:spPr>
              <a:xfrm>
                <a:off x="6355703" y="4431341"/>
                <a:ext cx="5129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800" b="0" i="1" smtClean="0">
                          <a:latin typeface="Cambria Math" panose="02040503050406030204" pitchFamily="18" charset="0"/>
                          <a:ea typeface="Cambria Math" panose="02040503050406030204" pitchFamily="18" charset="0"/>
                        </a:rPr>
                        <m:t>29°</m:t>
                      </m:r>
                    </m:oMath>
                  </m:oMathPara>
                </a14:m>
                <a:endParaRPr lang="en-US" dirty="0"/>
              </a:p>
            </p:txBody>
          </p:sp>
        </mc:Choice>
        <mc:Fallback xmlns="">
          <p:sp>
            <p:nvSpPr>
              <p:cNvPr id="34" name="TextBox 33">
                <a:extLst>
                  <a:ext uri="{FF2B5EF4-FFF2-40B4-BE49-F238E27FC236}">
                    <a16:creationId xmlns:a16="http://schemas.microsoft.com/office/drawing/2014/main" id="{47140885-8023-4756-BFEE-E805A3C21527}"/>
                  </a:ext>
                </a:extLst>
              </p:cNvPr>
              <p:cNvSpPr txBox="1">
                <a:spLocks noRot="1" noChangeAspect="1" noMove="1" noResize="1" noEditPoints="1" noAdjustHandles="1" noChangeArrowheads="1" noChangeShapeType="1" noTextEdit="1"/>
              </p:cNvSpPr>
              <p:nvPr/>
            </p:nvSpPr>
            <p:spPr>
              <a:xfrm>
                <a:off x="6355703" y="4431341"/>
                <a:ext cx="51297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7792A73-19F4-43C2-BBDD-FF43DF1FC2B0}"/>
                  </a:ext>
                </a:extLst>
              </p:cNvPr>
              <p:cNvSpPr txBox="1"/>
              <p:nvPr/>
            </p:nvSpPr>
            <p:spPr>
              <a:xfrm>
                <a:off x="6614412" y="3908024"/>
                <a:ext cx="4718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800" b="0" i="1" smtClean="0">
                          <a:latin typeface="Cambria Math" panose="02040503050406030204" pitchFamily="18" charset="0"/>
                          <a:ea typeface="Cambria Math" panose="02040503050406030204" pitchFamily="18" charset="0"/>
                        </a:rPr>
                        <m:t>70°</m:t>
                      </m:r>
                    </m:oMath>
                  </m:oMathPara>
                </a14:m>
                <a:endParaRPr lang="en-US" dirty="0"/>
              </a:p>
            </p:txBody>
          </p:sp>
        </mc:Choice>
        <mc:Fallback xmlns="">
          <p:sp>
            <p:nvSpPr>
              <p:cNvPr id="35" name="TextBox 34">
                <a:extLst>
                  <a:ext uri="{FF2B5EF4-FFF2-40B4-BE49-F238E27FC236}">
                    <a16:creationId xmlns:a16="http://schemas.microsoft.com/office/drawing/2014/main" id="{47792A73-19F4-43C2-BBDD-FF43DF1FC2B0}"/>
                  </a:ext>
                </a:extLst>
              </p:cNvPr>
              <p:cNvSpPr txBox="1">
                <a:spLocks noRot="1" noChangeAspect="1" noMove="1" noResize="1" noEditPoints="1" noAdjustHandles="1" noChangeArrowheads="1" noChangeShapeType="1" noTextEdit="1"/>
              </p:cNvSpPr>
              <p:nvPr/>
            </p:nvSpPr>
            <p:spPr>
              <a:xfrm>
                <a:off x="6614412" y="3908024"/>
                <a:ext cx="471877" cy="369332"/>
              </a:xfrm>
              <a:prstGeom prst="rect">
                <a:avLst/>
              </a:prstGeom>
              <a:blipFill>
                <a:blip r:embed="rId8"/>
                <a:stretch>
                  <a:fillRect r="-10390"/>
                </a:stretch>
              </a:blipFill>
            </p:spPr>
            <p:txBody>
              <a:bodyPr/>
              <a:lstStyle/>
              <a:p>
                <a:r>
                  <a:rPr lang="en-US">
                    <a:noFill/>
                  </a:rPr>
                  <a:t> </a:t>
                </a:r>
              </a:p>
            </p:txBody>
          </p:sp>
        </mc:Fallback>
      </mc:AlternateContent>
      <p:sp>
        <p:nvSpPr>
          <p:cNvPr id="36" name="Title 1">
            <a:extLst>
              <a:ext uri="{FF2B5EF4-FFF2-40B4-BE49-F238E27FC236}">
                <a16:creationId xmlns:a16="http://schemas.microsoft.com/office/drawing/2014/main" id="{CDE5C4B8-ACB6-4B8E-B0AC-FD663F7203F9}"/>
              </a:ext>
            </a:extLst>
          </p:cNvPr>
          <p:cNvSpPr txBox="1">
            <a:spLocks/>
          </p:cNvSpPr>
          <p:nvPr/>
        </p:nvSpPr>
        <p:spPr>
          <a:xfrm>
            <a:off x="3169769" y="120131"/>
            <a:ext cx="1655840" cy="510345"/>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Question D</a:t>
            </a:r>
            <a:endParaRPr lang="en-US" sz="2400" b="1" i="1" dirty="0"/>
          </a:p>
        </p:txBody>
      </p:sp>
      <p:sp>
        <p:nvSpPr>
          <p:cNvPr id="37" name="TextBox 36">
            <a:extLst>
              <a:ext uri="{FF2B5EF4-FFF2-40B4-BE49-F238E27FC236}">
                <a16:creationId xmlns:a16="http://schemas.microsoft.com/office/drawing/2014/main" id="{F35CF59A-16EA-4F84-A671-243967E0318C}"/>
              </a:ext>
            </a:extLst>
          </p:cNvPr>
          <p:cNvSpPr txBox="1"/>
          <p:nvPr/>
        </p:nvSpPr>
        <p:spPr>
          <a:xfrm>
            <a:off x="8825721" y="6223082"/>
            <a:ext cx="649355" cy="400110"/>
          </a:xfrm>
          <a:prstGeom prst="rect">
            <a:avLst/>
          </a:prstGeom>
          <a:noFill/>
        </p:spPr>
        <p:txBody>
          <a:bodyPr wrap="square" rtlCol="0">
            <a:spAutoFit/>
          </a:bodyPr>
          <a:lstStyle/>
          <a:p>
            <a:r>
              <a:rPr lang="af-ZA" sz="2000" dirty="0"/>
              <a:t>(4)</a:t>
            </a:r>
            <a:endParaRPr lang="en-US" sz="2400" dirty="0"/>
          </a:p>
        </p:txBody>
      </p:sp>
      <p:sp>
        <p:nvSpPr>
          <p:cNvPr id="38" name="TextBox 37">
            <a:extLst>
              <a:ext uri="{FF2B5EF4-FFF2-40B4-BE49-F238E27FC236}">
                <a16:creationId xmlns:a16="http://schemas.microsoft.com/office/drawing/2014/main" id="{7A38C706-3B3F-45CA-BDC6-1724E9ACDEA7}"/>
              </a:ext>
            </a:extLst>
          </p:cNvPr>
          <p:cNvSpPr txBox="1"/>
          <p:nvPr/>
        </p:nvSpPr>
        <p:spPr>
          <a:xfrm>
            <a:off x="8818867" y="5631202"/>
            <a:ext cx="649355" cy="400110"/>
          </a:xfrm>
          <a:prstGeom prst="rect">
            <a:avLst/>
          </a:prstGeom>
          <a:noFill/>
        </p:spPr>
        <p:txBody>
          <a:bodyPr wrap="square" rtlCol="0">
            <a:spAutoFit/>
          </a:bodyPr>
          <a:lstStyle/>
          <a:p>
            <a:r>
              <a:rPr lang="af-ZA" sz="2000" dirty="0"/>
              <a:t>(3)</a:t>
            </a:r>
            <a:endParaRPr lang="en-US" sz="2400" dirty="0"/>
          </a:p>
        </p:txBody>
      </p:sp>
      <p:sp>
        <p:nvSpPr>
          <p:cNvPr id="39" name="Content Placeholder 2">
            <a:extLst>
              <a:ext uri="{FF2B5EF4-FFF2-40B4-BE49-F238E27FC236}">
                <a16:creationId xmlns:a16="http://schemas.microsoft.com/office/drawing/2014/main" id="{6B520265-6002-4694-84FE-094E963C34D0}"/>
              </a:ext>
            </a:extLst>
          </p:cNvPr>
          <p:cNvSpPr txBox="1">
            <a:spLocks/>
          </p:cNvSpPr>
          <p:nvPr/>
        </p:nvSpPr>
        <p:spPr>
          <a:xfrm>
            <a:off x="7949741" y="59249"/>
            <a:ext cx="4113144" cy="675302"/>
          </a:xfrm>
          <a:prstGeom prst="rect">
            <a:avLst/>
          </a:prstGeom>
          <a:ln>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dirty="0">
                <a:ea typeface="Cambria Math" panose="02040503050406030204" pitchFamily="18" charset="0"/>
              </a:rPr>
              <a:t>Complete these questions. They will be marked during the online sessions.</a:t>
            </a:r>
            <a:endParaRPr lang="en-ZA" sz="2000" dirty="0">
              <a:ea typeface="Cambria Math" panose="02040503050406030204" pitchFamily="18" charset="0"/>
            </a:endParaRPr>
          </a:p>
        </p:txBody>
      </p:sp>
    </p:spTree>
    <p:extLst>
      <p:ext uri="{BB962C8B-B14F-4D97-AF65-F5344CB8AC3E}">
        <p14:creationId xmlns:p14="http://schemas.microsoft.com/office/powerpoint/2010/main" val="150085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7" grpId="0"/>
      <p:bldP spid="22" grpId="0"/>
      <p:bldP spid="23" grpId="0"/>
      <p:bldP spid="46" grpId="0"/>
      <p:bldP spid="53"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DB2F9E-2613-2663-FC55-85FC2768C04D}"/>
              </a:ext>
            </a:extLst>
          </p:cNvPr>
          <p:cNvSpPr txBox="1">
            <a:spLocks/>
          </p:cNvSpPr>
          <p:nvPr/>
        </p:nvSpPr>
        <p:spPr>
          <a:xfrm>
            <a:off x="5410262" y="1255279"/>
            <a:ext cx="5440169" cy="2791692"/>
          </a:xfrm>
          <a:prstGeom prst="rect">
            <a:avLst/>
          </a:prstGeom>
        </p:spPr>
        <p:txBody>
          <a:bodyPr>
            <a:normAutofit fontScale="925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2400" u="sng" dirty="0">
                <a:solidFill>
                  <a:srgbClr val="0070C0"/>
                </a:solidFill>
                <a:latin typeface="Abadi" panose="020B0604020104020204" pitchFamily="34" charset="0"/>
              </a:rPr>
              <a:t>Tutor details</a:t>
            </a:r>
          </a:p>
          <a:p>
            <a:pPr algn="ctr"/>
            <a:br>
              <a:rPr lang="en-GB" sz="2400" dirty="0">
                <a:solidFill>
                  <a:srgbClr val="0070C0"/>
                </a:solidFill>
                <a:latin typeface="Abadi" panose="020B0604020104020204" pitchFamily="34" charset="0"/>
              </a:rPr>
            </a:br>
            <a:r>
              <a:rPr lang="en-GB" sz="2400" dirty="0">
                <a:solidFill>
                  <a:srgbClr val="0070C0"/>
                </a:solidFill>
                <a:latin typeface="Abadi" panose="020B0604020104020204" pitchFamily="34" charset="0"/>
              </a:rPr>
              <a:t>Name: ET BOSHIELO</a:t>
            </a:r>
            <a:br>
              <a:rPr lang="en-GB" sz="2400" dirty="0">
                <a:solidFill>
                  <a:srgbClr val="0070C0"/>
                </a:solidFill>
                <a:latin typeface="Abadi" panose="020B0604020104020204" pitchFamily="34" charset="0"/>
              </a:rPr>
            </a:br>
            <a:r>
              <a:rPr lang="en-GB" sz="2400" dirty="0">
                <a:solidFill>
                  <a:srgbClr val="0070C0"/>
                </a:solidFill>
                <a:latin typeface="Abadi" panose="020B0604020104020204" pitchFamily="34" charset="0"/>
              </a:rPr>
              <a:t>Contact no: 076 432 3216</a:t>
            </a:r>
            <a:br>
              <a:rPr lang="en-GB" sz="2400" dirty="0">
                <a:solidFill>
                  <a:srgbClr val="0070C0"/>
                </a:solidFill>
                <a:latin typeface="Abadi" panose="020B0604020104020204" pitchFamily="34" charset="0"/>
              </a:rPr>
            </a:br>
            <a:r>
              <a:rPr lang="en-GB" sz="2400" dirty="0">
                <a:solidFill>
                  <a:srgbClr val="0070C0"/>
                </a:solidFill>
                <a:latin typeface="Abadi" panose="020B0604020104020204" pitchFamily="34" charset="0"/>
              </a:rPr>
              <a:t>Email address: </a:t>
            </a:r>
            <a:r>
              <a:rPr lang="en-GB" sz="2400" b="1" dirty="0">
                <a:solidFill>
                  <a:schemeClr val="bg1"/>
                </a:solidFill>
                <a:highlight>
                  <a:srgbClr val="0000FF"/>
                </a:highlight>
                <a:latin typeface="Abadi" panose="020B0604020104020204" pitchFamily="34" charset="0"/>
                <a:hlinkClick r:id="rId5">
                  <a:extLst>
                    <a:ext uri="{A12FA001-AC4F-418D-AE19-62706E023703}">
                      <ahyp:hlinkClr xmlns:ahyp="http://schemas.microsoft.com/office/drawing/2018/hyperlinkcolor" val="tx"/>
                    </a:ext>
                  </a:extLst>
                </a:hlinkClick>
              </a:rPr>
              <a:t>emahlwele05@gmail.com</a:t>
            </a:r>
            <a:br>
              <a:rPr lang="en-GB" sz="2400" dirty="0">
                <a:solidFill>
                  <a:srgbClr val="0070C0"/>
                </a:solidFill>
                <a:highlight>
                  <a:srgbClr val="00FFFF"/>
                </a:highlight>
                <a:latin typeface="Abadi" panose="020B0604020104020204" pitchFamily="34" charset="0"/>
              </a:rPr>
            </a:br>
            <a:br>
              <a:rPr lang="en-GB" sz="2400" dirty="0">
                <a:solidFill>
                  <a:srgbClr val="0070C0"/>
                </a:solidFill>
                <a:latin typeface="Abadi" panose="020B0604020104020204" pitchFamily="34" charset="0"/>
              </a:rPr>
            </a:br>
            <a:r>
              <a:rPr lang="en-ZA" sz="2000" dirty="0">
                <a:solidFill>
                  <a:srgbClr val="0070C0"/>
                </a:solidFill>
                <a:latin typeface="Abadi" panose="020B0604020104020204" pitchFamily="34" charset="0"/>
              </a:rPr>
              <a:t> University of Johannesburg, </a:t>
            </a:r>
            <a:br>
              <a:rPr lang="en-ZA" sz="2000" dirty="0">
                <a:solidFill>
                  <a:srgbClr val="0070C0"/>
                </a:solidFill>
                <a:latin typeface="Abadi" panose="020B0604020104020204" pitchFamily="34" charset="0"/>
              </a:rPr>
            </a:br>
            <a:r>
              <a:rPr lang="en-ZA" sz="2000" dirty="0">
                <a:solidFill>
                  <a:srgbClr val="0070C0"/>
                </a:solidFill>
                <a:latin typeface="Abadi" panose="020B0604020104020204" pitchFamily="34" charset="0"/>
              </a:rPr>
              <a:t>BSc in Computer Sciences &amp; Informatics</a:t>
            </a:r>
            <a:br>
              <a:rPr lang="en-ZA" sz="2400" dirty="0">
                <a:latin typeface="Abadi" panose="020B0604020104020204" pitchFamily="34" charset="0"/>
              </a:rPr>
            </a:br>
            <a:endParaRPr lang="en-ZA" sz="2400" dirty="0">
              <a:latin typeface="Abadi" panose="020B0604020104020204" pitchFamily="34" charset="0"/>
            </a:endParaRPr>
          </a:p>
        </p:txBody>
      </p:sp>
      <p:pic>
        <p:nvPicPr>
          <p:cNvPr id="4" name="Graphic 3" descr="Peace Gesture with solid fill">
            <a:extLst>
              <a:ext uri="{FF2B5EF4-FFF2-40B4-BE49-F238E27FC236}">
                <a16:creationId xmlns:a16="http://schemas.microsoft.com/office/drawing/2014/main" id="{C64411CD-F639-E61F-2CAF-63635E03F20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82621" y="4246632"/>
            <a:ext cx="1695450" cy="1695450"/>
          </a:xfrm>
          <a:prstGeom prst="rect">
            <a:avLst/>
          </a:prstGeom>
        </p:spPr>
      </p:pic>
      <p:pic>
        <p:nvPicPr>
          <p:cNvPr id="22" name="Audio 21">
            <a:hlinkClick r:id="" action="ppaction://media"/>
            <a:extLst>
              <a:ext uri="{FF2B5EF4-FFF2-40B4-BE49-F238E27FC236}">
                <a16:creationId xmlns:a16="http://schemas.microsoft.com/office/drawing/2014/main" id="{CEEB5953-492F-DD26-064E-3679032CBE97}"/>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pic>
        <p:nvPicPr>
          <p:cNvPr id="5" name="Picture 4">
            <a:extLst>
              <a:ext uri="{FF2B5EF4-FFF2-40B4-BE49-F238E27FC236}">
                <a16:creationId xmlns:a16="http://schemas.microsoft.com/office/drawing/2014/main" id="{8E78E673-E72E-4046-8CBA-AF4A1B478E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1143000" y="1143000"/>
            <a:ext cx="6858000" cy="4572000"/>
          </a:xfrm>
          <a:prstGeom prst="rect">
            <a:avLst/>
          </a:prstGeom>
        </p:spPr>
      </p:pic>
    </p:spTree>
    <p:custDataLst>
      <p:tags r:id="rId1"/>
    </p:custDataLst>
    <p:extLst>
      <p:ext uri="{BB962C8B-B14F-4D97-AF65-F5344CB8AC3E}">
        <p14:creationId xmlns:p14="http://schemas.microsoft.com/office/powerpoint/2010/main" val="3798214556"/>
      </p:ext>
    </p:extLst>
  </p:cSld>
  <p:clrMapOvr>
    <a:masterClrMapping/>
  </p:clrMapOvr>
  <mc:AlternateContent xmlns:mc="http://schemas.openxmlformats.org/markup-compatibility/2006" xmlns:p14="http://schemas.microsoft.com/office/powerpoint/2010/main">
    <mc:Choice Requires="p14">
      <p:transition spd="slow" p14:dur="2000" advTm="17511"/>
    </mc:Choice>
    <mc:Fallback xmlns="">
      <p:transition spd="slow" advTm="17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90"/>
                                          </p:val>
                                        </p:tav>
                                        <p:tav tm="100000">
                                          <p:val>
                                            <p:fltVal val="0"/>
                                          </p:val>
                                        </p:tav>
                                      </p:tavLst>
                                    </p:anim>
                                    <p:animEffect transition="in" filter="fade">
                                      <p:cBhvr>
                                        <p:cTn id="14" dur="1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xit" presetSubtype="0" fill="hold" nodeType="clickEffect">
                                  <p:stCondLst>
                                    <p:cond delay="0"/>
                                  </p:stCondLst>
                                  <p:childTnLst>
                                    <p:anim calcmode="lin" valueType="num">
                                      <p:cBhvr>
                                        <p:cTn id="18" dur="1000"/>
                                        <p:tgtEl>
                                          <p:spTgt spid="4"/>
                                        </p:tgtEl>
                                        <p:attrNameLst>
                                          <p:attrName>ppt_w</p:attrName>
                                        </p:attrNameLst>
                                      </p:cBhvr>
                                      <p:tavLst>
                                        <p:tav tm="0">
                                          <p:val>
                                            <p:strVal val="ppt_w"/>
                                          </p:val>
                                        </p:tav>
                                        <p:tav tm="100000">
                                          <p:val>
                                            <p:fltVal val="0"/>
                                          </p:val>
                                        </p:tav>
                                      </p:tavLst>
                                    </p:anim>
                                    <p:anim calcmode="lin" valueType="num">
                                      <p:cBhvr>
                                        <p:cTn id="19" dur="1000"/>
                                        <p:tgtEl>
                                          <p:spTgt spid="4"/>
                                        </p:tgtEl>
                                        <p:attrNameLst>
                                          <p:attrName>ppt_h</p:attrName>
                                        </p:attrNameLst>
                                      </p:cBhvr>
                                      <p:tavLst>
                                        <p:tav tm="0">
                                          <p:val>
                                            <p:strVal val="ppt_h"/>
                                          </p:val>
                                        </p:tav>
                                        <p:tav tm="100000">
                                          <p:val>
                                            <p:fltVal val="0"/>
                                          </p:val>
                                        </p:tav>
                                      </p:tavLst>
                                    </p:anim>
                                    <p:anim calcmode="lin" valueType="num">
                                      <p:cBhvr>
                                        <p:cTn id="20" dur="1000"/>
                                        <p:tgtEl>
                                          <p:spTgt spid="4"/>
                                        </p:tgtEl>
                                        <p:attrNameLst>
                                          <p:attrName>style.rotation</p:attrName>
                                        </p:attrNameLst>
                                      </p:cBhvr>
                                      <p:tavLst>
                                        <p:tav tm="0">
                                          <p:val>
                                            <p:fltVal val="0"/>
                                          </p:val>
                                        </p:tav>
                                        <p:tav tm="100000">
                                          <p:val>
                                            <p:fltVal val="90"/>
                                          </p:val>
                                        </p:tav>
                                      </p:tavLst>
                                    </p:anim>
                                    <p:animEffect transition="out" filter="fade">
                                      <p:cBhvr>
                                        <p:cTn id="21" dur="1000"/>
                                        <p:tgtEl>
                                          <p:spTgt spid="4"/>
                                        </p:tgtEl>
                                      </p:cBhvr>
                                    </p:animEffect>
                                    <p:set>
                                      <p:cBhvr>
                                        <p:cTn id="2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0D48-62AE-4672-8F38-F53220ACEF7F}"/>
              </a:ext>
            </a:extLst>
          </p:cNvPr>
          <p:cNvSpPr>
            <a:spLocks noGrp="1"/>
          </p:cNvSpPr>
          <p:nvPr>
            <p:ph type="title"/>
          </p:nvPr>
        </p:nvSpPr>
        <p:spPr>
          <a:xfrm>
            <a:off x="1018522" y="426216"/>
            <a:ext cx="10515600" cy="1489724"/>
          </a:xfrm>
        </p:spPr>
        <p:txBody>
          <a:bodyPr/>
          <a:lstStyle/>
          <a:p>
            <a:r>
              <a:rPr lang="en-GB" dirty="0"/>
              <a:t>Books Used To Compile The Slides</a:t>
            </a:r>
            <a:endParaRPr lang="en-ZA" dirty="0"/>
          </a:p>
        </p:txBody>
      </p:sp>
      <p:sp>
        <p:nvSpPr>
          <p:cNvPr id="6" name="TextBox 5">
            <a:extLst>
              <a:ext uri="{FF2B5EF4-FFF2-40B4-BE49-F238E27FC236}">
                <a16:creationId xmlns:a16="http://schemas.microsoft.com/office/drawing/2014/main" id="{47C53C5F-7A9B-4206-B5CF-3660AD886D3A}"/>
              </a:ext>
            </a:extLst>
          </p:cNvPr>
          <p:cNvSpPr txBox="1"/>
          <p:nvPr/>
        </p:nvSpPr>
        <p:spPr>
          <a:xfrm>
            <a:off x="798040" y="2018750"/>
            <a:ext cx="6066994" cy="1323439"/>
          </a:xfrm>
          <a:prstGeom prst="rect">
            <a:avLst/>
          </a:prstGeom>
          <a:noFill/>
        </p:spPr>
        <p:txBody>
          <a:bodyPr wrap="square" rtlCol="0">
            <a:spAutoFit/>
          </a:bodyPr>
          <a:lstStyle/>
          <a:p>
            <a:pPr marL="457200" indent="-457200">
              <a:buAutoNum type="arabicPeriod"/>
            </a:pPr>
            <a:r>
              <a:rPr lang="af-ZA" sz="2000" dirty="0"/>
              <a:t>Study and Master Mathematics(grade 11)</a:t>
            </a:r>
          </a:p>
          <a:p>
            <a:pPr marL="457200" indent="-457200">
              <a:buAutoNum type="arabicPeriod"/>
            </a:pPr>
            <a:r>
              <a:rPr lang="af-ZA" sz="2000" dirty="0"/>
              <a:t>Siyavula Mathematics(Grade 11)</a:t>
            </a:r>
          </a:p>
          <a:p>
            <a:pPr marL="457200" indent="-457200">
              <a:buAutoNum type="arabicPeriod"/>
            </a:pPr>
            <a:r>
              <a:rPr lang="en-US" sz="2000" dirty="0"/>
              <a:t>Via Afrika Mathematics Grade 11 Study Guide</a:t>
            </a:r>
          </a:p>
          <a:p>
            <a:pPr marL="457200" indent="-457200">
              <a:buAutoNum type="arabicPeriod"/>
            </a:pPr>
            <a:r>
              <a:rPr lang="en-US" sz="2000" dirty="0"/>
              <a:t>The Workbook</a:t>
            </a:r>
          </a:p>
        </p:txBody>
      </p:sp>
      <p:sp>
        <p:nvSpPr>
          <p:cNvPr id="7" name="TextBox 6">
            <a:extLst>
              <a:ext uri="{FF2B5EF4-FFF2-40B4-BE49-F238E27FC236}">
                <a16:creationId xmlns:a16="http://schemas.microsoft.com/office/drawing/2014/main" id="{228AFDFC-B7AD-41D8-A224-03C14212AB61}"/>
              </a:ext>
            </a:extLst>
          </p:cNvPr>
          <p:cNvSpPr txBox="1"/>
          <p:nvPr/>
        </p:nvSpPr>
        <p:spPr>
          <a:xfrm>
            <a:off x="798039" y="4682868"/>
            <a:ext cx="5708777" cy="1015663"/>
          </a:xfrm>
          <a:prstGeom prst="rect">
            <a:avLst/>
          </a:prstGeom>
          <a:noFill/>
        </p:spPr>
        <p:txBody>
          <a:bodyPr wrap="square" rtlCol="0">
            <a:spAutoFit/>
          </a:bodyPr>
          <a:lstStyle/>
          <a:p>
            <a:pPr marL="457200" indent="-457200">
              <a:buAutoNum type="arabicPeriod"/>
            </a:pPr>
            <a:r>
              <a:rPr lang="af-ZA" sz="2000" dirty="0"/>
              <a:t>Past Mathematics P2 Question Papers</a:t>
            </a:r>
          </a:p>
          <a:p>
            <a:pPr marL="457200" indent="-457200">
              <a:buAutoNum type="arabicPeriod"/>
            </a:pPr>
            <a:r>
              <a:rPr lang="af-ZA" sz="2000" dirty="0"/>
              <a:t>Grade 11 ATP for Mathematics </a:t>
            </a:r>
          </a:p>
          <a:p>
            <a:pPr marL="457200" indent="-457200">
              <a:buAutoNum type="arabicPeriod"/>
            </a:pPr>
            <a:r>
              <a:rPr lang="af-ZA" sz="2000" dirty="0"/>
              <a:t>Mathematics x-kit Achive(Exam Practice Book)</a:t>
            </a:r>
            <a:endParaRPr lang="en-US" sz="2000" dirty="0"/>
          </a:p>
        </p:txBody>
      </p:sp>
      <p:sp>
        <p:nvSpPr>
          <p:cNvPr id="8" name="TextBox 7">
            <a:extLst>
              <a:ext uri="{FF2B5EF4-FFF2-40B4-BE49-F238E27FC236}">
                <a16:creationId xmlns:a16="http://schemas.microsoft.com/office/drawing/2014/main" id="{1BA732CF-2203-499C-9BA1-256BC7BA2C40}"/>
              </a:ext>
            </a:extLst>
          </p:cNvPr>
          <p:cNvSpPr txBox="1"/>
          <p:nvPr/>
        </p:nvSpPr>
        <p:spPr>
          <a:xfrm>
            <a:off x="798040" y="4166417"/>
            <a:ext cx="3295660" cy="400110"/>
          </a:xfrm>
          <a:prstGeom prst="rect">
            <a:avLst/>
          </a:prstGeom>
          <a:noFill/>
        </p:spPr>
        <p:txBody>
          <a:bodyPr wrap="square" rtlCol="0">
            <a:spAutoFit/>
          </a:bodyPr>
          <a:lstStyle/>
          <a:p>
            <a:r>
              <a:rPr lang="af-ZA" sz="2000" b="1" dirty="0"/>
              <a:t>Additional Material used:</a:t>
            </a:r>
            <a:endParaRPr lang="en-US" sz="2000" b="1" dirty="0"/>
          </a:p>
        </p:txBody>
      </p:sp>
    </p:spTree>
    <p:custDataLst>
      <p:tags r:id="rId1"/>
    </p:custDataLst>
    <p:extLst>
      <p:ext uri="{BB962C8B-B14F-4D97-AF65-F5344CB8AC3E}">
        <p14:creationId xmlns:p14="http://schemas.microsoft.com/office/powerpoint/2010/main" val="3226658447"/>
      </p:ext>
    </p:extLst>
  </p:cSld>
  <p:clrMapOvr>
    <a:masterClrMapping/>
  </p:clrMapOvr>
  <mc:AlternateContent xmlns:mc="http://schemas.openxmlformats.org/markup-compatibility/2006" xmlns:p14="http://schemas.microsoft.com/office/powerpoint/2010/main">
    <mc:Choice Requires="p14">
      <p:transition spd="slow" p14:dur="2000" advTm="8890"/>
    </mc:Choice>
    <mc:Fallback xmlns="">
      <p:transition spd="slow" advTm="889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AA06E-A550-415B-5632-FFC68E3514E6}"/>
              </a:ext>
            </a:extLst>
          </p:cNvPr>
          <p:cNvSpPr>
            <a:spLocks noGrp="1"/>
          </p:cNvSpPr>
          <p:nvPr>
            <p:ph type="title"/>
          </p:nvPr>
        </p:nvSpPr>
        <p:spPr>
          <a:xfrm>
            <a:off x="1295402" y="982132"/>
            <a:ext cx="9601196" cy="817639"/>
          </a:xfrm>
        </p:spPr>
        <p:txBody>
          <a:bodyPr>
            <a:normAutofit fontScale="90000"/>
          </a:bodyPr>
          <a:lstStyle/>
          <a:p>
            <a:r>
              <a:rPr lang="en-GB" sz="8000" dirty="0"/>
              <a:t>Bibliography</a:t>
            </a:r>
            <a:endParaRPr lang="en-ZA" sz="2000" dirty="0"/>
          </a:p>
        </p:txBody>
      </p:sp>
      <p:sp>
        <p:nvSpPr>
          <p:cNvPr id="3" name="Content Placeholder 2">
            <a:extLst>
              <a:ext uri="{FF2B5EF4-FFF2-40B4-BE49-F238E27FC236}">
                <a16:creationId xmlns:a16="http://schemas.microsoft.com/office/drawing/2014/main" id="{4F678B07-9C79-C20C-E6E7-09F6E207235F}"/>
              </a:ext>
            </a:extLst>
          </p:cNvPr>
          <p:cNvSpPr>
            <a:spLocks noGrp="1"/>
          </p:cNvSpPr>
          <p:nvPr>
            <p:ph idx="1"/>
          </p:nvPr>
        </p:nvSpPr>
        <p:spPr>
          <a:xfrm>
            <a:off x="1295401" y="2353457"/>
            <a:ext cx="9601196" cy="3522412"/>
          </a:xfrm>
          <a:noFill/>
        </p:spPr>
        <p:txBody>
          <a:bodyPr>
            <a:normAutofit/>
          </a:bodyPr>
          <a:lstStyle/>
          <a:p>
            <a:pPr marL="0" indent="0" algn="ctr">
              <a:buNone/>
            </a:pPr>
            <a:endParaRPr lang="en-GB" dirty="0"/>
          </a:p>
          <a:p>
            <a:r>
              <a:rPr lang="en-ZA" dirty="0"/>
              <a:t>v</a:t>
            </a:r>
          </a:p>
        </p:txBody>
      </p:sp>
      <p:pic>
        <p:nvPicPr>
          <p:cNvPr id="5" name="Picture 4" descr="Text&#10;&#10;Description automatically generated">
            <a:extLst>
              <a:ext uri="{FF2B5EF4-FFF2-40B4-BE49-F238E27FC236}">
                <a16:creationId xmlns:a16="http://schemas.microsoft.com/office/drawing/2014/main" id="{2F57045D-F62F-B4CC-DA5D-EB3C2E0136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4" y="106017"/>
            <a:ext cx="11902985" cy="6652592"/>
          </a:xfrm>
          <a:prstGeom prst="rect">
            <a:avLst/>
          </a:prstGeom>
        </p:spPr>
      </p:pic>
      <p:pic>
        <p:nvPicPr>
          <p:cNvPr id="7" name="Graphic 6" descr="Badge Unfollow with solid fill">
            <a:extLst>
              <a:ext uri="{FF2B5EF4-FFF2-40B4-BE49-F238E27FC236}">
                <a16:creationId xmlns:a16="http://schemas.microsoft.com/office/drawing/2014/main" id="{21692F44-3F66-2571-BCCD-7FB4E1692C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499522" y="809056"/>
            <a:ext cx="199292" cy="199292"/>
          </a:xfrm>
          <a:prstGeom prst="rect">
            <a:avLst/>
          </a:prstGeom>
        </p:spPr>
      </p:pic>
      <p:pic>
        <p:nvPicPr>
          <p:cNvPr id="9" name="Audio 8">
            <a:hlinkClick r:id="" action="ppaction://media"/>
            <a:extLst>
              <a:ext uri="{FF2B5EF4-FFF2-40B4-BE49-F238E27FC236}">
                <a16:creationId xmlns:a16="http://schemas.microsoft.com/office/drawing/2014/main" id="{34E099D0-496C-80F5-EC17-0CA99B1EDB9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792037678"/>
      </p:ext>
    </p:extLst>
  </p:cSld>
  <p:clrMapOvr>
    <a:masterClrMapping/>
  </p:clrMapOvr>
  <mc:AlternateContent xmlns:mc="http://schemas.openxmlformats.org/markup-compatibility/2006" xmlns:p14="http://schemas.microsoft.com/office/powerpoint/2010/main">
    <mc:Choice Requires="p14">
      <p:transition spd="slow" p14:dur="2000" advTm="1034"/>
    </mc:Choice>
    <mc:Fallback xmlns="">
      <p:transition spd="slow" advTm="1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B40EF7-90E9-4B60-9413-8874B3D04DE1}"/>
              </a:ext>
            </a:extLst>
          </p:cNvPr>
          <p:cNvSpPr txBox="1"/>
          <p:nvPr/>
        </p:nvSpPr>
        <p:spPr>
          <a:xfrm>
            <a:off x="4741793" y="3105834"/>
            <a:ext cx="2708414" cy="646331"/>
          </a:xfrm>
          <a:prstGeom prst="rect">
            <a:avLst/>
          </a:prstGeom>
          <a:noFill/>
        </p:spPr>
        <p:txBody>
          <a:bodyPr wrap="square" rtlCol="0">
            <a:spAutoFit/>
          </a:bodyPr>
          <a:lstStyle/>
          <a:p>
            <a:pPr algn="ctr"/>
            <a:r>
              <a:rPr lang="en-US" sz="3600" dirty="0"/>
              <a:t>Introduction</a:t>
            </a:r>
          </a:p>
        </p:txBody>
      </p:sp>
    </p:spTree>
    <p:extLst>
      <p:ext uri="{BB962C8B-B14F-4D97-AF65-F5344CB8AC3E}">
        <p14:creationId xmlns:p14="http://schemas.microsoft.com/office/powerpoint/2010/main" val="1262317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0AE14-46D8-46D0-83AA-7F87DBA3B8FD}"/>
              </a:ext>
            </a:extLst>
          </p:cNvPr>
          <p:cNvSpPr>
            <a:spLocks noGrp="1"/>
          </p:cNvSpPr>
          <p:nvPr>
            <p:ph type="title"/>
          </p:nvPr>
        </p:nvSpPr>
        <p:spPr>
          <a:xfrm>
            <a:off x="404192" y="404055"/>
            <a:ext cx="1689651" cy="510345"/>
          </a:xfrm>
          <a:ln>
            <a:solidFill>
              <a:schemeClr val="tx1"/>
            </a:solidFill>
          </a:ln>
        </p:spPr>
        <p:txBody>
          <a:bodyPr>
            <a:normAutofit/>
          </a:bodyPr>
          <a:lstStyle/>
          <a:p>
            <a:pPr algn="ctr"/>
            <a:r>
              <a:rPr lang="af-ZA" sz="2400" b="1" dirty="0"/>
              <a:t>Introduction</a:t>
            </a:r>
            <a:endParaRPr lang="en-US" sz="2400" b="1" i="1" dirty="0"/>
          </a:p>
        </p:txBody>
      </p:sp>
      <p:sp>
        <p:nvSpPr>
          <p:cNvPr id="16" name="TextBox 15">
            <a:extLst>
              <a:ext uri="{FF2B5EF4-FFF2-40B4-BE49-F238E27FC236}">
                <a16:creationId xmlns:a16="http://schemas.microsoft.com/office/drawing/2014/main" id="{7FFD1BE0-6860-4A66-B9DB-D6BEBCDA4469}"/>
              </a:ext>
            </a:extLst>
          </p:cNvPr>
          <p:cNvSpPr txBox="1"/>
          <p:nvPr/>
        </p:nvSpPr>
        <p:spPr>
          <a:xfrm>
            <a:off x="860210" y="1118407"/>
            <a:ext cx="3170807" cy="400110"/>
          </a:xfrm>
          <a:prstGeom prst="rect">
            <a:avLst/>
          </a:prstGeom>
          <a:noFill/>
        </p:spPr>
        <p:txBody>
          <a:bodyPr wrap="square" rtlCol="0">
            <a:spAutoFit/>
          </a:bodyPr>
          <a:lstStyle/>
          <a:p>
            <a:pPr algn="ctr"/>
            <a:r>
              <a:rPr lang="af-ZA" sz="2000" dirty="0"/>
              <a:t>For Any Right angled triangle</a:t>
            </a:r>
          </a:p>
        </p:txBody>
      </p:sp>
      <p:sp>
        <p:nvSpPr>
          <p:cNvPr id="25" name="Right Triangle 24">
            <a:extLst>
              <a:ext uri="{FF2B5EF4-FFF2-40B4-BE49-F238E27FC236}">
                <a16:creationId xmlns:a16="http://schemas.microsoft.com/office/drawing/2014/main" id="{7520BA0C-08A4-4950-BF35-80ABCAE45EE7}"/>
              </a:ext>
            </a:extLst>
          </p:cNvPr>
          <p:cNvSpPr/>
          <p:nvPr/>
        </p:nvSpPr>
        <p:spPr>
          <a:xfrm rot="16200000">
            <a:off x="1467860" y="1673552"/>
            <a:ext cx="1389650" cy="2102330"/>
          </a:xfrm>
          <a:prstGeom prst="rtTriangle">
            <a:avLst/>
          </a:prstGeom>
          <a:noFill/>
          <a:ln w="28575">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ZA" dirty="0"/>
          </a:p>
        </p:txBody>
      </p:sp>
      <p:sp>
        <p:nvSpPr>
          <p:cNvPr id="26" name="Rectangle 25">
            <a:extLst>
              <a:ext uri="{FF2B5EF4-FFF2-40B4-BE49-F238E27FC236}">
                <a16:creationId xmlns:a16="http://schemas.microsoft.com/office/drawing/2014/main" id="{B0E9A6EF-54C5-4CD4-9522-75EA61FC712A}"/>
              </a:ext>
            </a:extLst>
          </p:cNvPr>
          <p:cNvSpPr/>
          <p:nvPr/>
        </p:nvSpPr>
        <p:spPr>
          <a:xfrm>
            <a:off x="2948558" y="3195463"/>
            <a:ext cx="265292" cy="224079"/>
          </a:xfrm>
          <a:prstGeom prst="rect">
            <a:avLst/>
          </a:prstGeom>
          <a:noFill/>
          <a:ln w="28575">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ZA"/>
          </a:p>
        </p:txBody>
      </p:sp>
      <p:sp>
        <p:nvSpPr>
          <p:cNvPr id="27" name="TextBox 26">
            <a:extLst>
              <a:ext uri="{FF2B5EF4-FFF2-40B4-BE49-F238E27FC236}">
                <a16:creationId xmlns:a16="http://schemas.microsoft.com/office/drawing/2014/main" id="{9315CDE9-3E9A-4DDD-AFBB-4A3AEBB06AF5}"/>
              </a:ext>
            </a:extLst>
          </p:cNvPr>
          <p:cNvSpPr txBox="1"/>
          <p:nvPr/>
        </p:nvSpPr>
        <p:spPr>
          <a:xfrm>
            <a:off x="3253060" y="2608279"/>
            <a:ext cx="1014211" cy="369332"/>
          </a:xfrm>
          <a:prstGeom prst="rect">
            <a:avLst/>
          </a:prstGeom>
          <a:noFill/>
        </p:spPr>
        <p:txBody>
          <a:bodyPr wrap="square" rtlCol="0">
            <a:spAutoFit/>
          </a:bodyPr>
          <a:lstStyle/>
          <a:p>
            <a:r>
              <a:rPr lang="en-ZA" dirty="0"/>
              <a:t>opposite</a:t>
            </a:r>
          </a:p>
        </p:txBody>
      </p:sp>
      <p:sp>
        <p:nvSpPr>
          <p:cNvPr id="30" name="TextBox 29">
            <a:extLst>
              <a:ext uri="{FF2B5EF4-FFF2-40B4-BE49-F238E27FC236}">
                <a16:creationId xmlns:a16="http://schemas.microsoft.com/office/drawing/2014/main" id="{63343BDE-D200-428F-8054-CEA5162B7764}"/>
              </a:ext>
            </a:extLst>
          </p:cNvPr>
          <p:cNvSpPr txBox="1"/>
          <p:nvPr/>
        </p:nvSpPr>
        <p:spPr>
          <a:xfrm>
            <a:off x="1638227" y="3428997"/>
            <a:ext cx="1209128" cy="369332"/>
          </a:xfrm>
          <a:prstGeom prst="rect">
            <a:avLst/>
          </a:prstGeom>
          <a:noFill/>
        </p:spPr>
        <p:txBody>
          <a:bodyPr wrap="square" rtlCol="0">
            <a:spAutoFit/>
          </a:bodyPr>
          <a:lstStyle/>
          <a:p>
            <a:r>
              <a:rPr lang="en-ZA" dirty="0"/>
              <a:t>adjacent</a:t>
            </a:r>
          </a:p>
        </p:txBody>
      </p:sp>
      <p:sp>
        <p:nvSpPr>
          <p:cNvPr id="31" name="TextBox 30">
            <a:extLst>
              <a:ext uri="{FF2B5EF4-FFF2-40B4-BE49-F238E27FC236}">
                <a16:creationId xmlns:a16="http://schemas.microsoft.com/office/drawing/2014/main" id="{E07C637D-7775-4E65-8BA6-9E048F73B46A}"/>
              </a:ext>
            </a:extLst>
          </p:cNvPr>
          <p:cNvSpPr txBox="1"/>
          <p:nvPr/>
        </p:nvSpPr>
        <p:spPr>
          <a:xfrm rot="19641347">
            <a:off x="1321220" y="2326242"/>
            <a:ext cx="1414674" cy="369332"/>
          </a:xfrm>
          <a:prstGeom prst="rect">
            <a:avLst/>
          </a:prstGeom>
          <a:noFill/>
        </p:spPr>
        <p:txBody>
          <a:bodyPr wrap="square" rtlCol="0">
            <a:spAutoFit/>
          </a:bodyPr>
          <a:lstStyle/>
          <a:p>
            <a:r>
              <a:rPr lang="en-ZA" dirty="0"/>
              <a:t>hypotenuse</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FEDA400-413E-4986-9510-4DFB99A3E55C}"/>
                  </a:ext>
                </a:extLst>
              </p:cNvPr>
              <p:cNvSpPr txBox="1"/>
              <p:nvPr/>
            </p:nvSpPr>
            <p:spPr>
              <a:xfrm>
                <a:off x="698106" y="3244331"/>
                <a:ext cx="5306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af-ZA" dirty="0">
                          <a:latin typeface="Cambria Math" panose="02040503050406030204" pitchFamily="18" charset="0"/>
                          <a:ea typeface="Cambria Math" panose="02040503050406030204" pitchFamily="18" charset="0"/>
                        </a:rPr>
                        <m:t>B</m:t>
                      </m:r>
                    </m:oMath>
                  </m:oMathPara>
                </a14:m>
                <a:endParaRPr lang="en-ZA" dirty="0"/>
              </a:p>
            </p:txBody>
          </p:sp>
        </mc:Choice>
        <mc:Fallback xmlns="">
          <p:sp>
            <p:nvSpPr>
              <p:cNvPr id="32" name="TextBox 31">
                <a:extLst>
                  <a:ext uri="{FF2B5EF4-FFF2-40B4-BE49-F238E27FC236}">
                    <a16:creationId xmlns:a16="http://schemas.microsoft.com/office/drawing/2014/main" id="{EFEDA400-413E-4986-9510-4DFB99A3E55C}"/>
                  </a:ext>
                </a:extLst>
              </p:cNvPr>
              <p:cNvSpPr txBox="1">
                <a:spLocks noRot="1" noChangeAspect="1" noMove="1" noResize="1" noEditPoints="1" noAdjustHandles="1" noChangeArrowheads="1" noChangeShapeType="1" noTextEdit="1"/>
              </p:cNvSpPr>
              <p:nvPr/>
            </p:nvSpPr>
            <p:spPr>
              <a:xfrm>
                <a:off x="698106" y="3244331"/>
                <a:ext cx="530681"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97AE70D-C49D-4857-97B0-EFAC19D60F60}"/>
                  </a:ext>
                </a:extLst>
              </p:cNvPr>
              <p:cNvSpPr txBox="1"/>
              <p:nvPr/>
            </p:nvSpPr>
            <p:spPr>
              <a:xfrm>
                <a:off x="3072236" y="3293585"/>
                <a:ext cx="5306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af-ZA" b="0" i="0" dirty="0" smtClean="0">
                          <a:latin typeface="Cambria Math" panose="02040503050406030204" pitchFamily="18" charset="0"/>
                          <a:ea typeface="Cambria Math" panose="02040503050406030204" pitchFamily="18" charset="0"/>
                        </a:rPr>
                        <m:t>C</m:t>
                      </m:r>
                    </m:oMath>
                  </m:oMathPara>
                </a14:m>
                <a:endParaRPr lang="en-ZA" dirty="0"/>
              </a:p>
            </p:txBody>
          </p:sp>
        </mc:Choice>
        <mc:Fallback xmlns="">
          <p:sp>
            <p:nvSpPr>
              <p:cNvPr id="33" name="TextBox 32">
                <a:extLst>
                  <a:ext uri="{FF2B5EF4-FFF2-40B4-BE49-F238E27FC236}">
                    <a16:creationId xmlns:a16="http://schemas.microsoft.com/office/drawing/2014/main" id="{F97AE70D-C49D-4857-97B0-EFAC19D60F60}"/>
                  </a:ext>
                </a:extLst>
              </p:cNvPr>
              <p:cNvSpPr txBox="1">
                <a:spLocks noRot="1" noChangeAspect="1" noMove="1" noResize="1" noEditPoints="1" noAdjustHandles="1" noChangeArrowheads="1" noChangeShapeType="1" noTextEdit="1"/>
              </p:cNvSpPr>
              <p:nvPr/>
            </p:nvSpPr>
            <p:spPr>
              <a:xfrm>
                <a:off x="3072236" y="3293585"/>
                <a:ext cx="530681"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3725E1-C44C-49DA-871E-6FFD15EFF05D}"/>
                  </a:ext>
                </a:extLst>
              </p:cNvPr>
              <p:cNvSpPr txBox="1"/>
              <p:nvPr/>
            </p:nvSpPr>
            <p:spPr>
              <a:xfrm>
                <a:off x="3072235" y="1724410"/>
                <a:ext cx="5306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af-ZA" b="0" i="0" dirty="0" smtClean="0">
                          <a:latin typeface="Cambria Math" panose="02040503050406030204" pitchFamily="18" charset="0"/>
                          <a:ea typeface="Cambria Math" panose="02040503050406030204" pitchFamily="18" charset="0"/>
                        </a:rPr>
                        <m:t>A</m:t>
                      </m:r>
                    </m:oMath>
                  </m:oMathPara>
                </a14:m>
                <a:endParaRPr lang="en-ZA" dirty="0"/>
              </a:p>
            </p:txBody>
          </p:sp>
        </mc:Choice>
        <mc:Fallback xmlns="">
          <p:sp>
            <p:nvSpPr>
              <p:cNvPr id="34" name="TextBox 33">
                <a:extLst>
                  <a:ext uri="{FF2B5EF4-FFF2-40B4-BE49-F238E27FC236}">
                    <a16:creationId xmlns:a16="http://schemas.microsoft.com/office/drawing/2014/main" id="{703725E1-C44C-49DA-871E-6FFD15EFF05D}"/>
                  </a:ext>
                </a:extLst>
              </p:cNvPr>
              <p:cNvSpPr txBox="1">
                <a:spLocks noRot="1" noChangeAspect="1" noMove="1" noResize="1" noEditPoints="1" noAdjustHandles="1" noChangeArrowheads="1" noChangeShapeType="1" noTextEdit="1"/>
              </p:cNvSpPr>
              <p:nvPr/>
            </p:nvSpPr>
            <p:spPr>
              <a:xfrm>
                <a:off x="3072235" y="1724410"/>
                <a:ext cx="53068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D13885A-0812-4F0A-855A-4BD2980E0180}"/>
                  </a:ext>
                </a:extLst>
              </p:cNvPr>
              <p:cNvSpPr txBox="1"/>
              <p:nvPr/>
            </p:nvSpPr>
            <p:spPr>
              <a:xfrm>
                <a:off x="1537093" y="3125731"/>
                <a:ext cx="1894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 name="TextBox 2">
                <a:extLst>
                  <a:ext uri="{FF2B5EF4-FFF2-40B4-BE49-F238E27FC236}">
                    <a16:creationId xmlns:a16="http://schemas.microsoft.com/office/drawing/2014/main" id="{1D13885A-0812-4F0A-855A-4BD2980E0180}"/>
                  </a:ext>
                </a:extLst>
              </p:cNvPr>
              <p:cNvSpPr txBox="1">
                <a:spLocks noRot="1" noChangeAspect="1" noMove="1" noResize="1" noEditPoints="1" noAdjustHandles="1" noChangeArrowheads="1" noChangeShapeType="1" noTextEdit="1"/>
              </p:cNvSpPr>
              <p:nvPr/>
            </p:nvSpPr>
            <p:spPr>
              <a:xfrm>
                <a:off x="1537093" y="3125731"/>
                <a:ext cx="189475" cy="276999"/>
              </a:xfrm>
              <a:prstGeom prst="rect">
                <a:avLst/>
              </a:prstGeom>
              <a:blipFill>
                <a:blip r:embed="rId5"/>
                <a:stretch>
                  <a:fillRect l="-29032" r="-25806" b="-6667"/>
                </a:stretch>
              </a:blipFill>
            </p:spPr>
            <p:txBody>
              <a:bodyPr/>
              <a:lstStyle/>
              <a:p>
                <a:r>
                  <a:rPr lang="en-US">
                    <a:noFill/>
                  </a:rPr>
                  <a:t> </a:t>
                </a:r>
              </a:p>
            </p:txBody>
          </p:sp>
        </mc:Fallback>
      </mc:AlternateContent>
      <p:sp>
        <p:nvSpPr>
          <p:cNvPr id="5" name="Isosceles Triangle 4">
            <a:extLst>
              <a:ext uri="{FF2B5EF4-FFF2-40B4-BE49-F238E27FC236}">
                <a16:creationId xmlns:a16="http://schemas.microsoft.com/office/drawing/2014/main" id="{63F5B8DD-8689-4976-9332-B9B49FB35838}"/>
              </a:ext>
            </a:extLst>
          </p:cNvPr>
          <p:cNvSpPr/>
          <p:nvPr/>
        </p:nvSpPr>
        <p:spPr>
          <a:xfrm rot="18214111" flipH="1" flipV="1">
            <a:off x="6178347" y="2039238"/>
            <a:ext cx="2118263" cy="1570016"/>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7A686721-9125-4DDC-AF62-4E08FCBE9AC0}"/>
              </a:ext>
            </a:extLst>
          </p:cNvPr>
          <p:cNvSpPr/>
          <p:nvPr/>
        </p:nvSpPr>
        <p:spPr>
          <a:xfrm rot="18537386" flipH="1" flipV="1">
            <a:off x="9384809" y="4414312"/>
            <a:ext cx="2118263" cy="1570016"/>
          </a:xfrm>
          <a:prstGeom prst="triangle">
            <a:avLst>
              <a:gd name="adj" fmla="val 28792"/>
            </a:avLst>
          </a:prstGeom>
          <a:solidFill>
            <a:schemeClr val="bg1"/>
          </a:solid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B16F063A-B346-4044-84D3-C57EA3A0217B}"/>
              </a:ext>
            </a:extLst>
          </p:cNvPr>
          <p:cNvSpPr/>
          <p:nvPr/>
        </p:nvSpPr>
        <p:spPr>
          <a:xfrm rot="2265686" flipH="1" flipV="1">
            <a:off x="6035747" y="5149584"/>
            <a:ext cx="2219952" cy="1482634"/>
          </a:xfrm>
          <a:prstGeom prst="triangle">
            <a:avLst>
              <a:gd name="adj" fmla="val 98734"/>
            </a:avLst>
          </a:prstGeom>
          <a:solidFill>
            <a:schemeClr val="bg1"/>
          </a:solidFill>
          <a:ln w="28575">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60701458-0072-402A-B9AA-C7AD64DDB260}"/>
              </a:ext>
            </a:extLst>
          </p:cNvPr>
          <p:cNvSpPr/>
          <p:nvPr/>
        </p:nvSpPr>
        <p:spPr>
          <a:xfrm rot="20775682" flipH="1" flipV="1">
            <a:off x="9324715" y="2086695"/>
            <a:ext cx="2118263" cy="1343911"/>
          </a:xfrm>
          <a:prstGeom prst="triangle">
            <a:avLst>
              <a:gd name="adj" fmla="val 69442"/>
            </a:avLst>
          </a:prstGeom>
          <a:solidFill>
            <a:schemeClr val="bg1"/>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F39B7DF7-FAE5-4296-8DEA-5B0319150674}"/>
              </a:ext>
            </a:extLst>
          </p:cNvPr>
          <p:cNvSpPr txBox="1"/>
          <p:nvPr/>
        </p:nvSpPr>
        <p:spPr>
          <a:xfrm>
            <a:off x="738583" y="4265442"/>
            <a:ext cx="4005695" cy="707886"/>
          </a:xfrm>
          <a:prstGeom prst="rect">
            <a:avLst/>
          </a:prstGeom>
          <a:noFill/>
        </p:spPr>
        <p:txBody>
          <a:bodyPr wrap="square" rtlCol="0">
            <a:spAutoFit/>
          </a:bodyPr>
          <a:lstStyle/>
          <a:p>
            <a:r>
              <a:rPr lang="af-ZA" sz="2000" dirty="0"/>
              <a:t>With two sides given, Use Theorem of pythagoras to find missing side.</a:t>
            </a:r>
          </a:p>
        </p:txBody>
      </p:sp>
      <p:sp>
        <p:nvSpPr>
          <p:cNvPr id="75" name="TextBox 74">
            <a:extLst>
              <a:ext uri="{FF2B5EF4-FFF2-40B4-BE49-F238E27FC236}">
                <a16:creationId xmlns:a16="http://schemas.microsoft.com/office/drawing/2014/main" id="{679C43EB-E32C-422A-8F11-6D8291374DEB}"/>
              </a:ext>
            </a:extLst>
          </p:cNvPr>
          <p:cNvSpPr txBox="1"/>
          <p:nvPr/>
        </p:nvSpPr>
        <p:spPr>
          <a:xfrm>
            <a:off x="738583" y="5311396"/>
            <a:ext cx="4005695" cy="1015663"/>
          </a:xfrm>
          <a:prstGeom prst="rect">
            <a:avLst/>
          </a:prstGeom>
          <a:noFill/>
        </p:spPr>
        <p:txBody>
          <a:bodyPr wrap="square" rtlCol="0">
            <a:spAutoFit/>
          </a:bodyPr>
          <a:lstStyle/>
          <a:p>
            <a:r>
              <a:rPr lang="af-ZA" sz="2000" dirty="0"/>
              <a:t>With at least one side and one angle given, Apply Trigonometric ratios to find missing sides and angles</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7E1A0DE-3F7E-4D6F-942B-B561CE7C5D3C}"/>
                  </a:ext>
                </a:extLst>
              </p:cNvPr>
              <p:cNvSpPr txBox="1"/>
              <p:nvPr/>
            </p:nvSpPr>
            <p:spPr>
              <a:xfrm>
                <a:off x="6038377" y="2075979"/>
                <a:ext cx="53068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400" b="0" i="0" dirty="0" smtClean="0">
                          <a:latin typeface="Cambria Math" panose="02040503050406030204" pitchFamily="18" charset="0"/>
                          <a:ea typeface="Cambria Math" panose="02040503050406030204" pitchFamily="18" charset="0"/>
                        </a:rPr>
                        <m:t>?</m:t>
                      </m:r>
                    </m:oMath>
                  </m:oMathPara>
                </a14:m>
                <a:endParaRPr lang="en-ZA" sz="2400" dirty="0"/>
              </a:p>
            </p:txBody>
          </p:sp>
        </mc:Choice>
        <mc:Fallback xmlns="">
          <p:sp>
            <p:nvSpPr>
              <p:cNvPr id="76" name="TextBox 75">
                <a:extLst>
                  <a:ext uri="{FF2B5EF4-FFF2-40B4-BE49-F238E27FC236}">
                    <a16:creationId xmlns:a16="http://schemas.microsoft.com/office/drawing/2014/main" id="{67E1A0DE-3F7E-4D6F-942B-B561CE7C5D3C}"/>
                  </a:ext>
                </a:extLst>
              </p:cNvPr>
              <p:cNvSpPr txBox="1">
                <a:spLocks noRot="1" noChangeAspect="1" noMove="1" noResize="1" noEditPoints="1" noAdjustHandles="1" noChangeArrowheads="1" noChangeShapeType="1" noTextEdit="1"/>
              </p:cNvSpPr>
              <p:nvPr/>
            </p:nvSpPr>
            <p:spPr>
              <a:xfrm>
                <a:off x="6038377" y="2075979"/>
                <a:ext cx="530681"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5B4A0F5-9C42-4253-922C-8AB35841E8B7}"/>
                  </a:ext>
                </a:extLst>
              </p:cNvPr>
              <p:cNvSpPr txBox="1"/>
              <p:nvPr/>
            </p:nvSpPr>
            <p:spPr>
              <a:xfrm>
                <a:off x="6669409" y="3301808"/>
                <a:ext cx="53068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400" b="0" i="0" dirty="0" smtClean="0">
                          <a:latin typeface="Cambria Math" panose="02040503050406030204" pitchFamily="18" charset="0"/>
                          <a:ea typeface="Cambria Math" panose="02040503050406030204" pitchFamily="18" charset="0"/>
                        </a:rPr>
                        <m:t>?</m:t>
                      </m:r>
                    </m:oMath>
                  </m:oMathPara>
                </a14:m>
                <a:endParaRPr lang="en-ZA" sz="2400" dirty="0"/>
              </a:p>
            </p:txBody>
          </p:sp>
        </mc:Choice>
        <mc:Fallback xmlns="">
          <p:sp>
            <p:nvSpPr>
              <p:cNvPr id="77" name="TextBox 76">
                <a:extLst>
                  <a:ext uri="{FF2B5EF4-FFF2-40B4-BE49-F238E27FC236}">
                    <a16:creationId xmlns:a16="http://schemas.microsoft.com/office/drawing/2014/main" id="{75B4A0F5-9C42-4253-922C-8AB35841E8B7}"/>
                  </a:ext>
                </a:extLst>
              </p:cNvPr>
              <p:cNvSpPr txBox="1">
                <a:spLocks noRot="1" noChangeAspect="1" noMove="1" noResize="1" noEditPoints="1" noAdjustHandles="1" noChangeArrowheads="1" noChangeShapeType="1" noTextEdit="1"/>
              </p:cNvSpPr>
              <p:nvPr/>
            </p:nvSpPr>
            <p:spPr>
              <a:xfrm>
                <a:off x="6669409" y="3301808"/>
                <a:ext cx="530681"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CDAE0293-A787-4EC5-845B-1E8CEA9336F0}"/>
                  </a:ext>
                </a:extLst>
              </p:cNvPr>
              <p:cNvSpPr txBox="1"/>
              <p:nvPr/>
            </p:nvSpPr>
            <p:spPr>
              <a:xfrm>
                <a:off x="6844026" y="1819699"/>
                <a:ext cx="53068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400" b="0" i="0" dirty="0" smtClean="0">
                          <a:latin typeface="Cambria Math" panose="02040503050406030204" pitchFamily="18" charset="0"/>
                          <a:ea typeface="Cambria Math" panose="02040503050406030204" pitchFamily="18" charset="0"/>
                        </a:rPr>
                        <m:t>?</m:t>
                      </m:r>
                    </m:oMath>
                  </m:oMathPara>
                </a14:m>
                <a:endParaRPr lang="en-ZA" sz="2400" dirty="0"/>
              </a:p>
            </p:txBody>
          </p:sp>
        </mc:Choice>
        <mc:Fallback xmlns="">
          <p:sp>
            <p:nvSpPr>
              <p:cNvPr id="78" name="TextBox 77">
                <a:extLst>
                  <a:ext uri="{FF2B5EF4-FFF2-40B4-BE49-F238E27FC236}">
                    <a16:creationId xmlns:a16="http://schemas.microsoft.com/office/drawing/2014/main" id="{CDAE0293-A787-4EC5-845B-1E8CEA9336F0}"/>
                  </a:ext>
                </a:extLst>
              </p:cNvPr>
              <p:cNvSpPr txBox="1">
                <a:spLocks noRot="1" noChangeAspect="1" noMove="1" noResize="1" noEditPoints="1" noAdjustHandles="1" noChangeArrowheads="1" noChangeShapeType="1" noTextEdit="1"/>
              </p:cNvSpPr>
              <p:nvPr/>
            </p:nvSpPr>
            <p:spPr>
              <a:xfrm>
                <a:off x="6844026" y="1819699"/>
                <a:ext cx="530681"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8871770C-2C12-40A9-BFE9-496CD71CA530}"/>
                  </a:ext>
                </a:extLst>
              </p:cNvPr>
              <p:cNvSpPr txBox="1"/>
              <p:nvPr/>
            </p:nvSpPr>
            <p:spPr>
              <a:xfrm>
                <a:off x="7212504" y="2824246"/>
                <a:ext cx="53068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400" b="0" i="0" dirty="0" smtClean="0">
                          <a:latin typeface="Cambria Math" panose="02040503050406030204" pitchFamily="18" charset="0"/>
                          <a:ea typeface="Cambria Math" panose="02040503050406030204" pitchFamily="18" charset="0"/>
                        </a:rPr>
                        <m:t>?</m:t>
                      </m:r>
                    </m:oMath>
                  </m:oMathPara>
                </a14:m>
                <a:endParaRPr lang="en-ZA" sz="2400" dirty="0"/>
              </a:p>
            </p:txBody>
          </p:sp>
        </mc:Choice>
        <mc:Fallback xmlns="">
          <p:sp>
            <p:nvSpPr>
              <p:cNvPr id="79" name="TextBox 78">
                <a:extLst>
                  <a:ext uri="{FF2B5EF4-FFF2-40B4-BE49-F238E27FC236}">
                    <a16:creationId xmlns:a16="http://schemas.microsoft.com/office/drawing/2014/main" id="{8871770C-2C12-40A9-BFE9-496CD71CA530}"/>
                  </a:ext>
                </a:extLst>
              </p:cNvPr>
              <p:cNvSpPr txBox="1">
                <a:spLocks noRot="1" noChangeAspect="1" noMove="1" noResize="1" noEditPoints="1" noAdjustHandles="1" noChangeArrowheads="1" noChangeShapeType="1" noTextEdit="1"/>
              </p:cNvSpPr>
              <p:nvPr/>
            </p:nvSpPr>
            <p:spPr>
              <a:xfrm>
                <a:off x="7212504" y="2824246"/>
                <a:ext cx="530681"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CB32EB7-20ED-49D0-B672-355EBAF1C334}"/>
                  </a:ext>
                </a:extLst>
              </p:cNvPr>
              <p:cNvSpPr txBox="1"/>
              <p:nvPr/>
            </p:nvSpPr>
            <p:spPr>
              <a:xfrm>
                <a:off x="6146639" y="2835573"/>
                <a:ext cx="53068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400" b="0" i="0" dirty="0" smtClean="0">
                          <a:latin typeface="Cambria Math" panose="02040503050406030204" pitchFamily="18" charset="0"/>
                          <a:ea typeface="Cambria Math" panose="02040503050406030204" pitchFamily="18" charset="0"/>
                        </a:rPr>
                        <m:t>?</m:t>
                      </m:r>
                    </m:oMath>
                  </m:oMathPara>
                </a14:m>
                <a:endParaRPr lang="en-ZA" sz="2400" dirty="0"/>
              </a:p>
            </p:txBody>
          </p:sp>
        </mc:Choice>
        <mc:Fallback xmlns="">
          <p:sp>
            <p:nvSpPr>
              <p:cNvPr id="80" name="TextBox 79">
                <a:extLst>
                  <a:ext uri="{FF2B5EF4-FFF2-40B4-BE49-F238E27FC236}">
                    <a16:creationId xmlns:a16="http://schemas.microsoft.com/office/drawing/2014/main" id="{8CB32EB7-20ED-49D0-B672-355EBAF1C334}"/>
                  </a:ext>
                </a:extLst>
              </p:cNvPr>
              <p:cNvSpPr txBox="1">
                <a:spLocks noRot="1" noChangeAspect="1" noMove="1" noResize="1" noEditPoints="1" noAdjustHandles="1" noChangeArrowheads="1" noChangeShapeType="1" noTextEdit="1"/>
              </p:cNvSpPr>
              <p:nvPr/>
            </p:nvSpPr>
            <p:spPr>
              <a:xfrm>
                <a:off x="6146639" y="2835573"/>
                <a:ext cx="530681"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A9C47F16-96DF-4A39-A365-E15157659588}"/>
                  </a:ext>
                </a:extLst>
              </p:cNvPr>
              <p:cNvSpPr txBox="1"/>
              <p:nvPr/>
            </p:nvSpPr>
            <p:spPr>
              <a:xfrm>
                <a:off x="7567724" y="2228378"/>
                <a:ext cx="53068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2400" b="0" i="0" dirty="0" smtClean="0">
                          <a:latin typeface="Cambria Math" panose="02040503050406030204" pitchFamily="18" charset="0"/>
                          <a:ea typeface="Cambria Math" panose="02040503050406030204" pitchFamily="18" charset="0"/>
                        </a:rPr>
                        <m:t>?</m:t>
                      </m:r>
                    </m:oMath>
                  </m:oMathPara>
                </a14:m>
                <a:endParaRPr lang="en-ZA" sz="2400" dirty="0"/>
              </a:p>
            </p:txBody>
          </p:sp>
        </mc:Choice>
        <mc:Fallback xmlns="">
          <p:sp>
            <p:nvSpPr>
              <p:cNvPr id="86" name="TextBox 85">
                <a:extLst>
                  <a:ext uri="{FF2B5EF4-FFF2-40B4-BE49-F238E27FC236}">
                    <a16:creationId xmlns:a16="http://schemas.microsoft.com/office/drawing/2014/main" id="{A9C47F16-96DF-4A39-A365-E15157659588}"/>
                  </a:ext>
                </a:extLst>
              </p:cNvPr>
              <p:cNvSpPr txBox="1">
                <a:spLocks noRot="1" noChangeAspect="1" noMove="1" noResize="1" noEditPoints="1" noAdjustHandles="1" noChangeArrowheads="1" noChangeShapeType="1" noTextEdit="1"/>
              </p:cNvSpPr>
              <p:nvPr/>
            </p:nvSpPr>
            <p:spPr>
              <a:xfrm>
                <a:off x="7567724" y="2228378"/>
                <a:ext cx="530681"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04504094-5C99-47F6-9C04-2C63CC7FBCD5}"/>
                  </a:ext>
                </a:extLst>
              </p:cNvPr>
              <p:cNvSpPr txBox="1"/>
              <p:nvPr/>
            </p:nvSpPr>
            <p:spPr>
              <a:xfrm>
                <a:off x="8228114" y="3336751"/>
                <a:ext cx="967318" cy="15696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f-ZA" sz="9600" b="0" i="0" dirty="0" smtClean="0">
                          <a:solidFill>
                            <a:srgbClr val="FF0000"/>
                          </a:solidFill>
                          <a:latin typeface="Cambria Math" panose="02040503050406030204" pitchFamily="18" charset="0"/>
                          <a:ea typeface="Cambria Math" panose="02040503050406030204" pitchFamily="18" charset="0"/>
                        </a:rPr>
                        <m:t>?</m:t>
                      </m:r>
                    </m:oMath>
                  </m:oMathPara>
                </a14:m>
                <a:endParaRPr lang="en-ZA" sz="9600" dirty="0">
                  <a:solidFill>
                    <a:srgbClr val="FF0000"/>
                  </a:solidFill>
                </a:endParaRPr>
              </a:p>
            </p:txBody>
          </p:sp>
        </mc:Choice>
        <mc:Fallback xmlns="">
          <p:sp>
            <p:nvSpPr>
              <p:cNvPr id="87" name="TextBox 86">
                <a:extLst>
                  <a:ext uri="{FF2B5EF4-FFF2-40B4-BE49-F238E27FC236}">
                    <a16:creationId xmlns:a16="http://schemas.microsoft.com/office/drawing/2014/main" id="{04504094-5C99-47F6-9C04-2C63CC7FBCD5}"/>
                  </a:ext>
                </a:extLst>
              </p:cNvPr>
              <p:cNvSpPr txBox="1">
                <a:spLocks noRot="1" noChangeAspect="1" noMove="1" noResize="1" noEditPoints="1" noAdjustHandles="1" noChangeArrowheads="1" noChangeShapeType="1" noTextEdit="1"/>
              </p:cNvSpPr>
              <p:nvPr/>
            </p:nvSpPr>
            <p:spPr>
              <a:xfrm>
                <a:off x="8228114" y="3336751"/>
                <a:ext cx="967318" cy="1569660"/>
              </a:xfrm>
              <a:prstGeom prst="rect">
                <a:avLst/>
              </a:prstGeom>
              <a:blipFill>
                <a:blip r:embed="rId12"/>
                <a:stretch>
                  <a:fillRect/>
                </a:stretch>
              </a:blipFill>
            </p:spPr>
            <p:txBody>
              <a:bodyPr/>
              <a:lstStyle/>
              <a:p>
                <a:r>
                  <a:rPr lang="en-US">
                    <a:noFill/>
                  </a:rPr>
                  <a:t> </a:t>
                </a:r>
              </a:p>
            </p:txBody>
          </p:sp>
        </mc:Fallback>
      </mc:AlternateContent>
      <p:sp>
        <p:nvSpPr>
          <p:cNvPr id="88" name="TextBox 87">
            <a:extLst>
              <a:ext uri="{FF2B5EF4-FFF2-40B4-BE49-F238E27FC236}">
                <a16:creationId xmlns:a16="http://schemas.microsoft.com/office/drawing/2014/main" id="{205F944A-0654-423E-A84D-8A0CE21B8369}"/>
              </a:ext>
            </a:extLst>
          </p:cNvPr>
          <p:cNvSpPr txBox="1"/>
          <p:nvPr/>
        </p:nvSpPr>
        <p:spPr>
          <a:xfrm>
            <a:off x="4546960" y="285697"/>
            <a:ext cx="4576959" cy="400110"/>
          </a:xfrm>
          <a:prstGeom prst="rect">
            <a:avLst/>
          </a:prstGeom>
          <a:noFill/>
        </p:spPr>
        <p:txBody>
          <a:bodyPr wrap="square" rtlCol="0">
            <a:spAutoFit/>
          </a:bodyPr>
          <a:lstStyle/>
          <a:p>
            <a:r>
              <a:rPr lang="af-ZA" sz="2000" dirty="0"/>
              <a:t>Aim is to find missing side/s </a:t>
            </a:r>
            <a:r>
              <a:rPr lang="af-ZA" sz="2000"/>
              <a:t>and angle</a:t>
            </a:r>
            <a:r>
              <a:rPr lang="af-ZA" sz="2000" dirty="0"/>
              <a:t>/s</a:t>
            </a:r>
          </a:p>
        </p:txBody>
      </p:sp>
      <p:sp>
        <p:nvSpPr>
          <p:cNvPr id="89" name="TextBox 88">
            <a:extLst>
              <a:ext uri="{FF2B5EF4-FFF2-40B4-BE49-F238E27FC236}">
                <a16:creationId xmlns:a16="http://schemas.microsoft.com/office/drawing/2014/main" id="{C948409D-B58B-41A9-ACAD-243C4F5295B0}"/>
              </a:ext>
            </a:extLst>
          </p:cNvPr>
          <p:cNvSpPr txBox="1"/>
          <p:nvPr/>
        </p:nvSpPr>
        <p:spPr>
          <a:xfrm>
            <a:off x="8537222" y="995610"/>
            <a:ext cx="2205284" cy="400110"/>
          </a:xfrm>
          <a:prstGeom prst="rect">
            <a:avLst/>
          </a:prstGeom>
          <a:noFill/>
        </p:spPr>
        <p:txBody>
          <a:bodyPr wrap="square" rtlCol="0">
            <a:spAutoFit/>
          </a:bodyPr>
          <a:lstStyle/>
          <a:p>
            <a:r>
              <a:rPr lang="af-ZA" sz="2000" dirty="0"/>
              <a:t>Any other triangle</a:t>
            </a:r>
          </a:p>
        </p:txBody>
      </p:sp>
    </p:spTree>
    <p:extLst>
      <p:ext uri="{BB962C8B-B14F-4D97-AF65-F5344CB8AC3E}">
        <p14:creationId xmlns:p14="http://schemas.microsoft.com/office/powerpoint/2010/main" val="328256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p:bldP spid="30" grpId="0"/>
      <p:bldP spid="31" grpId="0"/>
      <p:bldP spid="32" grpId="0"/>
      <p:bldP spid="33" grpId="0"/>
      <p:bldP spid="34" grpId="0"/>
      <p:bldP spid="76" grpId="0"/>
      <p:bldP spid="77" grpId="0"/>
      <p:bldP spid="78" grpId="0"/>
      <p:bldP spid="79" grpId="0"/>
      <p:bldP spid="80" grpId="0"/>
      <p:bldP spid="86" grpId="0"/>
      <p:bldP spid="8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0AE14-46D8-46D0-83AA-7F87DBA3B8FD}"/>
              </a:ext>
            </a:extLst>
          </p:cNvPr>
          <p:cNvSpPr>
            <a:spLocks noGrp="1"/>
          </p:cNvSpPr>
          <p:nvPr>
            <p:ph type="title"/>
          </p:nvPr>
        </p:nvSpPr>
        <p:spPr>
          <a:xfrm>
            <a:off x="404192" y="404055"/>
            <a:ext cx="1689651" cy="510345"/>
          </a:xfrm>
          <a:ln>
            <a:solidFill>
              <a:schemeClr val="tx1"/>
            </a:solidFill>
          </a:ln>
        </p:spPr>
        <p:txBody>
          <a:bodyPr>
            <a:normAutofit/>
          </a:bodyPr>
          <a:lstStyle/>
          <a:p>
            <a:pPr algn="ctr"/>
            <a:r>
              <a:rPr lang="af-ZA" sz="2400" b="1" dirty="0"/>
              <a:t>Introduction</a:t>
            </a:r>
            <a:endParaRPr lang="en-US" sz="2400" b="1" i="1" dirty="0"/>
          </a:p>
        </p:txBody>
      </p:sp>
      <p:sp>
        <p:nvSpPr>
          <p:cNvPr id="28" name="TextBox 27">
            <a:extLst>
              <a:ext uri="{FF2B5EF4-FFF2-40B4-BE49-F238E27FC236}">
                <a16:creationId xmlns:a16="http://schemas.microsoft.com/office/drawing/2014/main" id="{56F5362E-82AD-454F-86A7-3A7B81CDC1A1}"/>
              </a:ext>
            </a:extLst>
          </p:cNvPr>
          <p:cNvSpPr txBox="1"/>
          <p:nvPr/>
        </p:nvSpPr>
        <p:spPr>
          <a:xfrm>
            <a:off x="8098060" y="3696478"/>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J</a:t>
            </a:r>
          </a:p>
        </p:txBody>
      </p:sp>
      <p:cxnSp>
        <p:nvCxnSpPr>
          <p:cNvPr id="29" name="Straight Connector 28">
            <a:extLst>
              <a:ext uri="{FF2B5EF4-FFF2-40B4-BE49-F238E27FC236}">
                <a16:creationId xmlns:a16="http://schemas.microsoft.com/office/drawing/2014/main" id="{8523B5C3-E02B-470F-8E29-CC4791449321}"/>
              </a:ext>
            </a:extLst>
          </p:cNvPr>
          <p:cNvCxnSpPr>
            <a:cxnSpLocks/>
            <a:stCxn id="38" idx="5"/>
            <a:endCxn id="38" idx="2"/>
          </p:cNvCxnSpPr>
          <p:nvPr/>
        </p:nvCxnSpPr>
        <p:spPr>
          <a:xfrm flipH="1">
            <a:off x="2711185" y="3896533"/>
            <a:ext cx="5378433" cy="186895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6C013D2-B2B7-4D78-B6B6-B307924047C9}"/>
              </a:ext>
            </a:extLst>
          </p:cNvPr>
          <p:cNvSpPr txBox="1"/>
          <p:nvPr/>
        </p:nvSpPr>
        <p:spPr>
          <a:xfrm>
            <a:off x="8072457" y="1588974"/>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H</a:t>
            </a:r>
          </a:p>
        </p:txBody>
      </p:sp>
      <p:sp>
        <p:nvSpPr>
          <p:cNvPr id="36" name="TextBox 35">
            <a:extLst>
              <a:ext uri="{FF2B5EF4-FFF2-40B4-BE49-F238E27FC236}">
                <a16:creationId xmlns:a16="http://schemas.microsoft.com/office/drawing/2014/main" id="{03F5ABE2-92BE-495E-B8E4-FE44279F9478}"/>
              </a:ext>
            </a:extLst>
          </p:cNvPr>
          <p:cNvSpPr txBox="1"/>
          <p:nvPr/>
        </p:nvSpPr>
        <p:spPr>
          <a:xfrm>
            <a:off x="8098060" y="5625984"/>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G</a:t>
            </a:r>
          </a:p>
        </p:txBody>
      </p:sp>
      <p:sp>
        <p:nvSpPr>
          <p:cNvPr id="37" name="TextBox 36">
            <a:extLst>
              <a:ext uri="{FF2B5EF4-FFF2-40B4-BE49-F238E27FC236}">
                <a16:creationId xmlns:a16="http://schemas.microsoft.com/office/drawing/2014/main" id="{B36DCE9B-2CB0-4EDE-8E02-3BEEA8E2A079}"/>
              </a:ext>
            </a:extLst>
          </p:cNvPr>
          <p:cNvSpPr txBox="1"/>
          <p:nvPr/>
        </p:nvSpPr>
        <p:spPr>
          <a:xfrm>
            <a:off x="2266515" y="5516453"/>
            <a:ext cx="343994"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F</a:t>
            </a:r>
          </a:p>
        </p:txBody>
      </p:sp>
      <p:sp>
        <p:nvSpPr>
          <p:cNvPr id="38" name="Isosceles Triangle 37">
            <a:extLst>
              <a:ext uri="{FF2B5EF4-FFF2-40B4-BE49-F238E27FC236}">
                <a16:creationId xmlns:a16="http://schemas.microsoft.com/office/drawing/2014/main" id="{28D2461E-E88E-4DCF-A504-9400F4C46AAF}"/>
              </a:ext>
            </a:extLst>
          </p:cNvPr>
          <p:cNvSpPr/>
          <p:nvPr/>
        </p:nvSpPr>
        <p:spPr>
          <a:xfrm>
            <a:off x="2711185" y="2027583"/>
            <a:ext cx="5378433" cy="3737900"/>
          </a:xfrm>
          <a:prstGeom prst="triangle">
            <a:avLst>
              <a:gd name="adj" fmla="val 100000"/>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3675678-8953-4E02-A97B-E23CB3F08796}"/>
                  </a:ext>
                </a:extLst>
              </p:cNvPr>
              <p:cNvSpPr txBox="1"/>
              <p:nvPr/>
            </p:nvSpPr>
            <p:spPr>
              <a:xfrm>
                <a:off x="3417239" y="5425929"/>
                <a:ext cx="3343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b="0" i="1" smtClean="0">
                          <a:latin typeface="Cambria Math" panose="02040503050406030204" pitchFamily="18" charset="0"/>
                          <a:ea typeface="Cambria Math" panose="02040503050406030204" pitchFamily="18" charset="0"/>
                        </a:rPr>
                        <m:t>𝑥</m:t>
                      </m:r>
                    </m:oMath>
                  </m:oMathPara>
                </a14:m>
                <a:endParaRPr lang="en-US" sz="2000" dirty="0"/>
              </a:p>
            </p:txBody>
          </p:sp>
        </mc:Choice>
        <mc:Fallback xmlns="">
          <p:sp>
            <p:nvSpPr>
              <p:cNvPr id="40" name="TextBox 39">
                <a:extLst>
                  <a:ext uri="{FF2B5EF4-FFF2-40B4-BE49-F238E27FC236}">
                    <a16:creationId xmlns:a16="http://schemas.microsoft.com/office/drawing/2014/main" id="{43675678-8953-4E02-A97B-E23CB3F08796}"/>
                  </a:ext>
                </a:extLst>
              </p:cNvPr>
              <p:cNvSpPr txBox="1">
                <a:spLocks noRot="1" noChangeAspect="1" noMove="1" noResize="1" noEditPoints="1" noAdjustHandles="1" noChangeArrowheads="1" noChangeShapeType="1" noTextEdit="1"/>
              </p:cNvSpPr>
              <p:nvPr/>
            </p:nvSpPr>
            <p:spPr>
              <a:xfrm>
                <a:off x="3417239" y="5425929"/>
                <a:ext cx="334342" cy="400110"/>
              </a:xfrm>
              <a:prstGeom prst="rect">
                <a:avLst/>
              </a:prstGeom>
              <a:blipFill>
                <a:blip r:embed="rId2"/>
                <a:stretch>
                  <a:fillRect/>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E9BC8527-59F4-475E-8709-BE0F74465B27}"/>
              </a:ext>
            </a:extLst>
          </p:cNvPr>
          <p:cNvSpPr/>
          <p:nvPr/>
        </p:nvSpPr>
        <p:spPr>
          <a:xfrm>
            <a:off x="7824326" y="5539647"/>
            <a:ext cx="265292" cy="224079"/>
          </a:xfrm>
          <a:prstGeom prst="rect">
            <a:avLst/>
          </a:prstGeom>
          <a:noFill/>
          <a:ln w="28575">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ZA"/>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32BDBE9-AED9-44AB-95D4-3DCCC737AE30}"/>
                  </a:ext>
                </a:extLst>
              </p:cNvPr>
              <p:cNvSpPr txBox="1"/>
              <p:nvPr/>
            </p:nvSpPr>
            <p:spPr>
              <a:xfrm>
                <a:off x="4051385" y="5297795"/>
                <a:ext cx="3343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b="0" i="1" smtClean="0">
                          <a:latin typeface="Cambria Math" panose="02040503050406030204" pitchFamily="18" charset="0"/>
                          <a:ea typeface="Cambria Math" panose="02040503050406030204" pitchFamily="18" charset="0"/>
                        </a:rPr>
                        <m:t>𝑦</m:t>
                      </m:r>
                    </m:oMath>
                  </m:oMathPara>
                </a14:m>
                <a:endParaRPr lang="en-US" sz="2000" dirty="0"/>
              </a:p>
            </p:txBody>
          </p:sp>
        </mc:Choice>
        <mc:Fallback xmlns="">
          <p:sp>
            <p:nvSpPr>
              <p:cNvPr id="43" name="TextBox 42">
                <a:extLst>
                  <a:ext uri="{FF2B5EF4-FFF2-40B4-BE49-F238E27FC236}">
                    <a16:creationId xmlns:a16="http://schemas.microsoft.com/office/drawing/2014/main" id="{132BDBE9-AED9-44AB-95D4-3DCCC737AE30}"/>
                  </a:ext>
                </a:extLst>
              </p:cNvPr>
              <p:cNvSpPr txBox="1">
                <a:spLocks noRot="1" noChangeAspect="1" noMove="1" noResize="1" noEditPoints="1" noAdjustHandles="1" noChangeArrowheads="1" noChangeShapeType="1" noTextEdit="1"/>
              </p:cNvSpPr>
              <p:nvPr/>
            </p:nvSpPr>
            <p:spPr>
              <a:xfrm>
                <a:off x="4051385" y="5297795"/>
                <a:ext cx="334342" cy="400110"/>
              </a:xfrm>
              <a:prstGeom prst="rect">
                <a:avLst/>
              </a:prstGeom>
              <a:blipFill>
                <a:blip r:embed="rId3"/>
                <a:stretch>
                  <a:fillRect b="-7576"/>
                </a:stretch>
              </a:blipFill>
            </p:spPr>
            <p:txBody>
              <a:bodyPr/>
              <a:lstStyle/>
              <a:p>
                <a:r>
                  <a:rPr lang="en-US">
                    <a:noFill/>
                  </a:rPr>
                  <a:t> </a:t>
                </a:r>
              </a:p>
            </p:txBody>
          </p:sp>
        </mc:Fallback>
      </mc:AlternateContent>
      <p:sp>
        <p:nvSpPr>
          <p:cNvPr id="44" name="Arc 43">
            <a:extLst>
              <a:ext uri="{FF2B5EF4-FFF2-40B4-BE49-F238E27FC236}">
                <a16:creationId xmlns:a16="http://schemas.microsoft.com/office/drawing/2014/main" id="{E798C44F-718E-4A0B-AAA7-B4395DD7BE0C}"/>
              </a:ext>
            </a:extLst>
          </p:cNvPr>
          <p:cNvSpPr/>
          <p:nvPr/>
        </p:nvSpPr>
        <p:spPr>
          <a:xfrm rot="4778737">
            <a:off x="3619861" y="5007349"/>
            <a:ext cx="869733" cy="751992"/>
          </a:xfrm>
          <a:prstGeom prst="arc">
            <a:avLst>
              <a:gd name="adj1" fmla="val 9992127"/>
              <a:gd name="adj2" fmla="val 20528417"/>
            </a:avLst>
          </a:prstGeom>
          <a:ln w="28575">
            <a:solidFill>
              <a:srgbClr val="FFFF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5A99F038-C373-4821-9ED5-DE3E1DC1A557}"/>
              </a:ext>
            </a:extLst>
          </p:cNvPr>
          <p:cNvSpPr/>
          <p:nvPr/>
        </p:nvSpPr>
        <p:spPr>
          <a:xfrm rot="5126020">
            <a:off x="3567316" y="5416045"/>
            <a:ext cx="325742" cy="343324"/>
          </a:xfrm>
          <a:prstGeom prst="arc">
            <a:avLst>
              <a:gd name="adj1" fmla="val 10643049"/>
              <a:gd name="adj2" fmla="val 20528417"/>
            </a:avLst>
          </a:prstGeom>
          <a:ln w="28575">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050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P spid="36" grpId="0"/>
      <p:bldP spid="37" grpId="0"/>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B40EF7-90E9-4B60-9413-8874B3D04DE1}"/>
              </a:ext>
            </a:extLst>
          </p:cNvPr>
          <p:cNvSpPr txBox="1"/>
          <p:nvPr/>
        </p:nvSpPr>
        <p:spPr>
          <a:xfrm>
            <a:off x="4741793" y="3105834"/>
            <a:ext cx="2708414" cy="646331"/>
          </a:xfrm>
          <a:prstGeom prst="rect">
            <a:avLst/>
          </a:prstGeom>
          <a:noFill/>
        </p:spPr>
        <p:txBody>
          <a:bodyPr wrap="square" rtlCol="0">
            <a:spAutoFit/>
          </a:bodyPr>
          <a:lstStyle/>
          <a:p>
            <a:pPr algn="ctr"/>
            <a:r>
              <a:rPr lang="en-US" sz="3600" dirty="0"/>
              <a:t>The Sine Rule</a:t>
            </a:r>
          </a:p>
        </p:txBody>
      </p:sp>
    </p:spTree>
    <p:extLst>
      <p:ext uri="{BB962C8B-B14F-4D97-AF65-F5344CB8AC3E}">
        <p14:creationId xmlns:p14="http://schemas.microsoft.com/office/powerpoint/2010/main" val="2675695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144742B1-4A71-4250-BB18-9B2DD3C06379}"/>
              </a:ext>
            </a:extLst>
          </p:cNvPr>
          <p:cNvSpPr txBox="1"/>
          <p:nvPr/>
        </p:nvSpPr>
        <p:spPr>
          <a:xfrm>
            <a:off x="2378532" y="545070"/>
            <a:ext cx="8893938" cy="400110"/>
          </a:xfrm>
          <a:prstGeom prst="rect">
            <a:avLst/>
          </a:prstGeom>
          <a:noFill/>
        </p:spPr>
        <p:txBody>
          <a:bodyPr wrap="square" rtlCol="0">
            <a:spAutoFit/>
          </a:bodyPr>
          <a:lstStyle/>
          <a:p>
            <a:r>
              <a:rPr lang="en-US" sz="2000" dirty="0"/>
              <a:t>It allows us to equate the ratios of the sine of the angles to their opposite sides.</a:t>
            </a:r>
            <a:endParaRPr lang="af-ZA" sz="2000" dirty="0"/>
          </a:p>
        </p:txBody>
      </p:sp>
      <p:sp>
        <p:nvSpPr>
          <p:cNvPr id="26" name="TextBox 25">
            <a:extLst>
              <a:ext uri="{FF2B5EF4-FFF2-40B4-BE49-F238E27FC236}">
                <a16:creationId xmlns:a16="http://schemas.microsoft.com/office/drawing/2014/main" id="{6058E17F-770E-41E2-8A72-B7E1960015FE}"/>
              </a:ext>
            </a:extLst>
          </p:cNvPr>
          <p:cNvSpPr txBox="1"/>
          <p:nvPr/>
        </p:nvSpPr>
        <p:spPr>
          <a:xfrm>
            <a:off x="216821" y="1351858"/>
            <a:ext cx="4198856" cy="646331"/>
          </a:xfrm>
          <a:prstGeom prst="rect">
            <a:avLst/>
          </a:prstGeom>
          <a:noFill/>
        </p:spPr>
        <p:txBody>
          <a:bodyPr wrap="square">
            <a:spAutoFit/>
          </a:bodyPr>
          <a:lstStyle/>
          <a:p>
            <a:pPr algn="ctr"/>
            <a:r>
              <a:rPr lang="en-US" dirty="0"/>
              <a:t>Proving the sine rule: </a:t>
            </a:r>
          </a:p>
          <a:p>
            <a:pPr algn="ctr"/>
            <a:r>
              <a:rPr lang="en-US" dirty="0"/>
              <a:t>Consider ΔPQR in the following diagrams.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4BBB292-A794-46B0-B5CA-31D295699312}"/>
                  </a:ext>
                </a:extLst>
              </p:cNvPr>
              <p:cNvSpPr txBox="1"/>
              <p:nvPr/>
            </p:nvSpPr>
            <p:spPr>
              <a:xfrm>
                <a:off x="5511824" y="1852190"/>
                <a:ext cx="2065934" cy="408445"/>
              </a:xfrm>
              <a:prstGeom prst="rect">
                <a:avLst/>
              </a:prstGeom>
              <a:noFill/>
            </p:spPr>
            <p:txBody>
              <a:bodyPr wrap="square">
                <a:spAutoFit/>
              </a:bodyPr>
              <a:lstStyle/>
              <a:p>
                <a14:m>
                  <m:oMath xmlns:m="http://schemas.openxmlformats.org/officeDocument/2006/math">
                    <m:acc>
                      <m:accPr>
                        <m:chr m:val="̂"/>
                        <m:ctrlPr>
                          <a:rPr lang="af-ZA" sz="2000" b="0" i="1" smtClean="0">
                            <a:latin typeface="Cambria Math" panose="02040503050406030204" pitchFamily="18" charset="0"/>
                            <a:ea typeface="Cambria Math" panose="02040503050406030204" pitchFamily="18" charset="0"/>
                          </a:rPr>
                        </m:ctrlPr>
                      </m:accPr>
                      <m:e>
                        <m:r>
                          <a:rPr lang="af-ZA" sz="2000" b="0" i="1" smtClean="0">
                            <a:latin typeface="Cambria Math" panose="02040503050406030204" pitchFamily="18" charset="0"/>
                            <a:ea typeface="Cambria Math" panose="02040503050406030204" pitchFamily="18" charset="0"/>
                          </a:rPr>
                          <m:t>𝑃</m:t>
                        </m:r>
                      </m:e>
                    </m:acc>
                  </m:oMath>
                </a14:m>
                <a:r>
                  <a:rPr lang="en-US" sz="2000" dirty="0"/>
                  <a:t> an acute angle: </a:t>
                </a:r>
              </a:p>
            </p:txBody>
          </p:sp>
        </mc:Choice>
        <mc:Fallback xmlns="">
          <p:sp>
            <p:nvSpPr>
              <p:cNvPr id="28" name="TextBox 27">
                <a:extLst>
                  <a:ext uri="{FF2B5EF4-FFF2-40B4-BE49-F238E27FC236}">
                    <a16:creationId xmlns:a16="http://schemas.microsoft.com/office/drawing/2014/main" id="{94BBB292-A794-46B0-B5CA-31D295699312}"/>
                  </a:ext>
                </a:extLst>
              </p:cNvPr>
              <p:cNvSpPr txBox="1">
                <a:spLocks noRot="1" noChangeAspect="1" noMove="1" noResize="1" noEditPoints="1" noAdjustHandles="1" noChangeArrowheads="1" noChangeShapeType="1" noTextEdit="1"/>
              </p:cNvSpPr>
              <p:nvPr/>
            </p:nvSpPr>
            <p:spPr>
              <a:xfrm>
                <a:off x="5511824" y="1852190"/>
                <a:ext cx="2065934" cy="408445"/>
              </a:xfrm>
              <a:prstGeom prst="rect">
                <a:avLst/>
              </a:prstGeom>
              <a:blipFill>
                <a:blip r:embed="rId2"/>
                <a:stretch>
                  <a:fillRect t="-8955" r="-1770" b="-26866"/>
                </a:stretch>
              </a:blipFill>
            </p:spPr>
            <p:txBody>
              <a:bodyPr/>
              <a:lstStyle/>
              <a:p>
                <a:r>
                  <a:rPr lang="en-US">
                    <a:noFill/>
                  </a:rPr>
                  <a:t> </a:t>
                </a:r>
              </a:p>
            </p:txBody>
          </p:sp>
        </mc:Fallback>
      </mc:AlternateContent>
      <p:sp>
        <p:nvSpPr>
          <p:cNvPr id="34" name="Right Triangle 33">
            <a:extLst>
              <a:ext uri="{FF2B5EF4-FFF2-40B4-BE49-F238E27FC236}">
                <a16:creationId xmlns:a16="http://schemas.microsoft.com/office/drawing/2014/main" id="{31FB414E-A03F-4E1E-94AA-953FBF2DF3A1}"/>
              </a:ext>
            </a:extLst>
          </p:cNvPr>
          <p:cNvSpPr/>
          <p:nvPr/>
        </p:nvSpPr>
        <p:spPr>
          <a:xfrm rot="16200000" flipV="1">
            <a:off x="2295508" y="3075717"/>
            <a:ext cx="1644084" cy="1431398"/>
          </a:xfrm>
          <a:prstGeom prst="rtTriangl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ZA" dirty="0"/>
          </a:p>
        </p:txBody>
      </p:sp>
      <p:sp>
        <p:nvSpPr>
          <p:cNvPr id="36" name="Right Triangle 35">
            <a:extLst>
              <a:ext uri="{FF2B5EF4-FFF2-40B4-BE49-F238E27FC236}">
                <a16:creationId xmlns:a16="http://schemas.microsoft.com/office/drawing/2014/main" id="{F359E0DC-B2A6-443F-A5A4-85C92E94F50D}"/>
              </a:ext>
            </a:extLst>
          </p:cNvPr>
          <p:cNvSpPr/>
          <p:nvPr/>
        </p:nvSpPr>
        <p:spPr>
          <a:xfrm rot="16200000">
            <a:off x="851381" y="3075716"/>
            <a:ext cx="1644084" cy="1431399"/>
          </a:xfrm>
          <a:prstGeom prst="rtTriangl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ZA" dirty="0"/>
          </a:p>
        </p:txBody>
      </p:sp>
      <p:sp>
        <p:nvSpPr>
          <p:cNvPr id="37" name="Rectangle 36">
            <a:extLst>
              <a:ext uri="{FF2B5EF4-FFF2-40B4-BE49-F238E27FC236}">
                <a16:creationId xmlns:a16="http://schemas.microsoft.com/office/drawing/2014/main" id="{56A81584-D138-4505-89BD-88427FD90A28}"/>
              </a:ext>
            </a:extLst>
          </p:cNvPr>
          <p:cNvSpPr/>
          <p:nvPr/>
        </p:nvSpPr>
        <p:spPr>
          <a:xfrm>
            <a:off x="2235799" y="4428226"/>
            <a:ext cx="160901" cy="185232"/>
          </a:xfrm>
          <a:prstGeom prst="rect">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ZA"/>
          </a:p>
        </p:txBody>
      </p:sp>
      <p:sp>
        <p:nvSpPr>
          <p:cNvPr id="39" name="TextBox 38">
            <a:extLst>
              <a:ext uri="{FF2B5EF4-FFF2-40B4-BE49-F238E27FC236}">
                <a16:creationId xmlns:a16="http://schemas.microsoft.com/office/drawing/2014/main" id="{D845C35A-B8F6-4829-90C7-385DF69BE2D1}"/>
              </a:ext>
            </a:extLst>
          </p:cNvPr>
          <p:cNvSpPr txBox="1"/>
          <p:nvPr/>
        </p:nvSpPr>
        <p:spPr>
          <a:xfrm>
            <a:off x="1342651" y="3519786"/>
            <a:ext cx="443817"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c</a:t>
            </a:r>
          </a:p>
        </p:txBody>
      </p:sp>
      <p:sp>
        <p:nvSpPr>
          <p:cNvPr id="42" name="Rectangle 41">
            <a:extLst>
              <a:ext uri="{FF2B5EF4-FFF2-40B4-BE49-F238E27FC236}">
                <a16:creationId xmlns:a16="http://schemas.microsoft.com/office/drawing/2014/main" id="{FBFA4B7E-67CC-4EE3-A7A6-23B49F955D90}"/>
              </a:ext>
            </a:extLst>
          </p:cNvPr>
          <p:cNvSpPr/>
          <p:nvPr/>
        </p:nvSpPr>
        <p:spPr>
          <a:xfrm>
            <a:off x="2407005" y="4428226"/>
            <a:ext cx="160901" cy="185232"/>
          </a:xfrm>
          <a:prstGeom prst="rect">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ZA"/>
          </a:p>
        </p:txBody>
      </p:sp>
      <p:sp>
        <p:nvSpPr>
          <p:cNvPr id="45" name="TextBox 44">
            <a:extLst>
              <a:ext uri="{FF2B5EF4-FFF2-40B4-BE49-F238E27FC236}">
                <a16:creationId xmlns:a16="http://schemas.microsoft.com/office/drawing/2014/main" id="{855A4822-1156-4E8B-8ABC-B45BBEE76923}"/>
              </a:ext>
            </a:extLst>
          </p:cNvPr>
          <p:cNvSpPr txBox="1"/>
          <p:nvPr/>
        </p:nvSpPr>
        <p:spPr>
          <a:xfrm>
            <a:off x="2073017" y="3710784"/>
            <a:ext cx="343991"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h</a:t>
            </a:r>
          </a:p>
        </p:txBody>
      </p:sp>
      <p:sp>
        <p:nvSpPr>
          <p:cNvPr id="46" name="TextBox 45">
            <a:extLst>
              <a:ext uri="{FF2B5EF4-FFF2-40B4-BE49-F238E27FC236}">
                <a16:creationId xmlns:a16="http://schemas.microsoft.com/office/drawing/2014/main" id="{4FD533DB-3A52-4405-9660-916B0C0AEDA0}"/>
              </a:ext>
            </a:extLst>
          </p:cNvPr>
          <p:cNvSpPr txBox="1"/>
          <p:nvPr/>
        </p:nvSpPr>
        <p:spPr>
          <a:xfrm>
            <a:off x="3833249" y="4628941"/>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R</a:t>
            </a:r>
          </a:p>
        </p:txBody>
      </p:sp>
      <p:sp>
        <p:nvSpPr>
          <p:cNvPr id="49" name="TextBox 48">
            <a:extLst>
              <a:ext uri="{FF2B5EF4-FFF2-40B4-BE49-F238E27FC236}">
                <a16:creationId xmlns:a16="http://schemas.microsoft.com/office/drawing/2014/main" id="{F0C12E99-2112-45B9-8A68-29FFF3AABC35}"/>
              </a:ext>
            </a:extLst>
          </p:cNvPr>
          <p:cNvSpPr txBox="1"/>
          <p:nvPr/>
        </p:nvSpPr>
        <p:spPr>
          <a:xfrm>
            <a:off x="2158056" y="2435185"/>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Q</a:t>
            </a:r>
          </a:p>
        </p:txBody>
      </p:sp>
      <p:sp>
        <p:nvSpPr>
          <p:cNvPr id="50" name="TextBox 49">
            <a:extLst>
              <a:ext uri="{FF2B5EF4-FFF2-40B4-BE49-F238E27FC236}">
                <a16:creationId xmlns:a16="http://schemas.microsoft.com/office/drawing/2014/main" id="{4EB3C9E4-B1D8-4D41-9389-47F69B215B9A}"/>
              </a:ext>
            </a:extLst>
          </p:cNvPr>
          <p:cNvSpPr txBox="1"/>
          <p:nvPr/>
        </p:nvSpPr>
        <p:spPr>
          <a:xfrm>
            <a:off x="621309" y="4613458"/>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P</a:t>
            </a:r>
          </a:p>
        </p:txBody>
      </p:sp>
      <p:sp>
        <p:nvSpPr>
          <p:cNvPr id="51" name="TextBox 50">
            <a:extLst>
              <a:ext uri="{FF2B5EF4-FFF2-40B4-BE49-F238E27FC236}">
                <a16:creationId xmlns:a16="http://schemas.microsoft.com/office/drawing/2014/main" id="{AE9F96A1-CB2B-44A5-B2EC-CE3FAB6D2803}"/>
              </a:ext>
            </a:extLst>
          </p:cNvPr>
          <p:cNvSpPr txBox="1"/>
          <p:nvPr/>
        </p:nvSpPr>
        <p:spPr>
          <a:xfrm>
            <a:off x="2206535" y="4559834"/>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S</a:t>
            </a:r>
          </a:p>
        </p:txBody>
      </p:sp>
      <p:sp>
        <p:nvSpPr>
          <p:cNvPr id="52" name="TextBox 51">
            <a:extLst>
              <a:ext uri="{FF2B5EF4-FFF2-40B4-BE49-F238E27FC236}">
                <a16:creationId xmlns:a16="http://schemas.microsoft.com/office/drawing/2014/main" id="{630988CA-DA6F-4CC8-90BC-3353A14E1201}"/>
              </a:ext>
            </a:extLst>
          </p:cNvPr>
          <p:cNvSpPr txBox="1"/>
          <p:nvPr/>
        </p:nvSpPr>
        <p:spPr>
          <a:xfrm>
            <a:off x="3117550" y="3458127"/>
            <a:ext cx="443817"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a</a:t>
            </a:r>
          </a:p>
        </p:txBody>
      </p:sp>
      <p:cxnSp>
        <p:nvCxnSpPr>
          <p:cNvPr id="72" name="Straight Connector 71">
            <a:extLst>
              <a:ext uri="{FF2B5EF4-FFF2-40B4-BE49-F238E27FC236}">
                <a16:creationId xmlns:a16="http://schemas.microsoft.com/office/drawing/2014/main" id="{177C5B14-20C8-46D0-A14F-AC482A02718A}"/>
              </a:ext>
            </a:extLst>
          </p:cNvPr>
          <p:cNvCxnSpPr>
            <a:cxnSpLocks/>
          </p:cNvCxnSpPr>
          <p:nvPr/>
        </p:nvCxnSpPr>
        <p:spPr>
          <a:xfrm>
            <a:off x="772562" y="5232107"/>
            <a:ext cx="3211940" cy="15483"/>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6F03DF4A-9503-40E3-8561-53C6EE2F417A}"/>
              </a:ext>
            </a:extLst>
          </p:cNvPr>
          <p:cNvSpPr txBox="1"/>
          <p:nvPr/>
        </p:nvSpPr>
        <p:spPr>
          <a:xfrm>
            <a:off x="2235799" y="5184532"/>
            <a:ext cx="443817"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b</a:t>
            </a:r>
          </a:p>
        </p:txBody>
      </p:sp>
      <p:sp>
        <p:nvSpPr>
          <p:cNvPr id="38" name="Title 1">
            <a:extLst>
              <a:ext uri="{FF2B5EF4-FFF2-40B4-BE49-F238E27FC236}">
                <a16:creationId xmlns:a16="http://schemas.microsoft.com/office/drawing/2014/main" id="{8719361E-40E2-4ED0-A6E3-E3C17E7AE25E}"/>
              </a:ext>
            </a:extLst>
          </p:cNvPr>
          <p:cNvSpPr txBox="1">
            <a:spLocks/>
          </p:cNvSpPr>
          <p:nvPr/>
        </p:nvSpPr>
        <p:spPr>
          <a:xfrm>
            <a:off x="324679" y="192020"/>
            <a:ext cx="1769164" cy="510345"/>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The sine rule</a:t>
            </a:r>
            <a:endParaRPr lang="en-US" sz="2400" b="1" i="1" dirty="0"/>
          </a:p>
        </p:txBody>
      </p:sp>
      <p:sp>
        <p:nvSpPr>
          <p:cNvPr id="40" name="TextBox 39">
            <a:extLst>
              <a:ext uri="{FF2B5EF4-FFF2-40B4-BE49-F238E27FC236}">
                <a16:creationId xmlns:a16="http://schemas.microsoft.com/office/drawing/2014/main" id="{CC31118C-CA76-4F50-82CF-C22CACCF5AB5}"/>
              </a:ext>
            </a:extLst>
          </p:cNvPr>
          <p:cNvSpPr txBox="1"/>
          <p:nvPr/>
        </p:nvSpPr>
        <p:spPr>
          <a:xfrm>
            <a:off x="1241464" y="936265"/>
            <a:ext cx="10374536" cy="400110"/>
          </a:xfrm>
          <a:prstGeom prst="rect">
            <a:avLst/>
          </a:prstGeom>
          <a:noFill/>
        </p:spPr>
        <p:txBody>
          <a:bodyPr wrap="square" rtlCol="0">
            <a:spAutoFit/>
          </a:bodyPr>
          <a:lstStyle/>
          <a:p>
            <a:r>
              <a:rPr lang="en-US" sz="2000" dirty="0"/>
              <a:t>So, if we are given an angle and an opposite side, we can use the sine rule to solve the problem.</a:t>
            </a:r>
            <a:endParaRPr lang="af-ZA" sz="2000" dirty="0"/>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0F7B337-DEE6-4F46-8B8D-283D1B13D622}"/>
                  </a:ext>
                </a:extLst>
              </p:cNvPr>
              <p:cNvSpPr txBox="1"/>
              <p:nvPr/>
            </p:nvSpPr>
            <p:spPr>
              <a:xfrm>
                <a:off x="6428732" y="4785925"/>
                <a:ext cx="249083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ZA" sz="240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𝑐</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𝑃</m:t>
                          </m:r>
                          <m:r>
                            <a:rPr lang="af-ZA"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𝑎</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𝑅</m:t>
                              </m:r>
                            </m:e>
                          </m:func>
                        </m:e>
                      </m:func>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A0F7B337-DEE6-4F46-8B8D-283D1B13D622}"/>
                  </a:ext>
                </a:extLst>
              </p:cNvPr>
              <p:cNvSpPr txBox="1">
                <a:spLocks noRot="1" noChangeAspect="1" noMove="1" noResize="1" noEditPoints="1" noAdjustHandles="1" noChangeArrowheads="1" noChangeShapeType="1" noTextEdit="1"/>
              </p:cNvSpPr>
              <p:nvPr/>
            </p:nvSpPr>
            <p:spPr>
              <a:xfrm>
                <a:off x="6428732" y="4785925"/>
                <a:ext cx="2490837" cy="461665"/>
              </a:xfrm>
              <a:prstGeom prst="rect">
                <a:avLst/>
              </a:prstGeom>
              <a:blipFill>
                <a:blip r:embed="rId3"/>
                <a:stretch>
                  <a:fillRect r="-22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B6022FE-8373-4193-917E-71027F35439F}"/>
                  </a:ext>
                </a:extLst>
              </p:cNvPr>
              <p:cNvSpPr txBox="1"/>
              <p:nvPr/>
            </p:nvSpPr>
            <p:spPr>
              <a:xfrm>
                <a:off x="6514429" y="2349584"/>
                <a:ext cx="4555344" cy="7937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ZA" sz="2400" i="1" smtClean="0">
                          <a:latin typeface="Cambria Math" panose="02040503050406030204" pitchFamily="18" charset="0"/>
                          <a:ea typeface="Cambria Math" panose="02040503050406030204" pitchFamily="18" charset="0"/>
                        </a:rPr>
                        <m:t>∴</m:t>
                      </m:r>
                      <m:f>
                        <m:fPr>
                          <m:ctrlPr>
                            <a:rPr lang="af-ZA" sz="2400" b="0" i="1" smtClean="0">
                              <a:latin typeface="Cambria Math" panose="02040503050406030204" pitchFamily="18" charset="0"/>
                              <a:ea typeface="Cambria Math" panose="02040503050406030204" pitchFamily="18" charset="0"/>
                            </a:rPr>
                          </m:ctrlPr>
                        </m:fPr>
                        <m:num>
                          <m:r>
                            <a:rPr lang="af-ZA" sz="2400" b="0" i="1" smtClean="0">
                              <a:latin typeface="Cambria Math" panose="02040503050406030204" pitchFamily="18" charset="0"/>
                              <a:ea typeface="Cambria Math" panose="02040503050406030204" pitchFamily="18" charset="0"/>
                            </a:rPr>
                            <m:t>h</m:t>
                          </m:r>
                        </m:num>
                        <m:den>
                          <m:r>
                            <a:rPr lang="af-ZA" sz="2400" b="0" i="1" smtClean="0">
                              <a:latin typeface="Cambria Math" panose="02040503050406030204" pitchFamily="18" charset="0"/>
                              <a:ea typeface="Cambria Math" panose="02040503050406030204" pitchFamily="18" charset="0"/>
                            </a:rPr>
                            <m:t>𝑐</m:t>
                          </m:r>
                        </m:den>
                      </m:f>
                      <m:r>
                        <a:rPr lang="af-ZA" sz="2400" b="0" i="1" smtClean="0">
                          <a:latin typeface="Cambria Math" panose="02040503050406030204" pitchFamily="18" charset="0"/>
                          <a:ea typeface="Cambria Math" panose="02040503050406030204" pitchFamily="18" charset="0"/>
                        </a:rPr>
                        <m:t>=</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𝑃</m:t>
                          </m:r>
                          <m:r>
                            <a:rPr lang="af-ZA" sz="2400" b="0" i="1" smtClean="0">
                              <a:latin typeface="Cambria Math" panose="02040503050406030204" pitchFamily="18" charset="0"/>
                              <a:ea typeface="Cambria Math" panose="02040503050406030204" pitchFamily="18" charset="0"/>
                            </a:rPr>
                            <m:t>   ∴</m:t>
                          </m:r>
                          <m:r>
                            <a:rPr lang="af-ZA" sz="2400" b="0" i="1" smtClean="0">
                              <a:latin typeface="Cambria Math" panose="02040503050406030204" pitchFamily="18" charset="0"/>
                              <a:ea typeface="Cambria Math" panose="02040503050406030204" pitchFamily="18" charset="0"/>
                            </a:rPr>
                            <m:t>h</m:t>
                          </m:r>
                          <m:r>
                            <a:rPr lang="af-ZA"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𝑐</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𝑃</m:t>
                              </m:r>
                            </m:e>
                          </m:func>
                        </m:e>
                      </m:func>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B6022FE-8373-4193-917E-71027F35439F}"/>
                  </a:ext>
                </a:extLst>
              </p:cNvPr>
              <p:cNvSpPr txBox="1">
                <a:spLocks noRot="1" noChangeAspect="1" noMove="1" noResize="1" noEditPoints="1" noAdjustHandles="1" noChangeArrowheads="1" noChangeShapeType="1" noTextEdit="1"/>
              </p:cNvSpPr>
              <p:nvPr/>
            </p:nvSpPr>
            <p:spPr>
              <a:xfrm>
                <a:off x="6514429" y="2349584"/>
                <a:ext cx="4555344" cy="7937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54F3315-1AE3-4565-8BD6-51982D177FF7}"/>
                  </a:ext>
                </a:extLst>
              </p:cNvPr>
              <p:cNvSpPr txBox="1"/>
              <p:nvPr/>
            </p:nvSpPr>
            <p:spPr>
              <a:xfrm>
                <a:off x="6653149" y="3265940"/>
                <a:ext cx="4340386" cy="7937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ZA" sz="2400" i="1" smtClean="0">
                          <a:latin typeface="Cambria Math" panose="02040503050406030204" pitchFamily="18" charset="0"/>
                          <a:ea typeface="Cambria Math" panose="02040503050406030204" pitchFamily="18" charset="0"/>
                        </a:rPr>
                        <m:t>∴</m:t>
                      </m:r>
                      <m:f>
                        <m:fPr>
                          <m:ctrlPr>
                            <a:rPr lang="af-ZA" sz="2400" b="0" i="1" smtClean="0">
                              <a:latin typeface="Cambria Math" panose="02040503050406030204" pitchFamily="18" charset="0"/>
                              <a:ea typeface="Cambria Math" panose="02040503050406030204" pitchFamily="18" charset="0"/>
                            </a:rPr>
                          </m:ctrlPr>
                        </m:fPr>
                        <m:num>
                          <m:r>
                            <a:rPr lang="af-ZA" sz="2400" b="0" i="1" smtClean="0">
                              <a:latin typeface="Cambria Math" panose="02040503050406030204" pitchFamily="18" charset="0"/>
                              <a:ea typeface="Cambria Math" panose="02040503050406030204" pitchFamily="18" charset="0"/>
                            </a:rPr>
                            <m:t>h</m:t>
                          </m:r>
                        </m:num>
                        <m:den>
                          <m:r>
                            <a:rPr lang="af-ZA" sz="2400" b="0" i="1" smtClean="0">
                              <a:latin typeface="Cambria Math" panose="02040503050406030204" pitchFamily="18" charset="0"/>
                              <a:ea typeface="Cambria Math" panose="02040503050406030204" pitchFamily="18" charset="0"/>
                            </a:rPr>
                            <m:t>𝑎</m:t>
                          </m:r>
                        </m:den>
                      </m:f>
                      <m:r>
                        <a:rPr lang="af-ZA" sz="2400" b="0" i="1" smtClean="0">
                          <a:latin typeface="Cambria Math" panose="02040503050406030204" pitchFamily="18" charset="0"/>
                          <a:ea typeface="Cambria Math" panose="02040503050406030204" pitchFamily="18" charset="0"/>
                        </a:rPr>
                        <m:t>=</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𝑅</m:t>
                          </m:r>
                          <m:r>
                            <a:rPr lang="af-ZA" sz="2400" b="0" i="1" smtClean="0">
                              <a:latin typeface="Cambria Math" panose="02040503050406030204" pitchFamily="18" charset="0"/>
                              <a:ea typeface="Cambria Math" panose="02040503050406030204" pitchFamily="18" charset="0"/>
                            </a:rPr>
                            <m:t>   ∴</m:t>
                          </m:r>
                          <m:r>
                            <a:rPr lang="af-ZA" sz="2400" b="0" i="1" smtClean="0">
                              <a:latin typeface="Cambria Math" panose="02040503050406030204" pitchFamily="18" charset="0"/>
                              <a:ea typeface="Cambria Math" panose="02040503050406030204" pitchFamily="18" charset="0"/>
                            </a:rPr>
                            <m:t>h</m:t>
                          </m:r>
                          <m:r>
                            <a:rPr lang="af-ZA"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𝑎</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𝑅</m:t>
                              </m:r>
                            </m:e>
                          </m:func>
                        </m:e>
                      </m:func>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854F3315-1AE3-4565-8BD6-51982D177FF7}"/>
                  </a:ext>
                </a:extLst>
              </p:cNvPr>
              <p:cNvSpPr txBox="1">
                <a:spLocks noRot="1" noChangeAspect="1" noMove="1" noResize="1" noEditPoints="1" noAdjustHandles="1" noChangeArrowheads="1" noChangeShapeType="1" noTextEdit="1"/>
              </p:cNvSpPr>
              <p:nvPr/>
            </p:nvSpPr>
            <p:spPr>
              <a:xfrm>
                <a:off x="6653149" y="3265940"/>
                <a:ext cx="4340386" cy="793743"/>
              </a:xfrm>
              <a:prstGeom prst="rect">
                <a:avLst/>
              </a:prstGeom>
              <a:blipFill>
                <a:blip r:embed="rId5"/>
                <a:stretch>
                  <a:fillRect/>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D86AD3FD-2CE3-4891-B4A1-ED5D7ABB7F34}"/>
              </a:ext>
            </a:extLst>
          </p:cNvPr>
          <p:cNvSpPr txBox="1"/>
          <p:nvPr/>
        </p:nvSpPr>
        <p:spPr>
          <a:xfrm>
            <a:off x="5573799" y="3519103"/>
            <a:ext cx="1166390" cy="400110"/>
          </a:xfrm>
          <a:prstGeom prst="rect">
            <a:avLst/>
          </a:prstGeom>
          <a:noFill/>
        </p:spPr>
        <p:txBody>
          <a:bodyPr wrap="square">
            <a:spAutoFit/>
          </a:bodyPr>
          <a:lstStyle/>
          <a:p>
            <a:r>
              <a:rPr lang="en-US" sz="2000" dirty="0"/>
              <a:t>In </a:t>
            </a:r>
            <a:r>
              <a:rPr lang="el-GR" sz="2000" dirty="0"/>
              <a:t>Δ</a:t>
            </a:r>
            <a:r>
              <a:rPr lang="en-US" sz="2000" dirty="0"/>
              <a:t>QRS</a:t>
            </a:r>
          </a:p>
        </p:txBody>
      </p:sp>
      <p:sp>
        <p:nvSpPr>
          <p:cNvPr id="63" name="TextBox 62">
            <a:extLst>
              <a:ext uri="{FF2B5EF4-FFF2-40B4-BE49-F238E27FC236}">
                <a16:creationId xmlns:a16="http://schemas.microsoft.com/office/drawing/2014/main" id="{A75F95CF-F73D-4DFA-9BB3-06E261E10A41}"/>
              </a:ext>
            </a:extLst>
          </p:cNvPr>
          <p:cNvSpPr txBox="1"/>
          <p:nvPr/>
        </p:nvSpPr>
        <p:spPr>
          <a:xfrm>
            <a:off x="5558381" y="2561983"/>
            <a:ext cx="1166390" cy="400110"/>
          </a:xfrm>
          <a:prstGeom prst="rect">
            <a:avLst/>
          </a:prstGeom>
          <a:noFill/>
        </p:spPr>
        <p:txBody>
          <a:bodyPr wrap="square">
            <a:spAutoFit/>
          </a:bodyPr>
          <a:lstStyle/>
          <a:p>
            <a:r>
              <a:rPr lang="en-US" sz="2000" dirty="0"/>
              <a:t>In </a:t>
            </a:r>
            <a:r>
              <a:rPr lang="el-GR" sz="2000" dirty="0"/>
              <a:t>Δ</a:t>
            </a:r>
            <a:r>
              <a:rPr lang="en-US" sz="2000" dirty="0"/>
              <a:t>QPS</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D4439CC-CFC8-4126-A3BB-551F2E6599CC}"/>
                  </a:ext>
                </a:extLst>
              </p:cNvPr>
              <p:cNvSpPr txBox="1"/>
              <p:nvPr/>
            </p:nvSpPr>
            <p:spPr>
              <a:xfrm>
                <a:off x="5844326" y="5443807"/>
                <a:ext cx="4851873"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b="0" i="1" smtClean="0">
                          <a:latin typeface="Cambria Math" panose="02040503050406030204" pitchFamily="18" charset="0"/>
                          <a:ea typeface="Cambria Math" panose="02040503050406030204" pitchFamily="18" charset="0"/>
                        </a:rPr>
                        <m:t>𝐷𝑖𝑣𝑖𝑑𝑖𝑛𝑔</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𝑏𝑜𝑡h</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𝑠𝑖𝑑𝑒𝑠</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𝑏𝑦</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𝑎𝑐</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𝑤𝑒</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𝑔𝑒𝑡</m:t>
                      </m:r>
                      <m:r>
                        <a:rPr lang="af-ZA"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66" name="TextBox 65">
                <a:extLst>
                  <a:ext uri="{FF2B5EF4-FFF2-40B4-BE49-F238E27FC236}">
                    <a16:creationId xmlns:a16="http://schemas.microsoft.com/office/drawing/2014/main" id="{DD4439CC-CFC8-4126-A3BB-551F2E6599CC}"/>
                  </a:ext>
                </a:extLst>
              </p:cNvPr>
              <p:cNvSpPr txBox="1">
                <a:spLocks noRot="1" noChangeAspect="1" noMove="1" noResize="1" noEditPoints="1" noAdjustHandles="1" noChangeArrowheads="1" noChangeShapeType="1" noTextEdit="1"/>
              </p:cNvSpPr>
              <p:nvPr/>
            </p:nvSpPr>
            <p:spPr>
              <a:xfrm>
                <a:off x="5844326" y="5443807"/>
                <a:ext cx="4851873" cy="400110"/>
              </a:xfrm>
              <a:prstGeom prst="rect">
                <a:avLst/>
              </a:prstGeom>
              <a:blipFill>
                <a:blip r:embed="rId6"/>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D367B09-2757-4299-A7D4-E3E1DDDDD1D8}"/>
                  </a:ext>
                </a:extLst>
              </p:cNvPr>
              <p:cNvSpPr txBox="1"/>
              <p:nvPr/>
            </p:nvSpPr>
            <p:spPr>
              <a:xfrm>
                <a:off x="6653149" y="6021218"/>
                <a:ext cx="2795754" cy="6687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f-ZA" sz="2000" b="0" i="1" smtClean="0">
                              <a:latin typeface="Cambria Math" panose="02040503050406030204" pitchFamily="18" charset="0"/>
                              <a:ea typeface="Cambria Math" panose="02040503050406030204" pitchFamily="18" charset="0"/>
                            </a:rPr>
                          </m:ctrlPr>
                        </m:fPr>
                        <m:num>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r>
                                <a:rPr lang="af-ZA" sz="2000" b="0" i="1" smtClean="0">
                                  <a:latin typeface="Cambria Math" panose="02040503050406030204" pitchFamily="18" charset="0"/>
                                  <a:ea typeface="Cambria Math" panose="02040503050406030204" pitchFamily="18" charset="0"/>
                                </a:rPr>
                                <m:t>𝑃</m:t>
                              </m:r>
                            </m:e>
                          </m:func>
                        </m:num>
                        <m:den>
                          <m:r>
                            <a:rPr lang="af-ZA" sz="2000" b="0" i="1" smtClean="0">
                              <a:latin typeface="Cambria Math" panose="02040503050406030204" pitchFamily="18" charset="0"/>
                              <a:ea typeface="Cambria Math" panose="02040503050406030204" pitchFamily="18" charset="0"/>
                            </a:rPr>
                            <m:t>𝑎</m:t>
                          </m:r>
                        </m:den>
                      </m:f>
                      <m:r>
                        <a:rPr lang="af-ZA" sz="2000" b="0" i="1" smtClean="0">
                          <a:latin typeface="Cambria Math" panose="02040503050406030204" pitchFamily="18" charset="0"/>
                          <a:ea typeface="Cambria Math" panose="02040503050406030204" pitchFamily="18" charset="0"/>
                        </a:rPr>
                        <m:t>=</m:t>
                      </m:r>
                      <m:f>
                        <m:fPr>
                          <m:ctrlPr>
                            <a:rPr lang="af-ZA" sz="2000" b="0" i="1" smtClean="0">
                              <a:latin typeface="Cambria Math" panose="02040503050406030204" pitchFamily="18" charset="0"/>
                              <a:ea typeface="Cambria Math" panose="02040503050406030204" pitchFamily="18" charset="0"/>
                            </a:rPr>
                          </m:ctrlPr>
                        </m:fPr>
                        <m:num>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r>
                                <a:rPr lang="af-ZA" sz="2000" b="0" i="1" smtClean="0">
                                  <a:latin typeface="Cambria Math" panose="02040503050406030204" pitchFamily="18" charset="0"/>
                                  <a:ea typeface="Cambria Math" panose="02040503050406030204" pitchFamily="18" charset="0"/>
                                </a:rPr>
                                <m:t>𝑅</m:t>
                              </m:r>
                            </m:e>
                          </m:func>
                        </m:num>
                        <m:den>
                          <m:r>
                            <a:rPr lang="af-ZA" sz="2000" b="0" i="1" smtClean="0">
                              <a:latin typeface="Cambria Math" panose="02040503050406030204" pitchFamily="18" charset="0"/>
                              <a:ea typeface="Cambria Math" panose="02040503050406030204" pitchFamily="18" charset="0"/>
                            </a:rPr>
                            <m:t>𝑐</m:t>
                          </m:r>
                        </m:den>
                      </m:f>
                    </m:oMath>
                  </m:oMathPara>
                </a14:m>
                <a:endParaRPr lang="en-US" sz="2000" dirty="0"/>
              </a:p>
            </p:txBody>
          </p:sp>
        </mc:Choice>
        <mc:Fallback xmlns="">
          <p:sp>
            <p:nvSpPr>
              <p:cNvPr id="68" name="TextBox 67">
                <a:extLst>
                  <a:ext uri="{FF2B5EF4-FFF2-40B4-BE49-F238E27FC236}">
                    <a16:creationId xmlns:a16="http://schemas.microsoft.com/office/drawing/2014/main" id="{3D367B09-2757-4299-A7D4-E3E1DDDDD1D8}"/>
                  </a:ext>
                </a:extLst>
              </p:cNvPr>
              <p:cNvSpPr txBox="1">
                <a:spLocks noRot="1" noChangeAspect="1" noMove="1" noResize="1" noEditPoints="1" noAdjustHandles="1" noChangeArrowheads="1" noChangeShapeType="1" noTextEdit="1"/>
              </p:cNvSpPr>
              <p:nvPr/>
            </p:nvSpPr>
            <p:spPr>
              <a:xfrm>
                <a:off x="6653149" y="6021218"/>
                <a:ext cx="2795754" cy="66870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B29D69C-75E1-4704-8E3E-3AB4483AF0EA}"/>
                  </a:ext>
                </a:extLst>
              </p:cNvPr>
              <p:cNvSpPr txBox="1"/>
              <p:nvPr/>
            </p:nvSpPr>
            <p:spPr>
              <a:xfrm>
                <a:off x="7113544" y="4242747"/>
                <a:ext cx="127776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400" b="0" i="1" smtClean="0">
                          <a:latin typeface="Cambria Math" panose="02040503050406030204" pitchFamily="18" charset="0"/>
                          <a:ea typeface="Cambria Math" panose="02040503050406030204" pitchFamily="18" charset="0"/>
                        </a:rPr>
                        <m:t>h</m:t>
                      </m:r>
                      <m:r>
                        <a:rPr lang="af-ZA"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h</m:t>
                      </m:r>
                    </m:oMath>
                  </m:oMathPara>
                </a14:m>
                <a:endParaRPr lang="en-US" sz="2400" dirty="0"/>
              </a:p>
            </p:txBody>
          </p:sp>
        </mc:Choice>
        <mc:Fallback xmlns="">
          <p:sp>
            <p:nvSpPr>
              <p:cNvPr id="69" name="TextBox 68">
                <a:extLst>
                  <a:ext uri="{FF2B5EF4-FFF2-40B4-BE49-F238E27FC236}">
                    <a16:creationId xmlns:a16="http://schemas.microsoft.com/office/drawing/2014/main" id="{6B29D69C-75E1-4704-8E3E-3AB4483AF0EA}"/>
                  </a:ext>
                </a:extLst>
              </p:cNvPr>
              <p:cNvSpPr txBox="1">
                <a:spLocks noRot="1" noChangeAspect="1" noMove="1" noResize="1" noEditPoints="1" noAdjustHandles="1" noChangeArrowheads="1" noChangeShapeType="1" noTextEdit="1"/>
              </p:cNvSpPr>
              <p:nvPr/>
            </p:nvSpPr>
            <p:spPr>
              <a:xfrm>
                <a:off x="7113544" y="4242747"/>
                <a:ext cx="1277760"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FFA1D29-4D64-4573-A63F-C87CD1C7C0FD}"/>
                  </a:ext>
                </a:extLst>
              </p14:cNvPr>
              <p14:cNvContentPartPr/>
              <p14:nvPr/>
            </p14:nvContentPartPr>
            <p14:xfrm>
              <a:off x="9276323" y="3034466"/>
              <a:ext cx="1364400" cy="53280"/>
            </p14:xfrm>
          </p:contentPart>
        </mc:Choice>
        <mc:Fallback xmlns="">
          <p:pic>
            <p:nvPicPr>
              <p:cNvPr id="8" name="Ink 7">
                <a:extLst>
                  <a:ext uri="{FF2B5EF4-FFF2-40B4-BE49-F238E27FC236}">
                    <a16:creationId xmlns:a16="http://schemas.microsoft.com/office/drawing/2014/main" id="{EFFA1D29-4D64-4573-A63F-C87CD1C7C0FD}"/>
                  </a:ext>
                </a:extLst>
              </p:cNvPr>
              <p:cNvPicPr/>
              <p:nvPr/>
            </p:nvPicPr>
            <p:blipFill>
              <a:blip r:embed="rId10"/>
              <a:stretch>
                <a:fillRect/>
              </a:stretch>
            </p:blipFill>
            <p:spPr>
              <a:xfrm>
                <a:off x="9267323" y="3025466"/>
                <a:ext cx="13820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193383C-85D6-4004-B8DD-75CB8D5BDE0B}"/>
                  </a:ext>
                </a:extLst>
              </p14:cNvPr>
              <p14:cNvContentPartPr/>
              <p14:nvPr/>
            </p14:nvContentPartPr>
            <p14:xfrm>
              <a:off x="6731843" y="5353586"/>
              <a:ext cx="913320" cy="360"/>
            </p14:xfrm>
          </p:contentPart>
        </mc:Choice>
        <mc:Fallback xmlns="">
          <p:pic>
            <p:nvPicPr>
              <p:cNvPr id="12" name="Ink 11">
                <a:extLst>
                  <a:ext uri="{FF2B5EF4-FFF2-40B4-BE49-F238E27FC236}">
                    <a16:creationId xmlns:a16="http://schemas.microsoft.com/office/drawing/2014/main" id="{E193383C-85D6-4004-B8DD-75CB8D5BDE0B}"/>
                  </a:ext>
                </a:extLst>
              </p:cNvPr>
              <p:cNvPicPr/>
              <p:nvPr/>
            </p:nvPicPr>
            <p:blipFill>
              <a:blip r:embed="rId12"/>
              <a:stretch>
                <a:fillRect/>
              </a:stretch>
            </p:blipFill>
            <p:spPr>
              <a:xfrm>
                <a:off x="6722843" y="5344946"/>
                <a:ext cx="930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FD44A87F-F910-4491-B997-D348E8E2858C}"/>
                  </a:ext>
                </a:extLst>
              </p14:cNvPr>
              <p14:cNvContentPartPr/>
              <p14:nvPr/>
            </p14:nvContentPartPr>
            <p14:xfrm>
              <a:off x="9224123" y="3948866"/>
              <a:ext cx="1364040" cy="28080"/>
            </p14:xfrm>
          </p:contentPart>
        </mc:Choice>
        <mc:Fallback xmlns="">
          <p:pic>
            <p:nvPicPr>
              <p:cNvPr id="13" name="Ink 12">
                <a:extLst>
                  <a:ext uri="{FF2B5EF4-FFF2-40B4-BE49-F238E27FC236}">
                    <a16:creationId xmlns:a16="http://schemas.microsoft.com/office/drawing/2014/main" id="{FD44A87F-F910-4491-B997-D348E8E2858C}"/>
                  </a:ext>
                </a:extLst>
              </p:cNvPr>
              <p:cNvPicPr/>
              <p:nvPr/>
            </p:nvPicPr>
            <p:blipFill>
              <a:blip r:embed="rId14"/>
              <a:stretch>
                <a:fillRect/>
              </a:stretch>
            </p:blipFill>
            <p:spPr>
              <a:xfrm>
                <a:off x="9215483" y="3939866"/>
                <a:ext cx="13816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93DA1C45-CD09-4052-AC98-9D86D5750423}"/>
                  </a:ext>
                </a:extLst>
              </p14:cNvPr>
              <p14:cNvContentPartPr/>
              <p14:nvPr/>
            </p14:nvContentPartPr>
            <p14:xfrm>
              <a:off x="7920923" y="5279066"/>
              <a:ext cx="1011240" cy="21960"/>
            </p14:xfrm>
          </p:contentPart>
        </mc:Choice>
        <mc:Fallback xmlns="">
          <p:pic>
            <p:nvPicPr>
              <p:cNvPr id="14" name="Ink 13">
                <a:extLst>
                  <a:ext uri="{FF2B5EF4-FFF2-40B4-BE49-F238E27FC236}">
                    <a16:creationId xmlns:a16="http://schemas.microsoft.com/office/drawing/2014/main" id="{93DA1C45-CD09-4052-AC98-9D86D5750423}"/>
                  </a:ext>
                </a:extLst>
              </p:cNvPr>
              <p:cNvPicPr/>
              <p:nvPr/>
            </p:nvPicPr>
            <p:blipFill>
              <a:blip r:embed="rId16"/>
              <a:stretch>
                <a:fillRect/>
              </a:stretch>
            </p:blipFill>
            <p:spPr>
              <a:xfrm>
                <a:off x="7911923" y="5270426"/>
                <a:ext cx="1028880" cy="39600"/>
              </a:xfrm>
              <a:prstGeom prst="rect">
                <a:avLst/>
              </a:prstGeom>
            </p:spPr>
          </p:pic>
        </mc:Fallback>
      </mc:AlternateContent>
    </p:spTree>
    <p:extLst>
      <p:ext uri="{BB962C8B-B14F-4D97-AF65-F5344CB8AC3E}">
        <p14:creationId xmlns:p14="http://schemas.microsoft.com/office/powerpoint/2010/main" val="415542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P spid="37" grpId="0" animBg="1"/>
      <p:bldP spid="39" grpId="0"/>
      <p:bldP spid="42" grpId="0" animBg="1"/>
      <p:bldP spid="45" grpId="0"/>
      <p:bldP spid="46" grpId="0"/>
      <p:bldP spid="49" grpId="0"/>
      <p:bldP spid="50" grpId="0"/>
      <p:bldP spid="51" grpId="0"/>
      <p:bldP spid="52" grpId="0"/>
      <p:bldP spid="77" grpId="0"/>
      <p:bldP spid="43" grpId="0"/>
      <p:bldP spid="44" grpId="0"/>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EEEB8CD-78DB-4D5C-BEBF-C3882ED487A7}"/>
                  </a:ext>
                </a:extLst>
              </p:cNvPr>
              <p:cNvSpPr txBox="1"/>
              <p:nvPr/>
            </p:nvSpPr>
            <p:spPr>
              <a:xfrm>
                <a:off x="1718377" y="3772248"/>
                <a:ext cx="990076" cy="3452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1600" b="0" i="1" dirty="0" smtClean="0">
                          <a:latin typeface="Cambria Math" panose="02040503050406030204" pitchFamily="18" charset="0"/>
                          <a:ea typeface="Cambria Math" panose="02040503050406030204" pitchFamily="18" charset="0"/>
                        </a:rPr>
                        <m:t>180°−</m:t>
                      </m:r>
                      <m:acc>
                        <m:accPr>
                          <m:chr m:val="̂"/>
                          <m:ctrlPr>
                            <a:rPr lang="af-ZA" sz="1600" b="0" i="1" dirty="0" smtClean="0">
                              <a:latin typeface="Cambria Math" panose="02040503050406030204" pitchFamily="18" charset="0"/>
                              <a:ea typeface="Cambria Math" panose="02040503050406030204" pitchFamily="18" charset="0"/>
                            </a:rPr>
                          </m:ctrlPr>
                        </m:accPr>
                        <m:e>
                          <m:r>
                            <a:rPr lang="af-ZA" sz="1600" b="0" i="1" dirty="0" smtClean="0">
                              <a:latin typeface="Cambria Math" panose="02040503050406030204" pitchFamily="18" charset="0"/>
                              <a:ea typeface="Cambria Math" panose="02040503050406030204" pitchFamily="18" charset="0"/>
                            </a:rPr>
                            <m:t>𝑃</m:t>
                          </m:r>
                        </m:e>
                      </m:acc>
                    </m:oMath>
                  </m:oMathPara>
                </a14:m>
                <a:endParaRPr lang="en-US" sz="1600" dirty="0"/>
              </a:p>
            </p:txBody>
          </p:sp>
        </mc:Choice>
        <mc:Fallback xmlns="">
          <p:sp>
            <p:nvSpPr>
              <p:cNvPr id="33" name="TextBox 32">
                <a:extLst>
                  <a:ext uri="{FF2B5EF4-FFF2-40B4-BE49-F238E27FC236}">
                    <a16:creationId xmlns:a16="http://schemas.microsoft.com/office/drawing/2014/main" id="{BEEEB8CD-78DB-4D5C-BEBF-C3882ED487A7}"/>
                  </a:ext>
                </a:extLst>
              </p:cNvPr>
              <p:cNvSpPr txBox="1">
                <a:spLocks noRot="1" noChangeAspect="1" noMove="1" noResize="1" noEditPoints="1" noAdjustHandles="1" noChangeArrowheads="1" noChangeShapeType="1" noTextEdit="1"/>
              </p:cNvSpPr>
              <p:nvPr/>
            </p:nvSpPr>
            <p:spPr>
              <a:xfrm>
                <a:off x="1718377" y="3772248"/>
                <a:ext cx="990076" cy="345223"/>
              </a:xfrm>
              <a:prstGeom prst="rect">
                <a:avLst/>
              </a:prstGeom>
              <a:blipFill>
                <a:blip r:embed="rId2"/>
                <a:stretch>
                  <a:fillRect r="-21605"/>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6058E17F-770E-41E2-8A72-B7E1960015FE}"/>
              </a:ext>
            </a:extLst>
          </p:cNvPr>
          <p:cNvSpPr txBox="1"/>
          <p:nvPr/>
        </p:nvSpPr>
        <p:spPr>
          <a:xfrm>
            <a:off x="3234554" y="688491"/>
            <a:ext cx="4198856" cy="646331"/>
          </a:xfrm>
          <a:prstGeom prst="rect">
            <a:avLst/>
          </a:prstGeom>
          <a:noFill/>
        </p:spPr>
        <p:txBody>
          <a:bodyPr wrap="square">
            <a:spAutoFit/>
          </a:bodyPr>
          <a:lstStyle/>
          <a:p>
            <a:pPr algn="ctr"/>
            <a:r>
              <a:rPr lang="en-US" dirty="0"/>
              <a:t>Proving the sine rule: </a:t>
            </a:r>
          </a:p>
          <a:p>
            <a:pPr algn="ctr"/>
            <a:r>
              <a:rPr lang="en-US" dirty="0"/>
              <a:t>Consider ΔPQR in the following diagrams.</a:t>
            </a:r>
          </a:p>
        </p:txBody>
      </p:sp>
      <p:cxnSp>
        <p:nvCxnSpPr>
          <p:cNvPr id="7" name="Straight Connector 6">
            <a:extLst>
              <a:ext uri="{FF2B5EF4-FFF2-40B4-BE49-F238E27FC236}">
                <a16:creationId xmlns:a16="http://schemas.microsoft.com/office/drawing/2014/main" id="{8844B8EB-F944-4D3C-A6DD-CA8A3B576EAE}"/>
              </a:ext>
            </a:extLst>
          </p:cNvPr>
          <p:cNvCxnSpPr>
            <a:cxnSpLocks/>
          </p:cNvCxnSpPr>
          <p:nvPr/>
        </p:nvCxnSpPr>
        <p:spPr>
          <a:xfrm>
            <a:off x="1110864" y="2116248"/>
            <a:ext cx="3323426" cy="196473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DF31688-E425-484B-AE52-43581654B32C}"/>
              </a:ext>
            </a:extLst>
          </p:cNvPr>
          <p:cNvCxnSpPr/>
          <p:nvPr/>
        </p:nvCxnSpPr>
        <p:spPr>
          <a:xfrm>
            <a:off x="2997277" y="4102220"/>
            <a:ext cx="143701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E5EBBB1-8A73-4AAF-BB96-42E11360559A}"/>
              </a:ext>
            </a:extLst>
          </p:cNvPr>
          <p:cNvCxnSpPr>
            <a:cxnSpLocks/>
          </p:cNvCxnSpPr>
          <p:nvPr/>
        </p:nvCxnSpPr>
        <p:spPr>
          <a:xfrm flipV="1">
            <a:off x="1110864" y="4102219"/>
            <a:ext cx="1886413" cy="30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544F7D2-A2EF-4D21-A3CA-F1143F9F5F91}"/>
              </a:ext>
            </a:extLst>
          </p:cNvPr>
          <p:cNvCxnSpPr>
            <a:cxnSpLocks/>
          </p:cNvCxnSpPr>
          <p:nvPr/>
        </p:nvCxnSpPr>
        <p:spPr>
          <a:xfrm>
            <a:off x="1128810" y="2129599"/>
            <a:ext cx="1789278" cy="19726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9F896E0-D399-4864-85B6-B564E4FEB391}"/>
              </a:ext>
            </a:extLst>
          </p:cNvPr>
          <p:cNvCxnSpPr>
            <a:cxnSpLocks/>
          </p:cNvCxnSpPr>
          <p:nvPr/>
        </p:nvCxnSpPr>
        <p:spPr>
          <a:xfrm>
            <a:off x="1110864" y="2134027"/>
            <a:ext cx="2016" cy="1998697"/>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42929761-F37A-488F-BBF4-5193CF383EDE}"/>
              </a:ext>
            </a:extLst>
          </p:cNvPr>
          <p:cNvSpPr/>
          <p:nvPr/>
        </p:nvSpPr>
        <p:spPr>
          <a:xfrm>
            <a:off x="1128810" y="3932972"/>
            <a:ext cx="160901" cy="185232"/>
          </a:xfrm>
          <a:prstGeom prst="rect">
            <a:avLst/>
          </a:prstGeom>
          <a:no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ZA"/>
          </a:p>
        </p:txBody>
      </p:sp>
      <p:sp>
        <p:nvSpPr>
          <p:cNvPr id="58" name="TextBox 57">
            <a:extLst>
              <a:ext uri="{FF2B5EF4-FFF2-40B4-BE49-F238E27FC236}">
                <a16:creationId xmlns:a16="http://schemas.microsoft.com/office/drawing/2014/main" id="{45DF612F-DF0F-4A23-82D6-39C555FF19DF}"/>
              </a:ext>
            </a:extLst>
          </p:cNvPr>
          <p:cNvSpPr txBox="1"/>
          <p:nvPr/>
        </p:nvSpPr>
        <p:spPr>
          <a:xfrm>
            <a:off x="2947919" y="2723988"/>
            <a:ext cx="443817"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a</a:t>
            </a:r>
          </a:p>
        </p:txBody>
      </p:sp>
      <p:sp>
        <p:nvSpPr>
          <p:cNvPr id="59" name="TextBox 58">
            <a:extLst>
              <a:ext uri="{FF2B5EF4-FFF2-40B4-BE49-F238E27FC236}">
                <a16:creationId xmlns:a16="http://schemas.microsoft.com/office/drawing/2014/main" id="{8D39746B-F265-4926-85DF-EDBBD27F6CA2}"/>
              </a:ext>
            </a:extLst>
          </p:cNvPr>
          <p:cNvSpPr txBox="1"/>
          <p:nvPr/>
        </p:nvSpPr>
        <p:spPr>
          <a:xfrm>
            <a:off x="688820" y="3932972"/>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S</a:t>
            </a:r>
          </a:p>
        </p:txBody>
      </p:sp>
      <p:sp>
        <p:nvSpPr>
          <p:cNvPr id="60" name="TextBox 59">
            <a:extLst>
              <a:ext uri="{FF2B5EF4-FFF2-40B4-BE49-F238E27FC236}">
                <a16:creationId xmlns:a16="http://schemas.microsoft.com/office/drawing/2014/main" id="{B18CEC47-DC30-486E-BDE4-B6D854B0D220}"/>
              </a:ext>
            </a:extLst>
          </p:cNvPr>
          <p:cNvSpPr txBox="1"/>
          <p:nvPr/>
        </p:nvSpPr>
        <p:spPr>
          <a:xfrm>
            <a:off x="2702940" y="4153957"/>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P</a:t>
            </a:r>
          </a:p>
        </p:txBody>
      </p:sp>
      <p:sp>
        <p:nvSpPr>
          <p:cNvPr id="61" name="TextBox 60">
            <a:extLst>
              <a:ext uri="{FF2B5EF4-FFF2-40B4-BE49-F238E27FC236}">
                <a16:creationId xmlns:a16="http://schemas.microsoft.com/office/drawing/2014/main" id="{2F6D4C66-37B8-4B92-BAF5-1BC467DB0FFD}"/>
              </a:ext>
            </a:extLst>
          </p:cNvPr>
          <p:cNvSpPr txBox="1"/>
          <p:nvPr/>
        </p:nvSpPr>
        <p:spPr>
          <a:xfrm>
            <a:off x="1715446" y="2902542"/>
            <a:ext cx="443817"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c</a:t>
            </a:r>
          </a:p>
        </p:txBody>
      </p:sp>
      <p:sp>
        <p:nvSpPr>
          <p:cNvPr id="62" name="TextBox 61">
            <a:extLst>
              <a:ext uri="{FF2B5EF4-FFF2-40B4-BE49-F238E27FC236}">
                <a16:creationId xmlns:a16="http://schemas.microsoft.com/office/drawing/2014/main" id="{50213629-08F9-47EC-B3B8-801C54D7AA82}"/>
              </a:ext>
            </a:extLst>
          </p:cNvPr>
          <p:cNvSpPr txBox="1"/>
          <p:nvPr/>
        </p:nvSpPr>
        <p:spPr>
          <a:xfrm>
            <a:off x="877624" y="1720173"/>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Q</a:t>
            </a:r>
          </a:p>
        </p:txBody>
      </p:sp>
      <p:sp>
        <p:nvSpPr>
          <p:cNvPr id="64" name="TextBox 63">
            <a:extLst>
              <a:ext uri="{FF2B5EF4-FFF2-40B4-BE49-F238E27FC236}">
                <a16:creationId xmlns:a16="http://schemas.microsoft.com/office/drawing/2014/main" id="{EE074438-2EFD-495A-B980-915726EDE27D}"/>
              </a:ext>
            </a:extLst>
          </p:cNvPr>
          <p:cNvSpPr txBox="1"/>
          <p:nvPr/>
        </p:nvSpPr>
        <p:spPr>
          <a:xfrm>
            <a:off x="4503618" y="3871386"/>
            <a:ext cx="343994"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R</a:t>
            </a:r>
          </a:p>
        </p:txBody>
      </p:sp>
      <p:sp>
        <p:nvSpPr>
          <p:cNvPr id="65" name="TextBox 64">
            <a:extLst>
              <a:ext uri="{FF2B5EF4-FFF2-40B4-BE49-F238E27FC236}">
                <a16:creationId xmlns:a16="http://schemas.microsoft.com/office/drawing/2014/main" id="{67E1E085-CF9D-4CD7-9708-09D84695EE34}"/>
              </a:ext>
            </a:extLst>
          </p:cNvPr>
          <p:cNvSpPr txBox="1"/>
          <p:nvPr/>
        </p:nvSpPr>
        <p:spPr>
          <a:xfrm>
            <a:off x="770108" y="2867784"/>
            <a:ext cx="343991" cy="461665"/>
          </a:xfrm>
          <a:prstGeom prst="rect">
            <a:avLst/>
          </a:prstGeom>
          <a:noFill/>
        </p:spPr>
        <p:txBody>
          <a:bodyPr wrap="square" rtlCol="0">
            <a:spAutoFit/>
          </a:bodyPr>
          <a:lstStyle/>
          <a:p>
            <a:r>
              <a:rPr lang="en-ZA" sz="2400" dirty="0">
                <a:latin typeface="Cambria Math" panose="02040503050406030204" pitchFamily="18" charset="0"/>
                <a:ea typeface="Cambria Math" panose="02040503050406030204" pitchFamily="18" charset="0"/>
              </a:rPr>
              <a:t>h</a:t>
            </a:r>
          </a:p>
        </p:txBody>
      </p:sp>
      <p:sp>
        <p:nvSpPr>
          <p:cNvPr id="71" name="TextBox 70">
            <a:extLst>
              <a:ext uri="{FF2B5EF4-FFF2-40B4-BE49-F238E27FC236}">
                <a16:creationId xmlns:a16="http://schemas.microsoft.com/office/drawing/2014/main" id="{B0B705ED-C1A2-40EA-B9DE-16D6CECBFD01}"/>
              </a:ext>
            </a:extLst>
          </p:cNvPr>
          <p:cNvSpPr txBox="1"/>
          <p:nvPr/>
        </p:nvSpPr>
        <p:spPr>
          <a:xfrm>
            <a:off x="3557710" y="4039635"/>
            <a:ext cx="443817" cy="400110"/>
          </a:xfrm>
          <a:prstGeom prst="rect">
            <a:avLst/>
          </a:prstGeom>
          <a:noFill/>
        </p:spPr>
        <p:txBody>
          <a:bodyPr wrap="square" rtlCol="0">
            <a:spAutoFit/>
          </a:bodyPr>
          <a:lstStyle/>
          <a:p>
            <a:r>
              <a:rPr lang="en-ZA" sz="2000" dirty="0">
                <a:latin typeface="Cambria Math" panose="02040503050406030204" pitchFamily="18" charset="0"/>
                <a:ea typeface="Cambria Math" panose="02040503050406030204" pitchFamily="18" charset="0"/>
              </a:rPr>
              <a:t>b</a:t>
            </a:r>
          </a:p>
        </p:txBody>
      </p:sp>
      <p:sp>
        <p:nvSpPr>
          <p:cNvPr id="38" name="Title 1">
            <a:extLst>
              <a:ext uri="{FF2B5EF4-FFF2-40B4-BE49-F238E27FC236}">
                <a16:creationId xmlns:a16="http://schemas.microsoft.com/office/drawing/2014/main" id="{8719361E-40E2-4ED0-A6E3-E3C17E7AE25E}"/>
              </a:ext>
            </a:extLst>
          </p:cNvPr>
          <p:cNvSpPr txBox="1">
            <a:spLocks/>
          </p:cNvSpPr>
          <p:nvPr/>
        </p:nvSpPr>
        <p:spPr>
          <a:xfrm>
            <a:off x="324679" y="192020"/>
            <a:ext cx="1769164" cy="510345"/>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f-ZA" sz="2400" b="1" dirty="0"/>
              <a:t>The sine rule</a:t>
            </a:r>
            <a:endParaRPr lang="en-US" sz="2400" b="1" i="1"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7E5DA77-9347-4863-922A-0AB10B8F0384}"/>
                  </a:ext>
                </a:extLst>
              </p:cNvPr>
              <p:cNvSpPr txBox="1"/>
              <p:nvPr/>
            </p:nvSpPr>
            <p:spPr>
              <a:xfrm>
                <a:off x="5523817" y="2038312"/>
                <a:ext cx="2669923" cy="408445"/>
              </a:xfrm>
              <a:prstGeom prst="rect">
                <a:avLst/>
              </a:prstGeom>
              <a:noFill/>
            </p:spPr>
            <p:txBody>
              <a:bodyPr wrap="square">
                <a:spAutoFit/>
              </a:bodyPr>
              <a:lstStyle/>
              <a:p>
                <a14:m>
                  <m:oMath xmlns:m="http://schemas.openxmlformats.org/officeDocument/2006/math">
                    <m:acc>
                      <m:accPr>
                        <m:chr m:val="̂"/>
                        <m:ctrlPr>
                          <a:rPr lang="af-ZA" sz="2000" b="0" i="1" smtClean="0">
                            <a:latin typeface="Cambria Math" panose="02040503050406030204" pitchFamily="18" charset="0"/>
                            <a:ea typeface="Cambria Math" panose="02040503050406030204" pitchFamily="18" charset="0"/>
                          </a:rPr>
                        </m:ctrlPr>
                      </m:accPr>
                      <m:e>
                        <m:r>
                          <a:rPr lang="af-ZA" sz="2000" b="0" i="1" smtClean="0">
                            <a:latin typeface="Cambria Math" panose="02040503050406030204" pitchFamily="18" charset="0"/>
                            <a:ea typeface="Cambria Math" panose="02040503050406030204" pitchFamily="18" charset="0"/>
                          </a:rPr>
                          <m:t>𝑃</m:t>
                        </m:r>
                      </m:e>
                    </m:acc>
                  </m:oMath>
                </a14:m>
                <a:r>
                  <a:rPr lang="en-US" sz="2000" dirty="0"/>
                  <a:t> an obtuse angle: </a:t>
                </a:r>
              </a:p>
            </p:txBody>
          </p:sp>
        </mc:Choice>
        <mc:Fallback xmlns="">
          <p:sp>
            <p:nvSpPr>
              <p:cNvPr id="66" name="TextBox 65">
                <a:extLst>
                  <a:ext uri="{FF2B5EF4-FFF2-40B4-BE49-F238E27FC236}">
                    <a16:creationId xmlns:a16="http://schemas.microsoft.com/office/drawing/2014/main" id="{F7E5DA77-9347-4863-922A-0AB10B8F0384}"/>
                  </a:ext>
                </a:extLst>
              </p:cNvPr>
              <p:cNvSpPr txBox="1">
                <a:spLocks noRot="1" noChangeAspect="1" noMove="1" noResize="1" noEditPoints="1" noAdjustHandles="1" noChangeArrowheads="1" noChangeShapeType="1" noTextEdit="1"/>
              </p:cNvSpPr>
              <p:nvPr/>
            </p:nvSpPr>
            <p:spPr>
              <a:xfrm>
                <a:off x="5523817" y="2038312"/>
                <a:ext cx="2669923" cy="408445"/>
              </a:xfrm>
              <a:prstGeom prst="rect">
                <a:avLst/>
              </a:prstGeom>
              <a:blipFill>
                <a:blip r:embed="rId3"/>
                <a:stretch>
                  <a:fillRect t="-8955" b="-268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212689A1-6C9B-41A3-9956-AD4D00E3F685}"/>
                  </a:ext>
                </a:extLst>
              </p:cNvPr>
              <p:cNvSpPr txBox="1"/>
              <p:nvPr/>
            </p:nvSpPr>
            <p:spPr>
              <a:xfrm>
                <a:off x="6344333" y="4336916"/>
                <a:ext cx="249083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ZA" sz="240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𝑐</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𝑃</m:t>
                          </m:r>
                          <m:r>
                            <a:rPr lang="af-ZA"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𝑎</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𝑅</m:t>
                              </m:r>
                            </m:e>
                          </m:func>
                        </m:e>
                      </m:func>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212689A1-6C9B-41A3-9956-AD4D00E3F685}"/>
                  </a:ext>
                </a:extLst>
              </p:cNvPr>
              <p:cNvSpPr txBox="1">
                <a:spLocks noRot="1" noChangeAspect="1" noMove="1" noResize="1" noEditPoints="1" noAdjustHandles="1" noChangeArrowheads="1" noChangeShapeType="1" noTextEdit="1"/>
              </p:cNvSpPr>
              <p:nvPr/>
            </p:nvSpPr>
            <p:spPr>
              <a:xfrm>
                <a:off x="6344333" y="4336916"/>
                <a:ext cx="2490837" cy="461665"/>
              </a:xfrm>
              <a:prstGeom prst="rect">
                <a:avLst/>
              </a:prstGeom>
              <a:blipFill>
                <a:blip r:embed="rId4"/>
                <a:stretch>
                  <a:fillRect r="-22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AEB0749-D0DD-4008-899B-A57316146BFD}"/>
                  </a:ext>
                </a:extLst>
              </p:cNvPr>
              <p:cNvSpPr txBox="1"/>
              <p:nvPr/>
            </p:nvSpPr>
            <p:spPr>
              <a:xfrm>
                <a:off x="6526422" y="2535706"/>
                <a:ext cx="4895469" cy="7937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af-ZA" sz="2400" b="0" i="1" smtClean="0">
                              <a:latin typeface="Cambria Math" panose="02040503050406030204" pitchFamily="18" charset="0"/>
                              <a:ea typeface="Cambria Math" panose="02040503050406030204" pitchFamily="18" charset="0"/>
                            </a:rPr>
                          </m:ctrlPr>
                        </m:fPr>
                        <m:num>
                          <m:r>
                            <a:rPr lang="af-ZA" sz="2400" b="0" i="1" smtClean="0">
                              <a:latin typeface="Cambria Math" panose="02040503050406030204" pitchFamily="18" charset="0"/>
                              <a:ea typeface="Cambria Math" panose="02040503050406030204" pitchFamily="18" charset="0"/>
                            </a:rPr>
                            <m:t>h</m:t>
                          </m:r>
                        </m:num>
                        <m:den>
                          <m:r>
                            <a:rPr lang="af-ZA" sz="2400" b="0" i="1" smtClean="0">
                              <a:latin typeface="Cambria Math" panose="02040503050406030204" pitchFamily="18" charset="0"/>
                              <a:ea typeface="Cambria Math" panose="02040503050406030204" pitchFamily="18" charset="0"/>
                            </a:rPr>
                            <m:t>𝑐</m:t>
                          </m:r>
                        </m:den>
                      </m:f>
                      <m:r>
                        <a:rPr lang="af-ZA" sz="2400" b="0" i="1" smtClean="0">
                          <a:latin typeface="Cambria Math" panose="02040503050406030204" pitchFamily="18" charset="0"/>
                          <a:ea typeface="Cambria Math" panose="02040503050406030204" pitchFamily="18" charset="0"/>
                        </a:rPr>
                        <m:t>=</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sin</m:t>
                          </m:r>
                        </m:fName>
                        <m:e>
                          <m:d>
                            <m:dPr>
                              <m:ctrlPr>
                                <a:rPr lang="af-ZA" sz="2400" b="0" i="1" smtClean="0">
                                  <a:latin typeface="Cambria Math" panose="02040503050406030204" pitchFamily="18" charset="0"/>
                                  <a:ea typeface="Cambria Math" panose="02040503050406030204" pitchFamily="18" charset="0"/>
                                </a:rPr>
                              </m:ctrlPr>
                            </m:dPr>
                            <m:e>
                              <m:r>
                                <a:rPr lang="af-ZA" sz="2400" b="0" i="1" smtClean="0">
                                  <a:latin typeface="Cambria Math" panose="02040503050406030204" pitchFamily="18" charset="0"/>
                                  <a:ea typeface="Cambria Math" panose="02040503050406030204" pitchFamily="18" charset="0"/>
                                </a:rPr>
                                <m:t>180°−</m:t>
                              </m:r>
                              <m:r>
                                <a:rPr lang="af-ZA" sz="2400" b="0" i="1" smtClean="0">
                                  <a:latin typeface="Cambria Math" panose="02040503050406030204" pitchFamily="18" charset="0"/>
                                  <a:ea typeface="Cambria Math" panose="02040503050406030204" pitchFamily="18" charset="0"/>
                                </a:rPr>
                                <m:t>𝑃</m:t>
                              </m:r>
                            </m:e>
                          </m:d>
                          <m:r>
                            <a:rPr lang="af-ZA" sz="2400" b="0" i="1" smtClean="0">
                              <a:latin typeface="Cambria Math" panose="02040503050406030204" pitchFamily="18" charset="0"/>
                              <a:ea typeface="Cambria Math" panose="02040503050406030204" pitchFamily="18" charset="0"/>
                            </a:rPr>
                            <m:t>   </m:t>
                          </m:r>
                          <m:r>
                            <a:rPr lang="en-ZA" sz="2400" i="1">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h</m:t>
                          </m:r>
                          <m:r>
                            <a:rPr lang="af-ZA"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𝑐</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𝑃</m:t>
                              </m:r>
                            </m:e>
                          </m:func>
                        </m:e>
                      </m:func>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68" name="TextBox 67">
                <a:extLst>
                  <a:ext uri="{FF2B5EF4-FFF2-40B4-BE49-F238E27FC236}">
                    <a16:creationId xmlns:a16="http://schemas.microsoft.com/office/drawing/2014/main" id="{1AEB0749-D0DD-4008-899B-A57316146BFD}"/>
                  </a:ext>
                </a:extLst>
              </p:cNvPr>
              <p:cNvSpPr txBox="1">
                <a:spLocks noRot="1" noChangeAspect="1" noMove="1" noResize="1" noEditPoints="1" noAdjustHandles="1" noChangeArrowheads="1" noChangeShapeType="1" noTextEdit="1"/>
              </p:cNvSpPr>
              <p:nvPr/>
            </p:nvSpPr>
            <p:spPr>
              <a:xfrm>
                <a:off x="6526422" y="2535706"/>
                <a:ext cx="4895469" cy="7937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CC3C5474-1AA3-43A3-AEF8-D4D1FF792F7C}"/>
                  </a:ext>
                </a:extLst>
              </p:cNvPr>
              <p:cNvSpPr txBox="1"/>
              <p:nvPr/>
            </p:nvSpPr>
            <p:spPr>
              <a:xfrm>
                <a:off x="6661850" y="3391859"/>
                <a:ext cx="4046343" cy="7937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af-ZA" sz="2400" b="0" i="1" smtClean="0">
                              <a:latin typeface="Cambria Math" panose="02040503050406030204" pitchFamily="18" charset="0"/>
                              <a:ea typeface="Cambria Math" panose="02040503050406030204" pitchFamily="18" charset="0"/>
                            </a:rPr>
                          </m:ctrlPr>
                        </m:fPr>
                        <m:num>
                          <m:r>
                            <a:rPr lang="af-ZA" sz="2400" b="0" i="1" smtClean="0">
                              <a:latin typeface="Cambria Math" panose="02040503050406030204" pitchFamily="18" charset="0"/>
                              <a:ea typeface="Cambria Math" panose="02040503050406030204" pitchFamily="18" charset="0"/>
                            </a:rPr>
                            <m:t>h</m:t>
                          </m:r>
                        </m:num>
                        <m:den>
                          <m:r>
                            <a:rPr lang="af-ZA" sz="2400" b="0" i="1" smtClean="0">
                              <a:latin typeface="Cambria Math" panose="02040503050406030204" pitchFamily="18" charset="0"/>
                              <a:ea typeface="Cambria Math" panose="02040503050406030204" pitchFamily="18" charset="0"/>
                            </a:rPr>
                            <m:t>𝑎</m:t>
                          </m:r>
                        </m:den>
                      </m:f>
                      <m:r>
                        <a:rPr lang="af-ZA" sz="2400" b="0" i="1" smtClean="0">
                          <a:latin typeface="Cambria Math" panose="02040503050406030204" pitchFamily="18" charset="0"/>
                          <a:ea typeface="Cambria Math" panose="02040503050406030204" pitchFamily="18" charset="0"/>
                        </a:rPr>
                        <m:t>=</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𝑅</m:t>
                          </m:r>
                          <m:r>
                            <a:rPr lang="af-ZA" sz="2400" b="0" i="1" smtClean="0">
                              <a:latin typeface="Cambria Math" panose="02040503050406030204" pitchFamily="18" charset="0"/>
                              <a:ea typeface="Cambria Math" panose="02040503050406030204" pitchFamily="18" charset="0"/>
                            </a:rPr>
                            <m:t>   ∴</m:t>
                          </m:r>
                          <m:r>
                            <a:rPr lang="af-ZA" sz="2400" b="0" i="1" smtClean="0">
                              <a:latin typeface="Cambria Math" panose="02040503050406030204" pitchFamily="18" charset="0"/>
                              <a:ea typeface="Cambria Math" panose="02040503050406030204" pitchFamily="18" charset="0"/>
                            </a:rPr>
                            <m:t>h</m:t>
                          </m:r>
                          <m:r>
                            <a:rPr lang="af-ZA" sz="2400" b="0" i="1" smtClean="0">
                              <a:latin typeface="Cambria Math" panose="02040503050406030204" pitchFamily="18" charset="0"/>
                              <a:ea typeface="Cambria Math" panose="02040503050406030204" pitchFamily="18" charset="0"/>
                            </a:rPr>
                            <m:t>=</m:t>
                          </m:r>
                          <m:r>
                            <a:rPr lang="af-ZA" sz="2400" b="0" i="1" smtClean="0">
                              <a:latin typeface="Cambria Math" panose="02040503050406030204" pitchFamily="18" charset="0"/>
                              <a:ea typeface="Cambria Math" panose="02040503050406030204" pitchFamily="18" charset="0"/>
                            </a:rPr>
                            <m:t>𝑎</m:t>
                          </m:r>
                          <m:func>
                            <m:funcPr>
                              <m:ctrlPr>
                                <a:rPr lang="af-ZA" sz="2400" b="0" i="1" smtClean="0">
                                  <a:latin typeface="Cambria Math" panose="02040503050406030204" pitchFamily="18" charset="0"/>
                                  <a:ea typeface="Cambria Math" panose="02040503050406030204" pitchFamily="18" charset="0"/>
                                </a:rPr>
                              </m:ctrlPr>
                            </m:funcPr>
                            <m:fName>
                              <m:r>
                                <m:rPr>
                                  <m:sty m:val="p"/>
                                </m:rPr>
                                <a:rPr lang="af-ZA" sz="2400" b="0" i="0" smtClean="0">
                                  <a:latin typeface="Cambria Math" panose="02040503050406030204" pitchFamily="18" charset="0"/>
                                  <a:ea typeface="Cambria Math" panose="02040503050406030204" pitchFamily="18" charset="0"/>
                                </a:rPr>
                                <m:t>sin</m:t>
                              </m:r>
                            </m:fName>
                            <m:e>
                              <m:r>
                                <a:rPr lang="af-ZA" sz="2400" b="0" i="1" smtClean="0">
                                  <a:latin typeface="Cambria Math" panose="02040503050406030204" pitchFamily="18" charset="0"/>
                                  <a:ea typeface="Cambria Math" panose="02040503050406030204" pitchFamily="18" charset="0"/>
                                </a:rPr>
                                <m:t>𝑅</m:t>
                              </m:r>
                            </m:e>
                          </m:func>
                        </m:e>
                      </m:func>
                    </m:oMath>
                  </m:oMathPara>
                </a14:m>
                <a:endParaRPr lang="en-ZA" sz="2400" dirty="0">
                  <a:latin typeface="Cambria Math" panose="02040503050406030204" pitchFamily="18" charset="0"/>
                  <a:ea typeface="Cambria Math" panose="02040503050406030204" pitchFamily="18" charset="0"/>
                </a:endParaRPr>
              </a:p>
            </p:txBody>
          </p:sp>
        </mc:Choice>
        <mc:Fallback xmlns="">
          <p:sp>
            <p:nvSpPr>
              <p:cNvPr id="69" name="TextBox 68">
                <a:extLst>
                  <a:ext uri="{FF2B5EF4-FFF2-40B4-BE49-F238E27FC236}">
                    <a16:creationId xmlns:a16="http://schemas.microsoft.com/office/drawing/2014/main" id="{CC3C5474-1AA3-43A3-AEF8-D4D1FF792F7C}"/>
                  </a:ext>
                </a:extLst>
              </p:cNvPr>
              <p:cNvSpPr txBox="1">
                <a:spLocks noRot="1" noChangeAspect="1" noMove="1" noResize="1" noEditPoints="1" noAdjustHandles="1" noChangeArrowheads="1" noChangeShapeType="1" noTextEdit="1"/>
              </p:cNvSpPr>
              <p:nvPr/>
            </p:nvSpPr>
            <p:spPr>
              <a:xfrm>
                <a:off x="6661850" y="3391859"/>
                <a:ext cx="4046343" cy="793743"/>
              </a:xfrm>
              <a:prstGeom prst="rect">
                <a:avLst/>
              </a:prstGeom>
              <a:blipFill>
                <a:blip r:embed="rId6"/>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F1B37B5A-8157-4C59-B346-62E78E33BF47}"/>
              </a:ext>
            </a:extLst>
          </p:cNvPr>
          <p:cNvSpPr txBox="1"/>
          <p:nvPr/>
        </p:nvSpPr>
        <p:spPr>
          <a:xfrm>
            <a:off x="5585793" y="3705225"/>
            <a:ext cx="1166390" cy="400110"/>
          </a:xfrm>
          <a:prstGeom prst="rect">
            <a:avLst/>
          </a:prstGeom>
          <a:noFill/>
        </p:spPr>
        <p:txBody>
          <a:bodyPr wrap="square">
            <a:spAutoFit/>
          </a:bodyPr>
          <a:lstStyle/>
          <a:p>
            <a:r>
              <a:rPr lang="en-US" sz="2000" dirty="0"/>
              <a:t>In </a:t>
            </a:r>
            <a:r>
              <a:rPr lang="el-GR" sz="2000" dirty="0"/>
              <a:t>Δ</a:t>
            </a:r>
            <a:r>
              <a:rPr lang="en-US" sz="2000" dirty="0"/>
              <a:t>QRS:</a:t>
            </a:r>
          </a:p>
        </p:txBody>
      </p:sp>
      <p:sp>
        <p:nvSpPr>
          <p:cNvPr id="73" name="TextBox 72">
            <a:extLst>
              <a:ext uri="{FF2B5EF4-FFF2-40B4-BE49-F238E27FC236}">
                <a16:creationId xmlns:a16="http://schemas.microsoft.com/office/drawing/2014/main" id="{1A296939-3E9F-466D-915A-811EC837F5BC}"/>
              </a:ext>
            </a:extLst>
          </p:cNvPr>
          <p:cNvSpPr txBox="1"/>
          <p:nvPr/>
        </p:nvSpPr>
        <p:spPr>
          <a:xfrm>
            <a:off x="5570375" y="2748105"/>
            <a:ext cx="1166390" cy="400110"/>
          </a:xfrm>
          <a:prstGeom prst="rect">
            <a:avLst/>
          </a:prstGeom>
          <a:noFill/>
        </p:spPr>
        <p:txBody>
          <a:bodyPr wrap="square">
            <a:spAutoFit/>
          </a:bodyPr>
          <a:lstStyle/>
          <a:p>
            <a:r>
              <a:rPr lang="en-US" sz="2000" dirty="0"/>
              <a:t>In </a:t>
            </a:r>
            <a:r>
              <a:rPr lang="el-GR" sz="2000" dirty="0"/>
              <a:t>Δ</a:t>
            </a:r>
            <a:r>
              <a:rPr lang="en-US" sz="2000" dirty="0"/>
              <a:t>PQS:</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359C5C76-E4C1-4A5C-9355-1AAC38A9B489}"/>
                  </a:ext>
                </a:extLst>
              </p:cNvPr>
              <p:cNvSpPr txBox="1"/>
              <p:nvPr/>
            </p:nvSpPr>
            <p:spPr>
              <a:xfrm>
                <a:off x="5856320" y="4975882"/>
                <a:ext cx="4851873"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f-ZA" sz="2000" b="0" i="1" smtClean="0">
                          <a:latin typeface="Cambria Math" panose="02040503050406030204" pitchFamily="18" charset="0"/>
                          <a:ea typeface="Cambria Math" panose="02040503050406030204" pitchFamily="18" charset="0"/>
                        </a:rPr>
                        <m:t>𝐷𝑖𝑣𝑖𝑑𝑖𝑛𝑔</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𝑏𝑜𝑡h</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𝑠𝑖𝑑𝑒𝑠</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𝑏𝑦</m:t>
                      </m:r>
                      <m:r>
                        <a:rPr lang="af-ZA" sz="2000" b="0" i="1" smtClean="0">
                          <a:latin typeface="Cambria Math" panose="02040503050406030204" pitchFamily="18" charset="0"/>
                          <a:ea typeface="Cambria Math" panose="02040503050406030204" pitchFamily="18" charset="0"/>
                        </a:rPr>
                        <m:t> </m:t>
                      </m:r>
                      <m:r>
                        <a:rPr lang="af-ZA" sz="2000" b="1" i="1" smtClean="0">
                          <a:latin typeface="Cambria Math" panose="02040503050406030204" pitchFamily="18" charset="0"/>
                          <a:ea typeface="Cambria Math" panose="02040503050406030204" pitchFamily="18" charset="0"/>
                        </a:rPr>
                        <m:t>𝒂𝒄</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𝑤𝑒</m:t>
                      </m:r>
                      <m:r>
                        <a:rPr lang="af-ZA" sz="2000" b="0" i="1" smtClean="0">
                          <a:latin typeface="Cambria Math" panose="02040503050406030204" pitchFamily="18" charset="0"/>
                          <a:ea typeface="Cambria Math" panose="02040503050406030204" pitchFamily="18" charset="0"/>
                        </a:rPr>
                        <m:t> </m:t>
                      </m:r>
                      <m:r>
                        <a:rPr lang="af-ZA" sz="2000" b="0" i="1" smtClean="0">
                          <a:latin typeface="Cambria Math" panose="02040503050406030204" pitchFamily="18" charset="0"/>
                          <a:ea typeface="Cambria Math" panose="02040503050406030204" pitchFamily="18" charset="0"/>
                        </a:rPr>
                        <m:t>𝑔𝑒𝑡</m:t>
                      </m:r>
                      <m:r>
                        <a:rPr lang="af-ZA"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74" name="TextBox 73">
                <a:extLst>
                  <a:ext uri="{FF2B5EF4-FFF2-40B4-BE49-F238E27FC236}">
                    <a16:creationId xmlns:a16="http://schemas.microsoft.com/office/drawing/2014/main" id="{359C5C76-E4C1-4A5C-9355-1AAC38A9B489}"/>
                  </a:ext>
                </a:extLst>
              </p:cNvPr>
              <p:cNvSpPr txBox="1">
                <a:spLocks noRot="1" noChangeAspect="1" noMove="1" noResize="1" noEditPoints="1" noAdjustHandles="1" noChangeArrowheads="1" noChangeShapeType="1" noTextEdit="1"/>
              </p:cNvSpPr>
              <p:nvPr/>
            </p:nvSpPr>
            <p:spPr>
              <a:xfrm>
                <a:off x="5856320" y="4975882"/>
                <a:ext cx="4851873" cy="400110"/>
              </a:xfrm>
              <a:prstGeom prst="rect">
                <a:avLst/>
              </a:prstGeom>
              <a:blipFill>
                <a:blip r:embed="rId7"/>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941F469F-4F34-4595-BF7A-0A13D3B9358E}"/>
                  </a:ext>
                </a:extLst>
              </p:cNvPr>
              <p:cNvSpPr txBox="1"/>
              <p:nvPr/>
            </p:nvSpPr>
            <p:spPr>
              <a:xfrm>
                <a:off x="6665143" y="5553293"/>
                <a:ext cx="2795754" cy="6687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f-ZA" sz="2000" b="0" i="1" smtClean="0">
                              <a:latin typeface="Cambria Math" panose="02040503050406030204" pitchFamily="18" charset="0"/>
                              <a:ea typeface="Cambria Math" panose="02040503050406030204" pitchFamily="18" charset="0"/>
                            </a:rPr>
                          </m:ctrlPr>
                        </m:fPr>
                        <m:num>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r>
                                <a:rPr lang="af-ZA" sz="2000" b="0" i="1" smtClean="0">
                                  <a:latin typeface="Cambria Math" panose="02040503050406030204" pitchFamily="18" charset="0"/>
                                  <a:ea typeface="Cambria Math" panose="02040503050406030204" pitchFamily="18" charset="0"/>
                                </a:rPr>
                                <m:t>𝑃</m:t>
                              </m:r>
                            </m:e>
                          </m:func>
                        </m:num>
                        <m:den>
                          <m:r>
                            <a:rPr lang="af-ZA" sz="2000" b="0" i="1" smtClean="0">
                              <a:latin typeface="Cambria Math" panose="02040503050406030204" pitchFamily="18" charset="0"/>
                              <a:ea typeface="Cambria Math" panose="02040503050406030204" pitchFamily="18" charset="0"/>
                            </a:rPr>
                            <m:t>𝑎</m:t>
                          </m:r>
                        </m:den>
                      </m:f>
                      <m:r>
                        <a:rPr lang="af-ZA" sz="2000" b="0" i="1" smtClean="0">
                          <a:latin typeface="Cambria Math" panose="02040503050406030204" pitchFamily="18" charset="0"/>
                          <a:ea typeface="Cambria Math" panose="02040503050406030204" pitchFamily="18" charset="0"/>
                        </a:rPr>
                        <m:t>=</m:t>
                      </m:r>
                      <m:f>
                        <m:fPr>
                          <m:ctrlPr>
                            <a:rPr lang="af-ZA" sz="2000" b="0" i="1" smtClean="0">
                              <a:latin typeface="Cambria Math" panose="02040503050406030204" pitchFamily="18" charset="0"/>
                              <a:ea typeface="Cambria Math" panose="02040503050406030204" pitchFamily="18" charset="0"/>
                            </a:rPr>
                          </m:ctrlPr>
                        </m:fPr>
                        <m:num>
                          <m:func>
                            <m:funcPr>
                              <m:ctrlPr>
                                <a:rPr lang="af-ZA" sz="2000" i="1">
                                  <a:latin typeface="Cambria Math" panose="02040503050406030204" pitchFamily="18" charset="0"/>
                                  <a:ea typeface="Cambria Math" panose="02040503050406030204" pitchFamily="18" charset="0"/>
                                </a:rPr>
                              </m:ctrlPr>
                            </m:funcPr>
                            <m:fName>
                              <m:r>
                                <m:rPr>
                                  <m:sty m:val="p"/>
                                </m:rPr>
                                <a:rPr lang="af-ZA" sz="2000">
                                  <a:latin typeface="Cambria Math" panose="02040503050406030204" pitchFamily="18" charset="0"/>
                                  <a:ea typeface="Cambria Math" panose="02040503050406030204" pitchFamily="18" charset="0"/>
                                </a:rPr>
                                <m:t>sin</m:t>
                              </m:r>
                            </m:fName>
                            <m:e>
                              <m:r>
                                <a:rPr lang="af-ZA" sz="2000" b="0" i="1" smtClean="0">
                                  <a:latin typeface="Cambria Math" panose="02040503050406030204" pitchFamily="18" charset="0"/>
                                  <a:ea typeface="Cambria Math" panose="02040503050406030204" pitchFamily="18" charset="0"/>
                                </a:rPr>
                                <m:t>𝑅</m:t>
                              </m:r>
                            </m:e>
                          </m:func>
                        </m:num>
                        <m:den>
                          <m:r>
                            <a:rPr lang="af-ZA" sz="2000" b="0" i="1" smtClean="0">
                              <a:latin typeface="Cambria Math" panose="02040503050406030204" pitchFamily="18" charset="0"/>
                              <a:ea typeface="Cambria Math" panose="02040503050406030204" pitchFamily="18" charset="0"/>
                            </a:rPr>
                            <m:t>𝑐</m:t>
                          </m:r>
                        </m:den>
                      </m:f>
                    </m:oMath>
                  </m:oMathPara>
                </a14:m>
                <a:endParaRPr lang="en-US" sz="2000" dirty="0"/>
              </a:p>
            </p:txBody>
          </p:sp>
        </mc:Choice>
        <mc:Fallback xmlns="">
          <p:sp>
            <p:nvSpPr>
              <p:cNvPr id="75" name="TextBox 74">
                <a:extLst>
                  <a:ext uri="{FF2B5EF4-FFF2-40B4-BE49-F238E27FC236}">
                    <a16:creationId xmlns:a16="http://schemas.microsoft.com/office/drawing/2014/main" id="{941F469F-4F34-4595-BF7A-0A13D3B9358E}"/>
                  </a:ext>
                </a:extLst>
              </p:cNvPr>
              <p:cNvSpPr txBox="1">
                <a:spLocks noRot="1" noChangeAspect="1" noMove="1" noResize="1" noEditPoints="1" noAdjustHandles="1" noChangeArrowheads="1" noChangeShapeType="1" noTextEdit="1"/>
              </p:cNvSpPr>
              <p:nvPr/>
            </p:nvSpPr>
            <p:spPr>
              <a:xfrm>
                <a:off x="6665143" y="5553293"/>
                <a:ext cx="2795754" cy="66870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5434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p:bldP spid="60" grpId="0"/>
      <p:bldP spid="61" grpId="0"/>
      <p:bldP spid="62" grpId="0"/>
      <p:bldP spid="64" grpId="0"/>
      <p:bldP spid="65" grpId="0"/>
      <p:bldP spid="71" grpId="0"/>
      <p:bldP spid="67" grpId="0"/>
      <p:bldP spid="68" grpId="0"/>
      <p:bldP spid="6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1.6"/>
</p:tagLst>
</file>

<file path=ppt/tags/tag2.xml><?xml version="1.0" encoding="utf-8"?>
<p:tagLst xmlns:a="http://schemas.openxmlformats.org/drawingml/2006/main" xmlns:r="http://schemas.openxmlformats.org/officeDocument/2006/relationships" xmlns:p="http://schemas.openxmlformats.org/presentationml/2006/main">
  <p:tag name="TIMING" val="|0.6|5|1.9"/>
</p:tagLst>
</file>

<file path=ppt/tags/tag3.xml><?xml version="1.0" encoding="utf-8"?>
<p:tagLst xmlns:a="http://schemas.openxmlformats.org/drawingml/2006/main" xmlns:r="http://schemas.openxmlformats.org/officeDocument/2006/relationships" xmlns:p="http://schemas.openxmlformats.org/presentationml/2006/main">
  <p:tag name="TIMING" val="|1.4|1.6"/>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1974</TotalTime>
  <Words>2341</Words>
  <Application>Microsoft Office PowerPoint</Application>
  <PresentationFormat>Widescreen</PresentationFormat>
  <Paragraphs>526</Paragraphs>
  <Slides>36</Slides>
  <Notes>0</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Abadi</vt:lpstr>
      <vt:lpstr>Arial</vt:lpstr>
      <vt:lpstr>Calibri</vt:lpstr>
      <vt:lpstr>Calibri Light</vt:lpstr>
      <vt:lpstr>Cambria Math</vt:lpstr>
      <vt:lpstr>Wingdings 3</vt:lpstr>
      <vt:lpstr>Office Theme</vt:lpstr>
      <vt:lpstr>PowerPoint Presentation</vt:lpstr>
      <vt:lpstr>PowerPoint Presentation</vt:lpstr>
      <vt:lpstr>Outline</vt:lpstr>
      <vt:lpstr>PowerPoint Presentation</vt:lpstr>
      <vt:lpstr>Introduction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Books Used To Compile The Slides</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ET Boshielo</dc:creator>
  <cp:lastModifiedBy>ET Boshielo</cp:lastModifiedBy>
  <cp:revision>72</cp:revision>
  <dcterms:created xsi:type="dcterms:W3CDTF">2023-12-16T10:35:38Z</dcterms:created>
  <dcterms:modified xsi:type="dcterms:W3CDTF">2024-06-30T12:29:36Z</dcterms:modified>
</cp:coreProperties>
</file>